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571" r:id="rId4"/>
    <p:sldId id="586" r:id="rId5"/>
    <p:sldId id="595" r:id="rId6"/>
    <p:sldId id="573" r:id="rId7"/>
    <p:sldId id="587" r:id="rId8"/>
    <p:sldId id="588" r:id="rId9"/>
    <p:sldId id="572" r:id="rId10"/>
    <p:sldId id="589" r:id="rId11"/>
    <p:sldId id="299" r:id="rId12"/>
    <p:sldId id="504" r:id="rId13"/>
    <p:sldId id="5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D02A722-81FE-4A92-9563-A2DF353CE6E0}">
          <p14:sldIdLst>
            <p14:sldId id="256"/>
            <p14:sldId id="257"/>
          </p14:sldIdLst>
        </p14:section>
        <p14:section name="Сложни структури от данни" id="{D124DF14-2ACE-4EFA-90C5-27B67BE0EA6A}">
          <p14:sldIdLst>
            <p14:sldId id="571"/>
            <p14:sldId id="586"/>
            <p14:sldId id="595"/>
            <p14:sldId id="573"/>
            <p14:sldId id="587"/>
            <p14:sldId id="588"/>
            <p14:sldId id="572"/>
            <p14:sldId id="589"/>
          </p14:sldIdLst>
        </p14:section>
        <p14:section name="Обобщение" id="{C57A81BC-42CD-434D-A97A-E3036126EE6B}">
          <p14:sldIdLst>
            <p14:sldId id="29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5241" autoAdjust="0"/>
  </p:normalViewPr>
  <p:slideViewPr>
    <p:cSldViewPr showGuides="1">
      <p:cViewPr varScale="1">
        <p:scale>
          <a:sx n="43" d="100"/>
          <a:sy n="43" d="100"/>
        </p:scale>
        <p:origin x="216" y="24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2B79BB0-DA6D-4D65-0BB4-2703D2AF06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969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985B7D9-4889-4A48-B3D5-714906C1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944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83DB962-F3B1-E36D-CCC4-2292ABBAE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831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374A054-8A5D-A0A6-05BC-0DA83F51A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254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E023920-1A65-2567-30A5-9B16FEEAE7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232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nuget.org/packages/MoreComplexDataStructure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6379567" y="6062288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4299" y="5409000"/>
            <a:ext cx="4751954" cy="586863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24905"/>
          </a:xfrm>
        </p:spPr>
        <p:txBody>
          <a:bodyPr>
            <a:normAutofit/>
          </a:bodyPr>
          <a:lstStyle/>
          <a:p>
            <a:r>
              <a:rPr lang="bg-BG" dirty="0"/>
              <a:t>Сложни структури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структурите от данни</a:t>
            </a:r>
            <a:endParaRPr lang="en-US" dirty="0"/>
          </a:p>
        </p:txBody>
      </p:sp>
      <p:pic>
        <p:nvPicPr>
          <p:cNvPr id="4" name="Картина 2">
            <a:extLst>
              <a:ext uri="{FF2B5EF4-FFF2-40B4-BE49-F238E27FC236}">
                <a16:creationId xmlns:a16="http://schemas.microsoft.com/office/drawing/2014/main" id="{35FEBA01-D04C-2A3C-6706-2B9B5A86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573" y="2393999"/>
            <a:ext cx="5248785" cy="2890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47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629658-360C-4C75-A706-90720D63FEB2}"/>
              </a:ext>
            </a:extLst>
          </p:cNvPr>
          <p:cNvSpPr txBox="1">
            <a:spLocks/>
          </p:cNvSpPr>
          <p:nvPr/>
        </p:nvSpPr>
        <p:spPr>
          <a:xfrm>
            <a:off x="177732" y="1094375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dirty="0"/>
              <a:t>Използвайте класа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MaxHeap&lt;T&gt;</a:t>
            </a:r>
            <a:r>
              <a:rPr lang="en-US" dirty="0"/>
              <a:t>,</a:t>
            </a:r>
            <a:r>
              <a:rPr lang="bg-BG" dirty="0"/>
              <a:t> за да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сортирате</a:t>
            </a:r>
            <a:r>
              <a:rPr lang="en-US" dirty="0"/>
              <a:t> </a:t>
            </a:r>
            <a:r>
              <a:rPr lang="bg-BG" dirty="0"/>
              <a:t>имена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низходящ ред</a:t>
            </a:r>
            <a:endParaRPr lang="en-US" b="1" dirty="0">
              <a:solidFill>
                <a:schemeClr val="bg1"/>
              </a:solidFill>
            </a:endParaRPr>
          </a:p>
          <a:p>
            <a:pPr marL="1066099" lvl="1" indent="-457063"/>
            <a:r>
              <a:rPr lang="bg-BG" dirty="0"/>
              <a:t>Отпечатайте всяко име</a:t>
            </a:r>
            <a:r>
              <a:rPr lang="en-US" dirty="0"/>
              <a:t> </a:t>
            </a:r>
            <a:r>
              <a:rPr lang="bg-BG" dirty="0"/>
              <a:t>чрез метода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ExtractMax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Текстов контейнер 11">
            <a:extLst>
              <a:ext uri="{FF2B5EF4-FFF2-40B4-BE49-F238E27FC236}">
                <a16:creationId xmlns:a16="http://schemas.microsoft.com/office/drawing/2014/main" id="{8F044675-961C-4EC3-8DA1-AAA7C5878ED4}"/>
              </a:ext>
            </a:extLst>
          </p:cNvPr>
          <p:cNvSpPr txBox="1">
            <a:spLocks/>
          </p:cNvSpPr>
          <p:nvPr/>
        </p:nvSpPr>
        <p:spPr>
          <a:xfrm>
            <a:off x="1351380" y="2912983"/>
            <a:ext cx="86400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MaxHeap&lt;string&gt; heap = new </a:t>
            </a:r>
            <a:r>
              <a:rPr lang="en-GB" sz="2400" dirty="0">
                <a:solidFill>
                  <a:schemeClr val="bg1"/>
                </a:solidFill>
              </a:rPr>
              <a:t>MaxHeap&lt;string&gt;()</a:t>
            </a:r>
            <a:r>
              <a:rPr lang="en-GB" sz="2400" dirty="0"/>
              <a:t>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heap.Insert("Pesho");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heap.Insert("Kiro");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heap.Insert("Asen");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heap.Insert("Miro");</a:t>
            </a:r>
          </a:p>
          <a:p>
            <a:pPr>
              <a:lnSpc>
                <a:spcPct val="100000"/>
              </a:lnSpc>
            </a:pP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while (heap.Count &gt; 0)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{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Console.WriteLine(heap.</a:t>
            </a:r>
            <a:r>
              <a:rPr lang="en-GB" sz="2400" dirty="0">
                <a:solidFill>
                  <a:schemeClr val="bg1"/>
                </a:solidFill>
              </a:rPr>
              <a:t>ExtractMax()</a:t>
            </a:r>
            <a:r>
              <a:rPr lang="en-GB" sz="2400" dirty="0"/>
              <a:t>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}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9BACAF2-C80F-4046-89CA-4C86D92F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MaxHeap&lt;T&gt; –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16" name="Картина 17">
            <a:extLst>
              <a:ext uri="{FF2B5EF4-FFF2-40B4-BE49-F238E27FC236}">
                <a16:creationId xmlns:a16="http://schemas.microsoft.com/office/drawing/2014/main" id="{C2B272CE-688A-4772-8D43-4FFE7272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380" y="3519000"/>
            <a:ext cx="3656459" cy="191196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5960EC8-782D-79A8-2FAB-0C2DF666C7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7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11502" y="1647238"/>
            <a:ext cx="11189498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OrderedBag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–</a:t>
            </a:r>
            <a:r>
              <a:rPr lang="bg-BG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2"/>
                </a:solidFill>
              </a:rPr>
              <a:t>сортирани</a:t>
            </a:r>
            <a:r>
              <a:rPr lang="bg-BG" sz="3600" dirty="0">
                <a:solidFill>
                  <a:schemeClr val="bg2"/>
                </a:solidFill>
              </a:rPr>
              <a:t> елементи; може да има </a:t>
            </a:r>
            <a:r>
              <a:rPr lang="bg-BG" sz="3600" b="1" dirty="0">
                <a:solidFill>
                  <a:schemeClr val="bg2"/>
                </a:solidFill>
              </a:rPr>
              <a:t>повтарящи</a:t>
            </a:r>
            <a:r>
              <a:rPr lang="bg-BG" sz="3600" dirty="0">
                <a:solidFill>
                  <a:schemeClr val="bg2"/>
                </a:solidFill>
              </a:rPr>
              <a:t> се стойности</a:t>
            </a:r>
            <a:endParaRPr lang="en-US" sz="3400" b="1" dirty="0">
              <a:solidFill>
                <a:schemeClr val="bg1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MultiDictionary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– </a:t>
            </a:r>
            <a:r>
              <a:rPr lang="bg-BG" sz="3600" dirty="0">
                <a:solidFill>
                  <a:schemeClr val="bg2"/>
                </a:solidFill>
              </a:rPr>
              <a:t>речник, в който един ключ може да има </a:t>
            </a:r>
            <a:r>
              <a:rPr lang="bg-BG" sz="3600" b="1" dirty="0">
                <a:solidFill>
                  <a:schemeClr val="bg2"/>
                </a:solidFill>
              </a:rPr>
              <a:t>множество стойности</a:t>
            </a:r>
            <a:endParaRPr lang="en-US" sz="3600" b="1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MaxHeap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–</a:t>
            </a:r>
            <a:r>
              <a:rPr lang="bg-BG" sz="3600" dirty="0">
                <a:solidFill>
                  <a:schemeClr val="bg2"/>
                </a:solidFill>
              </a:rPr>
              <a:t> използва се за бързо извличане на </a:t>
            </a:r>
            <a:r>
              <a:rPr lang="bg-BG" sz="3600" b="1" dirty="0">
                <a:solidFill>
                  <a:schemeClr val="bg2"/>
                </a:solidFill>
              </a:rPr>
              <a:t>минимална</a:t>
            </a:r>
            <a:r>
              <a:rPr lang="bg-BG" sz="3600" dirty="0">
                <a:solidFill>
                  <a:schemeClr val="bg2"/>
                </a:solidFill>
              </a:rPr>
              <a:t>/</a:t>
            </a:r>
            <a:r>
              <a:rPr lang="bg-BG" sz="3600" b="1" dirty="0">
                <a:solidFill>
                  <a:schemeClr val="bg2"/>
                </a:solidFill>
              </a:rPr>
              <a:t>максимална</a:t>
            </a:r>
            <a:r>
              <a:rPr lang="bg-BG" sz="3600" dirty="0">
                <a:solidFill>
                  <a:schemeClr val="bg2"/>
                </a:solidFill>
              </a:rPr>
              <a:t> стойност</a:t>
            </a:r>
            <a:endParaRPr lang="en-US" sz="3198" b="1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00DED71-A745-DD7A-1279-A13273125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52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095CA54-DDFC-4D90-2E51-C9C350D52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652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407697" cy="5354910"/>
          </a:xfrm>
        </p:spPr>
        <p:txBody>
          <a:bodyPr>
            <a:normAutofit/>
          </a:bodyPr>
          <a:lstStyle/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Сложни структури от данни</a:t>
            </a:r>
            <a:r>
              <a:rPr lang="bg-BG" dirty="0"/>
              <a:t> – продължение</a:t>
            </a:r>
          </a:p>
          <a:p>
            <a:pPr marL="803429" lvl="1" indent="-514196">
              <a:buClr>
                <a:schemeClr val="tx1"/>
              </a:buClr>
            </a:pPr>
            <a:r>
              <a:rPr lang="en-US" dirty="0"/>
              <a:t>OrderedBag</a:t>
            </a:r>
          </a:p>
          <a:p>
            <a:pPr marL="803429" lvl="1" indent="-514196">
              <a:buClr>
                <a:schemeClr val="tx1"/>
              </a:buClr>
            </a:pPr>
            <a:r>
              <a:rPr lang="en-US" dirty="0"/>
              <a:t>MultiDictionary</a:t>
            </a:r>
          </a:p>
          <a:p>
            <a:pPr marL="803429" lvl="1" indent="-514196">
              <a:buClr>
                <a:schemeClr val="tx1"/>
              </a:buClr>
            </a:pPr>
            <a:r>
              <a:rPr lang="en-US" dirty="0"/>
              <a:t>MaxHeap</a:t>
            </a:r>
          </a:p>
          <a:p>
            <a:pPr marL="609036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EF4F633-9D59-8B45-6CB3-37C920F2E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„data structures picture“">
            <a:extLst>
              <a:ext uri="{FF2B5EF4-FFF2-40B4-BE49-F238E27FC236}">
                <a16:creationId xmlns:a16="http://schemas.microsoft.com/office/drawing/2014/main" id="{29D248C8-9279-4472-9B55-1AD749E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91" y="774692"/>
            <a:ext cx="7438618" cy="3719309"/>
          </a:xfrm>
          <a:prstGeom prst="roundRect">
            <a:avLst>
              <a:gd name="adj" fmla="val 160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0717B7E-B088-59C4-B058-89FB6D3D36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z="4000" dirty="0"/>
              <a:t>Речници, MaxHeap, дървета и графи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85CD7FED-4C50-CDFD-1CD1-0341DABD06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4800" dirty="0"/>
              <a:t>Сложни 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15131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Торба</a:t>
            </a:r>
            <a:r>
              <a:rPr lang="en-US" sz="3200" dirty="0"/>
              <a:t> (</a:t>
            </a:r>
            <a:r>
              <a:rPr lang="bg-BG" sz="3200" dirty="0"/>
              <a:t>мулти сет</a:t>
            </a:r>
            <a:r>
              <a:rPr lang="en-US" sz="3200" dirty="0"/>
              <a:t>) </a:t>
            </a:r>
            <a:r>
              <a:rPr lang="bg-BG" sz="3200" dirty="0"/>
              <a:t>на основата на балансиращо търсещо дърво</a:t>
            </a:r>
            <a:endParaRPr lang="en-US" sz="3200" b="1" noProof="1">
              <a:solidFill>
                <a:schemeClr val="bg1"/>
              </a:solidFill>
              <a:cs typeface="Consolas" pitchFamily="49" charset="0"/>
            </a:endParaRPr>
          </a:p>
          <a:p>
            <a:r>
              <a:rPr lang="bg-BG" sz="3200" noProof="1">
                <a:cs typeface="Consolas" pitchFamily="49" charset="0"/>
              </a:rPr>
              <a:t>Съдържа</a:t>
            </a:r>
            <a:r>
              <a:rPr lang="en-US" sz="3200" noProof="1"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bg1"/>
                </a:solidFill>
                <a:cs typeface="Consolas" pitchFamily="49" charset="0"/>
              </a:rPr>
              <a:t>двойки от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&lt;Key, Value&gt;</a:t>
            </a:r>
          </a:p>
          <a:p>
            <a:r>
              <a:rPr lang="bg-BG" sz="3200" noProof="1">
                <a:cs typeface="Consolas" pitchFamily="49" charset="0"/>
              </a:rPr>
              <a:t>Няколко елемента могат да имат </a:t>
            </a:r>
            <a:r>
              <a:rPr lang="bg-BG" sz="3200" b="1" noProof="1">
                <a:solidFill>
                  <a:schemeClr val="bg1"/>
                </a:solidFill>
                <a:cs typeface="Consolas" pitchFamily="49" charset="0"/>
              </a:rPr>
              <a:t>еднакъв ключ</a:t>
            </a:r>
            <a:endParaRPr lang="en-US" sz="3200" b="1" noProof="1">
              <a:cs typeface="Consolas" pitchFamily="49" charset="0"/>
            </a:endParaRPr>
          </a:p>
          <a:p>
            <a:r>
              <a:rPr lang="bg-BG" sz="3200" dirty="0"/>
              <a:t>Добавяне</a:t>
            </a:r>
            <a:r>
              <a:rPr lang="en-US" sz="3200" dirty="0"/>
              <a:t> / </a:t>
            </a:r>
            <a:r>
              <a:rPr lang="bg-BG" sz="3200" dirty="0"/>
              <a:t>Намиране</a:t>
            </a:r>
            <a:r>
              <a:rPr lang="en-US" sz="3200" dirty="0"/>
              <a:t> / </a:t>
            </a:r>
            <a:r>
              <a:rPr lang="bg-BG" sz="3200" dirty="0"/>
              <a:t>Премахване</a:t>
            </a:r>
            <a:r>
              <a:rPr lang="en-US" sz="3200" dirty="0"/>
              <a:t> </a:t>
            </a:r>
            <a:r>
              <a:rPr lang="bg-BG" sz="3200" dirty="0"/>
              <a:t>на елемент се извършват за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O(log(n))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време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bg-BG" sz="3200" dirty="0"/>
              <a:t>рябва да имплементира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IComparable&lt;T&gt;</a:t>
            </a:r>
            <a:endParaRPr lang="en-US" sz="3200" dirty="0"/>
          </a:p>
          <a:p>
            <a:r>
              <a:rPr lang="bg-BG" sz="3200" dirty="0"/>
              <a:t>За да използвате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OrderedBag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200" dirty="0"/>
              <a:t>, </a:t>
            </a:r>
            <a:r>
              <a:rPr lang="bg-BG" sz="3200" dirty="0"/>
              <a:t>инсталирайте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Softuni.Wintellect.PowerCollections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/>
              <a:t>от</a:t>
            </a:r>
            <a:r>
              <a:rPr lang="en-US" sz="3200" dirty="0"/>
              <a:t> NuGet Packages</a:t>
            </a: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OrderedBag&lt;T&gt;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5DD8CA-7AEB-46B3-889B-C4FB5FD44B33}"/>
              </a:ext>
            </a:extLst>
          </p:cNvPr>
          <p:cNvGrpSpPr/>
          <p:nvPr/>
        </p:nvGrpSpPr>
        <p:grpSpPr>
          <a:xfrm>
            <a:off x="10340955" y="1804808"/>
            <a:ext cx="1412075" cy="1364503"/>
            <a:chOff x="9433782" y="4495799"/>
            <a:chExt cx="2132630" cy="1904999"/>
          </a:xfrm>
        </p:grpSpPr>
        <p:pic>
          <p:nvPicPr>
            <p:cNvPr id="6" name="Picture 2" descr="bag, doggy, green icon">
              <a:extLst>
                <a:ext uri="{FF2B5EF4-FFF2-40B4-BE49-F238E27FC236}">
                  <a16:creationId xmlns:a16="http://schemas.microsoft.com/office/drawing/2014/main" id="{9C4C27FA-69CE-4AF9-A961-89C05D19E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82" y="4495799"/>
              <a:ext cx="2132630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iconsdb.com/icons/preview/orange/generic-sorting-xxl.png">
              <a:extLst>
                <a:ext uri="{FF2B5EF4-FFF2-40B4-BE49-F238E27FC236}">
                  <a16:creationId xmlns:a16="http://schemas.microsoft.com/office/drawing/2014/main" id="{C5440CBF-E910-4210-978D-DDE07BB0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271">
              <a:off x="9808711" y="5299616"/>
              <a:ext cx="924503" cy="92450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14129D9-B1F1-44B9-8426-8969CF23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178" y="4081579"/>
            <a:ext cx="3463293" cy="756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8F15F0D-687E-2F8A-2B69-5A517241C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52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4182-92E1-1946-5906-419AB379C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Изберете 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Tools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]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 -&gt; 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NuGet Package Manager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] -&gt; 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Manage NuGet Packages for Solution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].</a:t>
            </a:r>
          </a:p>
          <a:p>
            <a:r>
              <a:rPr lang="bg-BG" sz="2700" dirty="0">
                <a:solidFill>
                  <a:srgbClr val="374151"/>
                </a:solidFill>
                <a:latin typeface="Söhne"/>
              </a:rPr>
              <a:t>Използвайте </a:t>
            </a:r>
            <a:r>
              <a:rPr lang="bg-BG" sz="2700" b="1" i="0" dirty="0">
                <a:solidFill>
                  <a:srgbClr val="374151"/>
                </a:solidFill>
                <a:effectLst/>
                <a:latin typeface="Söhne"/>
              </a:rPr>
              <a:t>търсачката</a:t>
            </a:r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 в горния десен ъгъл </a:t>
            </a:r>
            <a:r>
              <a:rPr lang="bg-BG" sz="2700" dirty="0">
                <a:solidFill>
                  <a:srgbClr val="374151"/>
                </a:solidFill>
                <a:latin typeface="Söhne"/>
              </a:rPr>
              <a:t>на "</a:t>
            </a:r>
            <a:r>
              <a:rPr lang="en-US" sz="2700" b="1" dirty="0">
                <a:solidFill>
                  <a:srgbClr val="374151"/>
                </a:solidFill>
                <a:latin typeface="Söhne"/>
              </a:rPr>
              <a:t>Manage NuGet Packages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" </a:t>
            </a:r>
            <a:r>
              <a:rPr lang="bg-BG" sz="2700" dirty="0">
                <a:solidFill>
                  <a:srgbClr val="374151"/>
                </a:solidFill>
                <a:latin typeface="Söhne"/>
              </a:rPr>
              <a:t>прозореца</a:t>
            </a:r>
            <a:endParaRPr lang="bg-BG" sz="27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Когато намерите пакета, </a:t>
            </a:r>
            <a:r>
              <a:rPr lang="bg-BG" sz="2700" b="1" i="0" dirty="0">
                <a:solidFill>
                  <a:srgbClr val="374151"/>
                </a:solidFill>
                <a:effectLst/>
                <a:latin typeface="Söhne"/>
              </a:rPr>
              <a:t>щракнете</a:t>
            </a:r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 върху него и изберете 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Install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]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bg-BG" sz="27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След като инсталацията приключи, пакетът ще бъде </a:t>
            </a:r>
            <a:r>
              <a:rPr lang="bg-BG" sz="2700" b="1" i="0" dirty="0">
                <a:solidFill>
                  <a:srgbClr val="374151"/>
                </a:solidFill>
                <a:effectLst/>
                <a:latin typeface="Söhne"/>
              </a:rPr>
              <a:t>добавен към проекта</a:t>
            </a:r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BG" sz="27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F5FF7E-74E5-A67A-179B-39464FD5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инсталираме пакети</a:t>
            </a:r>
            <a:endParaRPr lang="en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40939C8-DA3B-F8AD-DC87-963D14D8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613" y="1449000"/>
            <a:ext cx="5672324" cy="46264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7805B2D-3FCB-C700-798C-EFB63381E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52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7DB986-D423-4890-B02E-148253858DD2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61EB88-2288-039C-349B-47379E4E2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06668"/>
            <a:ext cx="11804831" cy="1157152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Използвайте класа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noProof="1"/>
              <a:t>,</a:t>
            </a:r>
            <a:r>
              <a:rPr lang="bg-BG" noProof="1"/>
              <a:t> за </a:t>
            </a:r>
            <a:r>
              <a:rPr lang="bg-BG" dirty="0"/>
              <a:t>да прочетете </a:t>
            </a:r>
            <a:r>
              <a:rPr lang="bg-BG" b="1" dirty="0">
                <a:solidFill>
                  <a:schemeClr val="bg1"/>
                </a:solidFill>
              </a:rPr>
              <a:t>списък от думи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ги отпечатайте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 ред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D8BEA2-4D44-92F6-3CBE-D0DC85AB3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781" y="2346749"/>
            <a:ext cx="10679958" cy="4380787"/>
          </a:xfrm>
        </p:spPr>
        <p:txBody>
          <a:bodyPr/>
          <a:lstStyle/>
          <a:p>
            <a:pPr>
              <a:lnSpc>
                <a:spcPct val="50000"/>
              </a:lnSpc>
            </a:pPr>
            <a:br>
              <a:rPr lang="en-GB" sz="2800" dirty="0"/>
            </a:br>
            <a:r>
              <a:rPr lang="en-GB" sz="2800" dirty="0"/>
              <a:t>OrderedBag&lt;string&gt; bag = new </a:t>
            </a:r>
            <a:r>
              <a:rPr lang="en-GB" sz="2800" dirty="0">
                <a:solidFill>
                  <a:schemeClr val="bg1"/>
                </a:solidFill>
              </a:rPr>
              <a:t>OrderedBag&lt;string&gt;()</a:t>
            </a:r>
            <a:r>
              <a:rPr lang="en-GB" sz="2800" dirty="0"/>
              <a:t>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("Peter");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("Maria");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("Ana");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("Nina");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</a:t>
            </a:r>
            <a:r>
              <a:rPr lang="en-GB" sz="2800" dirty="0" err="1"/>
              <a:t>Mitko</a:t>
            </a:r>
            <a:r>
              <a:rPr lang="en-GB" sz="2800" dirty="0"/>
              <a:t>");</a:t>
            </a:r>
          </a:p>
          <a:p>
            <a:pPr>
              <a:lnSpc>
                <a:spcPct val="50000"/>
              </a:lnSpc>
            </a:pPr>
            <a:endParaRPr lang="en-GB" sz="2800" dirty="0"/>
          </a:p>
          <a:p>
            <a:pPr>
              <a:lnSpc>
                <a:spcPct val="50000"/>
              </a:lnSpc>
            </a:pPr>
            <a:r>
              <a:rPr lang="en-GB" sz="2800" dirty="0"/>
              <a:t>	foreach (var element in bag)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{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   Console.WriteLine(element);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}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D150477-F030-4D89-BD30-B3336298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en-US" noProof="1"/>
              <a:t>OrderedBag</a:t>
            </a:r>
            <a:r>
              <a:rPr lang="en-US" dirty="0"/>
              <a:t>&lt;T&gt;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17" name="Текстов контейнер 4">
            <a:extLst>
              <a:ext uri="{FF2B5EF4-FFF2-40B4-BE49-F238E27FC236}">
                <a16:creationId xmlns:a16="http://schemas.microsoft.com/office/drawing/2014/main" id="{EDCE3ECF-845B-43D9-8309-EDB1E2A304F4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" name="Картина 10">
            <a:extLst>
              <a:ext uri="{FF2B5EF4-FFF2-40B4-BE49-F238E27FC236}">
                <a16:creationId xmlns:a16="http://schemas.microsoft.com/office/drawing/2014/main" id="{FE6A63F0-8EAB-4ED2-82F6-EDFFB640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23" y="4415930"/>
            <a:ext cx="2432312" cy="20902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D18CF9F-C1B0-B4EC-4C94-F3849AE705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Речник</a:t>
            </a:r>
            <a:r>
              <a:rPr lang="en-US" sz="3600" dirty="0"/>
              <a:t> (</a:t>
            </a:r>
            <a:r>
              <a:rPr lang="bg-BG" sz="3600" dirty="0"/>
              <a:t>мап</a:t>
            </a:r>
            <a:r>
              <a:rPr lang="en-US" sz="3600" dirty="0"/>
              <a:t>)</a:t>
            </a:r>
            <a:r>
              <a:rPr lang="bg-BG" sz="3600" dirty="0"/>
              <a:t>,</a:t>
            </a:r>
            <a:r>
              <a:rPr lang="en-US" sz="3600" dirty="0"/>
              <a:t> </a:t>
            </a:r>
            <a:r>
              <a:rPr lang="bg-BG" sz="3600" dirty="0"/>
              <a:t>имплементиран</a:t>
            </a:r>
            <a:r>
              <a:rPr lang="en-US" sz="3600" dirty="0"/>
              <a:t> </a:t>
            </a:r>
            <a:r>
              <a:rPr lang="bg-BG" sz="3600" dirty="0"/>
              <a:t>с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хеш таблица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Позволя повторения </a:t>
            </a:r>
            <a:r>
              <a:rPr lang="en-US" sz="3600" dirty="0"/>
              <a:t>(</a:t>
            </a:r>
            <a:r>
              <a:rPr lang="bg-BG" sz="3600" dirty="0"/>
              <a:t>конфигурируеми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Добавя</a:t>
            </a:r>
            <a:r>
              <a:rPr lang="en-US" sz="3600" dirty="0"/>
              <a:t> / </a:t>
            </a:r>
            <a:r>
              <a:rPr lang="bg-BG" sz="3600" dirty="0"/>
              <a:t>Намира</a:t>
            </a:r>
            <a:r>
              <a:rPr lang="en-US" sz="3600" dirty="0"/>
              <a:t> / </a:t>
            </a:r>
            <a:r>
              <a:rPr lang="bg-BG" sz="3600" dirty="0"/>
              <a:t>Премахва</a:t>
            </a:r>
            <a:r>
              <a:rPr lang="en-US" sz="3600" dirty="0"/>
              <a:t> </a:t>
            </a:r>
            <a:r>
              <a:rPr lang="bg-BG" sz="3600" dirty="0"/>
              <a:t>елемент</a:t>
            </a:r>
            <a:r>
              <a:rPr lang="en-US" sz="3600" dirty="0"/>
              <a:t> </a:t>
            </a:r>
            <a:r>
              <a:rPr lang="bg-BG" sz="3600" dirty="0"/>
              <a:t>за време </a:t>
            </a:r>
            <a:r>
              <a:rPr lang="en-US" sz="3600" b="1" dirty="0">
                <a:solidFill>
                  <a:schemeClr val="bg1"/>
                </a:solidFill>
              </a:rPr>
              <a:t>O(1)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Като</a:t>
            </a:r>
            <a:r>
              <a:rPr lang="en-US" sz="3600" dirty="0"/>
              <a:t> </a:t>
            </a:r>
            <a:r>
              <a:rPr lang="en-US" sz="3600" b="1" dirty="0">
                <a:latin typeface="Consolas" panose="020B0609020204030204" pitchFamily="49" charset="0"/>
              </a:rPr>
              <a:t>Dictionary&lt;TKey,</a:t>
            </a:r>
            <a:r>
              <a:rPr lang="en-US" sz="3600" b="1" dirty="0"/>
              <a:t> </a:t>
            </a:r>
            <a:r>
              <a:rPr lang="en-US" sz="3600" b="1" dirty="0">
                <a:latin typeface="Consolas" panose="020B0609020204030204" pitchFamily="49" charset="0"/>
              </a:rPr>
              <a:t>List&lt;TValue&gt;&gt;</a:t>
            </a:r>
          </a:p>
          <a:p>
            <a:pPr>
              <a:lnSpc>
                <a:spcPct val="110000"/>
              </a:lnSpc>
            </a:pPr>
            <a:r>
              <a:rPr lang="bg-BG" sz="3600" noProof="1"/>
              <a:t>За да използвате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MiltiDictionary&lt;TKey,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TValue&gt;</a:t>
            </a:r>
            <a:r>
              <a:rPr lang="en-US" sz="3600" noProof="1"/>
              <a:t>, </a:t>
            </a:r>
            <a:r>
              <a:rPr lang="bg-BG" sz="3600" dirty="0"/>
              <a:t>инсталирайте пакета</a:t>
            </a:r>
            <a:r>
              <a:rPr lang="en-US" sz="3600" dirty="0"/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SoftUni.Wintellect.PowerCollections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MultiDictionary</a:t>
            </a:r>
            <a:r>
              <a:rPr lang="en-US" sz="3999" dirty="0"/>
              <a:t>&lt;TKey, TValue&gt;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21C3F42-FDF9-42A3-B47D-D9F92F3C6079}"/>
              </a:ext>
            </a:extLst>
          </p:cNvPr>
          <p:cNvGrpSpPr/>
          <p:nvPr/>
        </p:nvGrpSpPr>
        <p:grpSpPr>
          <a:xfrm>
            <a:off x="10426598" y="1117016"/>
            <a:ext cx="1575000" cy="1682809"/>
            <a:chOff x="8913812" y="1151118"/>
            <a:chExt cx="3081422" cy="2582682"/>
          </a:xfrm>
        </p:grpSpPr>
        <p:pic>
          <p:nvPicPr>
            <p:cNvPr id="8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8170042-B46C-48D4-87E3-FEDC61812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812" y="12954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EE21318-3EE6-4DB5-A524-2F5C3550B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324" y="115111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A1303B50-F7A0-49FB-93A7-0B249CA8C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834" y="115339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AB15D24A-B088-9893-5971-409BC3078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46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49F9F9-69CF-4DB6-B277-249E5BF00685}"/>
              </a:ext>
            </a:extLst>
          </p:cNvPr>
          <p:cNvSpPr txBox="1">
            <a:spLocks/>
          </p:cNvSpPr>
          <p:nvPr/>
        </p:nvSpPr>
        <p:spPr>
          <a:xfrm>
            <a:off x="111000" y="1196707"/>
            <a:ext cx="11926836" cy="5559676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sz="3400" dirty="0"/>
              <a:t>Използвайте класа </a:t>
            </a:r>
            <a:r>
              <a:rPr lang="en-US" sz="3400" b="1" noProof="1">
                <a:solidFill>
                  <a:schemeClr val="bg1"/>
                </a:solidFill>
              </a:rPr>
              <a:t>MultiDictionary</a:t>
            </a:r>
            <a:r>
              <a:rPr lang="en-US" sz="3400" b="1" dirty="0">
                <a:solidFill>
                  <a:schemeClr val="bg1"/>
                </a:solidFill>
              </a:rPr>
              <a:t>&lt;K, V&gt;</a:t>
            </a:r>
            <a:r>
              <a:rPr lang="bg-BG" sz="3400" dirty="0"/>
              <a:t>, за да прочетете </a:t>
            </a:r>
            <a:r>
              <a:rPr lang="bg-BG" sz="3400" b="1" dirty="0">
                <a:solidFill>
                  <a:schemeClr val="bg1"/>
                </a:solidFill>
              </a:rPr>
              <a:t>телефонен указател</a:t>
            </a:r>
            <a:r>
              <a:rPr lang="en-US" sz="3400" dirty="0"/>
              <a:t>, </a:t>
            </a:r>
            <a:r>
              <a:rPr lang="bg-BG" sz="3400" dirty="0"/>
              <a:t>където всеки човек има </a:t>
            </a:r>
            <a:r>
              <a:rPr lang="bg-BG" sz="3400" b="1" dirty="0">
                <a:solidFill>
                  <a:schemeClr val="bg1"/>
                </a:solidFill>
              </a:rPr>
              <a:t>много номера</a:t>
            </a:r>
            <a:endParaRPr lang="en-US" sz="3400" dirty="0"/>
          </a:p>
          <a:p>
            <a:pPr lvl="1"/>
            <a:endParaRPr lang="en-US" sz="2799" dirty="0"/>
          </a:p>
        </p:txBody>
      </p:sp>
      <p:sp>
        <p:nvSpPr>
          <p:cNvPr id="16" name="Текстов контейнер 4">
            <a:extLst>
              <a:ext uri="{FF2B5EF4-FFF2-40B4-BE49-F238E27FC236}">
                <a16:creationId xmlns:a16="http://schemas.microsoft.com/office/drawing/2014/main" id="{9B9A0251-EC7E-4E6B-A179-D58297E87B6E}"/>
              </a:ext>
            </a:extLst>
          </p:cNvPr>
          <p:cNvSpPr txBox="1">
            <a:spLocks/>
          </p:cNvSpPr>
          <p:nvPr/>
        </p:nvSpPr>
        <p:spPr>
          <a:xfrm>
            <a:off x="4812215" y="2529235"/>
            <a:ext cx="7088785" cy="392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/>
              <a:t>MultiDictionary&lt;string, string&gt; phoneBook = </a:t>
            </a:r>
          </a:p>
          <a:p>
            <a:r>
              <a:rPr lang="en-GB" sz="2199" dirty="0"/>
              <a:t>  </a:t>
            </a:r>
            <a:r>
              <a:rPr lang="en-GB" sz="2199" dirty="0">
                <a:solidFill>
                  <a:schemeClr val="bg1"/>
                </a:solidFill>
              </a:rPr>
              <a:t>new MultiDictionary&lt;string, string&gt;(true)</a:t>
            </a:r>
            <a:r>
              <a:rPr lang="en-GB" sz="2199" dirty="0"/>
              <a:t>;</a:t>
            </a:r>
          </a:p>
          <a:p>
            <a:r>
              <a:rPr lang="en-GB" sz="2199" dirty="0"/>
              <a:t>phoneBook.Add("Peter", "088 123 456");</a:t>
            </a:r>
          </a:p>
          <a:p>
            <a:r>
              <a:rPr lang="en-GB" sz="2199" dirty="0"/>
              <a:t>phoneBook.Add("Maria", "089 999 888");</a:t>
            </a:r>
          </a:p>
          <a:p>
            <a:r>
              <a:rPr lang="en-GB" sz="2199" dirty="0"/>
              <a:t>phoneBook.Add("Peter", "088 999 777");</a:t>
            </a:r>
          </a:p>
          <a:p>
            <a:endParaRPr lang="en-GB" sz="2199" dirty="0"/>
          </a:p>
          <a:p>
            <a:r>
              <a:rPr lang="en-GB" sz="2199" dirty="0"/>
              <a:t>foreach (var phoneNum in phoneBook["Peter"])</a:t>
            </a:r>
          </a:p>
          <a:p>
            <a:r>
              <a:rPr lang="en-GB" sz="2199" dirty="0"/>
              <a:t>{</a:t>
            </a:r>
          </a:p>
          <a:p>
            <a:r>
              <a:rPr lang="en-GB" sz="2199" dirty="0"/>
              <a:t>   Console.WriteLine(phoneNum);</a:t>
            </a:r>
          </a:p>
          <a:p>
            <a:pPr>
              <a:spcAft>
                <a:spcPts val="200"/>
              </a:spcAft>
            </a:pPr>
            <a:r>
              <a:rPr lang="en-GB" sz="2199" dirty="0"/>
              <a:t>}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47CCCA8-BD09-44D3-81F4-A4A9F607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MultiDictionary&lt;K, V</a:t>
            </a:r>
            <a:r>
              <a:rPr lang="en-US" dirty="0"/>
              <a:t>&gt;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18" name="Текстов контейнер 4">
            <a:extLst>
              <a:ext uri="{FF2B5EF4-FFF2-40B4-BE49-F238E27FC236}">
                <a16:creationId xmlns:a16="http://schemas.microsoft.com/office/drawing/2014/main" id="{22E40B4E-DC6F-4393-97CB-1D91A1A6A635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71916D-74EF-411E-96A0-FB512527E990}"/>
              </a:ext>
            </a:extLst>
          </p:cNvPr>
          <p:cNvSpPr txBox="1">
            <a:spLocks/>
          </p:cNvSpPr>
          <p:nvPr/>
        </p:nvSpPr>
        <p:spPr>
          <a:xfrm>
            <a:off x="66000" y="2356547"/>
            <a:ext cx="4600644" cy="4491563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088 123 456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Maria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089 999 888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088 999 777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rgbClr val="234465"/>
                </a:solidFill>
                <a:latin typeface="Calibri" panose="020F0502020204030204" pitchFamily="34" charset="0"/>
              </a:rPr>
              <a:t>Намерете номерата на</a:t>
            </a:r>
            <a:r>
              <a:rPr lang="en-US" sz="3400" dirty="0">
                <a:solidFill>
                  <a:srgbClr val="234465"/>
                </a:solidFill>
                <a:latin typeface="Calibri" panose="020F0502020204030204" pitchFamily="34" charset="0"/>
              </a:rPr>
              <a:t> "Peter"</a:t>
            </a:r>
            <a:endParaRPr lang="en-US" sz="3400" dirty="0"/>
          </a:p>
        </p:txBody>
      </p:sp>
      <p:pic>
        <p:nvPicPr>
          <p:cNvPr id="20" name="Картина 10">
            <a:extLst>
              <a:ext uri="{FF2B5EF4-FFF2-40B4-BE49-F238E27FC236}">
                <a16:creationId xmlns:a16="http://schemas.microsoft.com/office/drawing/2014/main" id="{3E64C320-FD07-40D7-81C4-9D4A6E15E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4" t="3998" r="-1"/>
          <a:stretch/>
        </p:blipFill>
        <p:spPr>
          <a:xfrm>
            <a:off x="626401" y="5229200"/>
            <a:ext cx="3174599" cy="127060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78F5457-02CD-E02E-2EF6-2F5D298BEE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8995-3865-4052-B24F-EC1CA3950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15000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Структура от данни, базирана на дърво</a:t>
            </a:r>
            <a:r>
              <a:rPr lang="en-GB" dirty="0"/>
              <a:t>, </a:t>
            </a:r>
            <a:r>
              <a:rPr lang="bg-BG" dirty="0"/>
              <a:t>съхранявана в </a:t>
            </a:r>
            <a:r>
              <a:rPr lang="bg-BG" b="1" dirty="0">
                <a:solidFill>
                  <a:schemeClr val="bg1"/>
                </a:solidFill>
              </a:rPr>
              <a:t>масив</a:t>
            </a:r>
            <a:endParaRPr lang="en-GB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Бързо извличане на </a:t>
            </a:r>
            <a:r>
              <a:rPr lang="bg-BG" b="1" dirty="0">
                <a:solidFill>
                  <a:schemeClr val="bg1"/>
                </a:solidFill>
              </a:rPr>
              <a:t>минималния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максималния </a:t>
            </a:r>
            <a:r>
              <a:rPr lang="bg-BG" dirty="0"/>
              <a:t>елемент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Heap</a:t>
            </a:r>
            <a:r>
              <a:rPr lang="bg-BG" dirty="0"/>
              <a:t>-овете</a:t>
            </a:r>
            <a:r>
              <a:rPr lang="en-GB" dirty="0"/>
              <a:t> </a:t>
            </a:r>
            <a:r>
              <a:rPr lang="bg-BG" dirty="0"/>
              <a:t>съдържат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свойство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heap </a:t>
            </a:r>
            <a:r>
              <a:rPr lang="bg-BG" dirty="0"/>
              <a:t>за всеки елемент</a:t>
            </a:r>
            <a:r>
              <a:rPr lang="en-GB" dirty="0"/>
              <a:t>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Min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≤ </a:t>
            </a:r>
            <a:r>
              <a:rPr lang="bg-BG" dirty="0"/>
              <a:t>деца</a:t>
            </a:r>
            <a:endParaRPr lang="en-GB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Max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≥ </a:t>
            </a:r>
            <a:r>
              <a:rPr lang="bg-BG" dirty="0"/>
              <a:t>деца</a:t>
            </a:r>
            <a:endParaRPr lang="en-US" sz="3199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bg-BG" sz="3199" dirty="0"/>
              <a:t>За да използвате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MaxHeap&lt;T&gt;</a:t>
            </a:r>
            <a:r>
              <a:rPr lang="en-US" sz="3199" noProof="1"/>
              <a:t>, </a:t>
            </a:r>
            <a:r>
              <a:rPr lang="bg-BG" sz="3199" dirty="0"/>
              <a:t>инсталирайте</a:t>
            </a:r>
            <a:r>
              <a:rPr lang="en-US" sz="3199" dirty="0"/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MoreComplexDataStructures</a:t>
            </a:r>
            <a:r>
              <a:rPr lang="bg-BG" sz="3199" b="1" noProof="1">
                <a:solidFill>
                  <a:schemeClr val="bg1"/>
                </a:solidFill>
              </a:rPr>
              <a:t> </a:t>
            </a:r>
            <a:r>
              <a:rPr lang="bg-BG" sz="3199" noProof="1"/>
              <a:t>от</a:t>
            </a:r>
            <a:r>
              <a:rPr lang="bg-BG" sz="3199" b="1" noProof="1"/>
              <a:t> </a:t>
            </a:r>
            <a:r>
              <a:rPr lang="en-US" sz="3199" dirty="0"/>
              <a:t>NuGet</a:t>
            </a:r>
            <a:br>
              <a:rPr lang="en-US" sz="3199" dirty="0"/>
            </a:br>
            <a:r>
              <a:rPr lang="en-US" sz="3199" dirty="0"/>
              <a:t>package </a:t>
            </a:r>
          </a:p>
          <a:p>
            <a:endParaRPr lang="en-US" sz="3199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0DB05-9305-400D-A205-E8AC942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MaxHeap&lt;T&gt; (</a:t>
            </a:r>
            <a:r>
              <a:rPr lang="bg-BG" dirty="0"/>
              <a:t>Двоична пирамида</a:t>
            </a:r>
            <a:r>
              <a:rPr lang="en-US" dirty="0"/>
              <a:t>)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9B9D4F-E7E3-4BD3-81ED-9EE62FA11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71" y="5049000"/>
            <a:ext cx="2910129" cy="1809000"/>
          </a:xfrm>
          <a:prstGeom prst="roundRect">
            <a:avLst>
              <a:gd name="adj" fmla="val 2174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0B52B2B2-0277-4834-86BF-D1E76B6EE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309" y="3249804"/>
            <a:ext cx="5154721" cy="128868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3E419D1-C39A-9B2D-14F7-11939E4AB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4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794</Words>
  <Application>Microsoft Macintosh PowerPoint</Application>
  <PresentationFormat>Widescreen</PresentationFormat>
  <Paragraphs>113</Paragraphs>
  <Slides>13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Söhne</vt:lpstr>
      <vt:lpstr>Wingdings</vt:lpstr>
      <vt:lpstr>SoftUni</vt:lpstr>
      <vt:lpstr>Въведение в структурите от данни</vt:lpstr>
      <vt:lpstr>Съдържание</vt:lpstr>
      <vt:lpstr>Сложни структури от данни</vt:lpstr>
      <vt:lpstr>OrderedBag&lt;T&gt;</vt:lpstr>
      <vt:lpstr>Как да инсталираме пакети</vt:lpstr>
      <vt:lpstr>OrderedBag&lt;T&gt; – Пример</vt:lpstr>
      <vt:lpstr>MultiDictionary&lt;TKey, TValue&gt;</vt:lpstr>
      <vt:lpstr>MultiDictionary&lt;K, V&gt; – Пример</vt:lpstr>
      <vt:lpstr>MaxHeap&lt;T&gt; (Двоична пирамида)</vt:lpstr>
      <vt:lpstr>MaxHeap&lt;T&gt; – Пример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структурите от данни</dc:title>
  <dc:subject>Модул 2 - Структури от данни и алгоритми</dc:subject>
  <dc:creator>BG-IT-Edu</dc:creator>
  <cp:keywords>Software University; SoftUni; programming; coding; software development; education; training; course; algorithms; C#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183</cp:revision>
  <dcterms:created xsi:type="dcterms:W3CDTF">2018-05-23T13:08:44Z</dcterms:created>
  <dcterms:modified xsi:type="dcterms:W3CDTF">2024-07-08T13:25:45Z</dcterms:modified>
  <cp:category>computer programming;programming</cp:category>
</cp:coreProperties>
</file>