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6" r:id="rId11"/>
    <p:sldId id="586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Библиотеки" id="{21F5C8BA-2C99-4AE9-91A4-F9607D8D70EB}">
          <p14:sldIdLst>
            <p14:sldId id="587"/>
            <p14:sldId id="588"/>
          </p14:sldIdLst>
        </p14:section>
        <p14:section name="Използване на библиотеки" id="{394B0A69-030A-4B6F-BB41-B4610C424DEF}">
          <p14:sldIdLst>
            <p14:sldId id="589"/>
            <p14:sldId id="590"/>
            <p14:sldId id="591"/>
            <p14:sldId id="592"/>
            <p14:sldId id="594"/>
            <p14:sldId id="59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54" y="6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61000" y="1359000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Инструменти за по-лесно програмиране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 smtClean="0"/>
              <a:t>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 descr="Don't give me another DSL. Give me a library : r/programm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6" b="144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294000"/>
            <a:ext cx="6065892" cy="1215613"/>
          </a:xfrm>
        </p:spPr>
        <p:txBody>
          <a:bodyPr/>
          <a:lstStyle/>
          <a:p>
            <a:r>
              <a:rPr lang="bg-BG" dirty="0" smtClean="0"/>
              <a:t>Библиотека за време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pic>
        <p:nvPicPr>
          <p:cNvPr id="8" name="Picture 10" descr="Time icons for free download | Freepi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50" y="189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 smtClean="0">
                <a:solidFill>
                  <a:schemeClr val="bg2"/>
                </a:solidFill>
              </a:rPr>
              <a:t>TODO</a:t>
            </a:r>
            <a:endParaRPr lang="ru-RU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Библиотеки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Използване</a:t>
            </a:r>
            <a:r>
              <a:rPr lang="bg-BG" dirty="0" smtClean="0"/>
              <a:t> на библиотеки</a:t>
            </a:r>
          </a:p>
          <a:p>
            <a:pPr lvl="1"/>
            <a:r>
              <a:rPr lang="en-US" dirty="0" smtClean="0"/>
              <a:t>random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ime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urtle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Допълнителни модули с функционалности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Библиотеки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4" y="1314000"/>
            <a:ext cx="1877311" cy="29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450000" cy="5546589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Библиотеки</a:t>
            </a:r>
            <a:r>
              <a:rPr lang="ru-RU" dirty="0" smtClean="0"/>
              <a:t> </a:t>
            </a:r>
            <a:r>
              <a:rPr lang="ru-RU" dirty="0"/>
              <a:t>– допълнителни </a:t>
            </a:r>
            <a:r>
              <a:rPr lang="ru-RU" b="1" dirty="0"/>
              <a:t>модули</a:t>
            </a:r>
            <a:r>
              <a:rPr lang="ru-RU" dirty="0"/>
              <a:t> с </a:t>
            </a:r>
            <a:r>
              <a:rPr lang="ru-RU" b="1" dirty="0"/>
              <a:t>готови функции</a:t>
            </a:r>
            <a:r>
              <a:rPr lang="ru-RU" dirty="0"/>
              <a:t> и </a:t>
            </a:r>
            <a:r>
              <a:rPr lang="ru-RU" b="1" dirty="0" smtClean="0"/>
              <a:t>команди</a:t>
            </a:r>
          </a:p>
          <a:p>
            <a:pPr lvl="1"/>
            <a:r>
              <a:rPr lang="ru-RU" b="1" dirty="0" smtClean="0"/>
              <a:t>Улесняват</a:t>
            </a:r>
            <a:r>
              <a:rPr lang="ru-RU" dirty="0" smtClean="0"/>
              <a:t> програмирането</a:t>
            </a:r>
          </a:p>
          <a:p>
            <a:pPr lvl="1"/>
            <a:r>
              <a:rPr lang="ru-RU" b="1" dirty="0" smtClean="0"/>
              <a:t>Разширяват</a:t>
            </a:r>
            <a:r>
              <a:rPr lang="ru-RU" dirty="0" smtClean="0"/>
              <a:t> възможностите на езика</a:t>
            </a:r>
          </a:p>
          <a:p>
            <a:r>
              <a:rPr lang="ru-RU" dirty="0" smtClean="0"/>
              <a:t>Те се вмъкват в началото на кода с </a:t>
            </a:r>
            <a:r>
              <a:rPr lang="ru-RU" b="1" dirty="0" smtClean="0"/>
              <a:t>ключовата дума</a:t>
            </a:r>
            <a:r>
              <a:rPr lang="ru-RU" dirty="0" smtClean="0"/>
              <a:t> "</a:t>
            </a:r>
            <a:r>
              <a:rPr lang="en-US" b="1" dirty="0" smtClean="0">
                <a:solidFill>
                  <a:schemeClr val="bg1"/>
                </a:solidFill>
              </a:rPr>
              <a:t>import</a:t>
            </a:r>
            <a:r>
              <a:rPr lang="ru-RU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представляват библиотеките?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43500" y="5139000"/>
            <a:ext cx="427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import random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Твоят код...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221000" y="4755131"/>
            <a:ext cx="3915000" cy="630000"/>
          </a:xfrm>
          <a:prstGeom prst="wedgeRoundRectCallout">
            <a:avLst>
              <a:gd name="adj1" fmla="val -56929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на библиотеката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00" y="5184000"/>
            <a:ext cx="1996570" cy="1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библиотеки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smtClean="0"/>
              <a:t>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00" y="1494000"/>
            <a:ext cx="2205000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</a:t>
            </a:r>
            <a:r>
              <a:rPr lang="en-US" dirty="0" smtClean="0"/>
              <a:t> </a:t>
            </a:r>
            <a:r>
              <a:rPr lang="bg-BG" dirty="0" smtClean="0"/>
              <a:t>езика 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r>
              <a:rPr lang="bg-BG" dirty="0" smtClean="0"/>
              <a:t>има </a:t>
            </a:r>
            <a:r>
              <a:rPr lang="bg-BG" dirty="0"/>
              <a:t>създадени </a:t>
            </a:r>
            <a:r>
              <a:rPr lang="bg-BG" b="1" dirty="0" smtClean="0"/>
              <a:t>множество библиотеки </a:t>
            </a:r>
            <a:endParaRPr lang="en-US" b="1" dirty="0" smtClean="0"/>
          </a:p>
          <a:p>
            <a:r>
              <a:rPr lang="bg-BG" b="1" dirty="0" smtClean="0"/>
              <a:t>Примери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random</a:t>
            </a:r>
          </a:p>
          <a:p>
            <a:pPr lvl="2"/>
            <a:r>
              <a:rPr lang="bg-BG" dirty="0"/>
              <a:t>При използване на </a:t>
            </a:r>
            <a:r>
              <a:rPr lang="bg-BG" b="1" dirty="0"/>
              <a:t>случайни </a:t>
            </a:r>
            <a:r>
              <a:rPr lang="bg-BG" b="1" dirty="0" smtClean="0"/>
              <a:t>величини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/>
              <a:t>͏͏</a:t>
            </a:r>
            <a:r>
              <a:rPr lang="en-US" b="1" dirty="0" smtClean="0">
                <a:solidFill>
                  <a:schemeClr val="bg1"/>
                </a:solidFill>
              </a:rPr>
              <a:t>time</a:t>
            </a:r>
          </a:p>
          <a:p>
            <a:pPr lvl="2"/>
            <a:r>
              <a:rPr lang="bg-BG" dirty="0"/>
              <a:t>При нужда от команди за </a:t>
            </a:r>
            <a:r>
              <a:rPr lang="bg-BG" b="1" dirty="0"/>
              <a:t>време</a:t>
            </a:r>
            <a:endParaRPr lang="en-US" b="1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turtle</a:t>
            </a:r>
          </a:p>
          <a:p>
            <a:pPr lvl="2"/>
            <a:r>
              <a:rPr lang="bg-BG" dirty="0"/>
              <a:t>При работа с </a:t>
            </a:r>
            <a:r>
              <a:rPr lang="bg-BG" b="1" dirty="0" smtClean="0"/>
              <a:t>графика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Библиотеки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3074" name="Picture 2" descr="A Turtle Introduction t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00" y="4869000"/>
            <a:ext cx="2610000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ice Mahjong Game Random Number Generation Gambling, PNG, 568x551px, Dice,  Dice Game, Gambling, Game, Games Download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Weak Random Number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42" y="1922354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ime icons for free download | Freepik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000" y="4088027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338386"/>
            <a:ext cx="6065892" cy="1215613"/>
          </a:xfrm>
        </p:spPr>
        <p:txBody>
          <a:bodyPr/>
          <a:lstStyle/>
          <a:p>
            <a:r>
              <a:rPr lang="bg-BG" dirty="0" smtClean="0"/>
              <a:t>Библиотека за случайни величини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andom</a:t>
            </a:r>
            <a:endParaRPr lang="en-US" dirty="0"/>
          </a:p>
        </p:txBody>
      </p:sp>
      <p:pic>
        <p:nvPicPr>
          <p:cNvPr id="7" name="Picture 8" descr="Weak Random Number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00" y="2034000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4200"/>
              </a:spcAft>
            </a:pPr>
            <a:r>
              <a:rPr lang="ru-RU" sz="3400" b="1" dirty="0" smtClean="0"/>
              <a:t>Случайно цяло </a:t>
            </a:r>
            <a:r>
              <a:rPr lang="ru-RU" sz="3400" b="1" dirty="0"/>
              <a:t>число </a:t>
            </a:r>
            <a:r>
              <a:rPr lang="ru-RU" sz="3400" dirty="0" smtClean="0"/>
              <a:t>в зададен </a:t>
            </a:r>
            <a:r>
              <a:rPr lang="ru-RU" sz="3400" b="1" dirty="0" smtClean="0"/>
              <a:t>диапазон</a:t>
            </a:r>
            <a:r>
              <a:rPr lang="ru-RU" sz="3400" dirty="0" smtClean="0"/>
              <a:t> – </a:t>
            </a:r>
            <a:r>
              <a:rPr lang="en-US" sz="3400" b="1" dirty="0" smtClean="0">
                <a:solidFill>
                  <a:schemeClr val="accent4"/>
                </a:solidFill>
              </a:rPr>
              <a:t>randint()</a:t>
            </a: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r>
              <a:rPr lang="ru-RU" sz="3400" b="1" dirty="0" smtClean="0"/>
              <a:t>Случайно десетично число </a:t>
            </a:r>
            <a:r>
              <a:rPr lang="ru-RU" sz="3400" dirty="0" smtClean="0"/>
              <a:t>в </a:t>
            </a:r>
            <a:r>
              <a:rPr lang="ru-RU" sz="3400" b="1" dirty="0" smtClean="0"/>
              <a:t>диапазон</a:t>
            </a:r>
            <a:r>
              <a:rPr lang="ru-RU" sz="3400" dirty="0" smtClean="0"/>
              <a:t> </a:t>
            </a:r>
            <a:r>
              <a:rPr lang="bg-BG" sz="3400" dirty="0" smtClean="0"/>
              <a:t>– </a:t>
            </a:r>
            <a:r>
              <a:rPr lang="sv-SE" sz="3400" b="1" dirty="0">
                <a:solidFill>
                  <a:schemeClr val="accent4"/>
                </a:solidFill>
              </a:rPr>
              <a:t>uniform()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Команди от библиотеката </a:t>
            </a:r>
            <a:r>
              <a:rPr lang="en-US" dirty="0" smtClean="0"/>
              <a:t>random</a:t>
            </a:r>
            <a:r>
              <a:rPr lang="bg-BG" dirty="0" smtClean="0"/>
              <a:t> 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900" y="1973207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import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 smtClean="0">
                <a:latin typeface="Consolas" panose="020B0609020204030204" pitchFamily="49" charset="0"/>
              </a:rPr>
              <a:t>random_integer </a:t>
            </a:r>
            <a:r>
              <a:rPr lang="sv-SE" sz="2400" b="1" dirty="0">
                <a:latin typeface="Consolas" panose="020B0609020204030204" pitchFamily="49" charset="0"/>
              </a:rPr>
              <a:t>= 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randint(</a:t>
            </a:r>
            <a:r>
              <a:rPr lang="sv-SE" sz="2400" b="1" dirty="0">
                <a:latin typeface="Consolas" panose="020B0609020204030204" pitchFamily="49" charset="0"/>
              </a:rPr>
              <a:t>1, 10</a:t>
            </a:r>
            <a:r>
              <a:rPr lang="sv-SE" sz="2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 smtClean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 smtClean="0">
                <a:latin typeface="Consolas" panose="020B0609020204030204" pitchFamily="49" charset="0"/>
              </a:rPr>
              <a:t>print(random_integer)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900" y="4509000"/>
            <a:ext cx="9585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import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random_float = 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uniform(</a:t>
            </a:r>
            <a:r>
              <a:rPr lang="sv-SE" sz="2400" b="1" dirty="0">
                <a:latin typeface="Consolas" panose="020B0609020204030204" pitchFamily="49" charset="0"/>
              </a:rPr>
              <a:t>1.5, 5.5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>
                <a:latin typeface="Consolas" panose="020B0609020204030204" pitchFamily="49" charset="0"/>
              </a:rPr>
              <a:t> </a:t>
            </a:r>
            <a:r>
              <a:rPr lang="sv-SE" sz="2400" b="1" dirty="0" smtClean="0">
                <a:latin typeface="Consolas" panose="020B0609020204030204" pitchFamily="49" charset="0"/>
              </a:rPr>
              <a:t>print(random_float</a:t>
            </a:r>
            <a:r>
              <a:rPr lang="sv-SE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742972" y="1760486"/>
            <a:ext cx="3808027" cy="858514"/>
          </a:xfrm>
          <a:prstGeom prst="wedgeRoundRectCallout">
            <a:avLst>
              <a:gd name="adj1" fmla="val -58164"/>
              <a:gd name="adj2" fmla="val 53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Най-малкото </a:t>
            </a:r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491000" y="2934000"/>
            <a:ext cx="3943027" cy="858514"/>
          </a:xfrm>
          <a:prstGeom prst="wedgeRoundRectCallout">
            <a:avLst>
              <a:gd name="adj1" fmla="val -63237"/>
              <a:gd name="adj2" fmla="val -40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Най-голямото </a:t>
            </a:r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6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5400"/>
              </a:spcAft>
            </a:pPr>
            <a:r>
              <a:rPr lang="ru-RU" b="1" dirty="0"/>
              <a:t>Разбъркване</a:t>
            </a:r>
            <a:r>
              <a:rPr lang="ru-RU" dirty="0"/>
              <a:t> на </a:t>
            </a:r>
            <a:r>
              <a:rPr lang="ru-RU" b="1" dirty="0" smtClean="0"/>
              <a:t>елементи</a:t>
            </a:r>
            <a:r>
              <a:rPr lang="ru-RU" dirty="0" smtClean="0"/>
              <a:t> в списък </a:t>
            </a:r>
            <a:r>
              <a:rPr lang="ru-RU" sz="3400" dirty="0" smtClean="0"/>
              <a:t>– </a:t>
            </a:r>
            <a:r>
              <a:rPr lang="en-US" sz="3400" b="1" dirty="0" smtClean="0">
                <a:solidFill>
                  <a:schemeClr val="accent4"/>
                </a:solidFill>
              </a:rPr>
              <a:t>shuffle()</a:t>
            </a: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r>
              <a:rPr lang="bg-BG" sz="3400" b="1" dirty="0"/>
              <a:t>С</a:t>
            </a:r>
            <a:r>
              <a:rPr lang="bg-BG" sz="3400" b="1" dirty="0"/>
              <a:t>лучаен </a:t>
            </a:r>
            <a:r>
              <a:rPr lang="bg-BG" sz="3400" b="1" dirty="0"/>
              <a:t>елемент </a:t>
            </a:r>
            <a:r>
              <a:rPr lang="bg-BG" sz="3400" dirty="0"/>
              <a:t>от </a:t>
            </a:r>
            <a:r>
              <a:rPr lang="bg-BG" sz="3400" dirty="0" smtClean="0"/>
              <a:t>списък – </a:t>
            </a:r>
            <a:r>
              <a:rPr lang="sv-SE" sz="3400" b="1" dirty="0">
                <a:solidFill>
                  <a:schemeClr val="accent4"/>
                </a:solidFill>
              </a:rPr>
              <a:t>choice</a:t>
            </a:r>
            <a:r>
              <a:rPr lang="sv-SE" sz="3400" b="1" dirty="0" smtClean="0">
                <a:solidFill>
                  <a:schemeClr val="accent4"/>
                </a:solidFill>
              </a:rPr>
              <a:t>()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Команди от библиотеката </a:t>
            </a:r>
            <a:r>
              <a:rPr lang="en-US" dirty="0" smtClean="0"/>
              <a:t>random</a:t>
            </a:r>
            <a:r>
              <a:rPr lang="bg-BG" dirty="0" smtClean="0"/>
              <a:t>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4500" y="1876534"/>
            <a:ext cx="7110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import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numbers = [1, 2, 3, 4, 5]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shuffle(</a:t>
            </a:r>
            <a:r>
              <a:rPr lang="en-US" sz="2400" b="1" dirty="0"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print(numbers)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500" y="4554000"/>
            <a:ext cx="9585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import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fruits = ['apple', 'banana', 'cherry', 'orange']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random_fruit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 smtClean="0">
                <a:latin typeface="Consolas" panose="020B0609020204030204" pitchFamily="49" charset="0"/>
              </a:rPr>
              <a:t>.</a:t>
            </a:r>
            <a:r>
              <a:rPr lang="sv-SE" sz="2400" b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choice(</a:t>
            </a:r>
            <a:r>
              <a:rPr lang="sv-SE" sz="2400" b="1" dirty="0" smtClean="0">
                <a:latin typeface="Consolas" panose="020B0609020204030204" pitchFamily="49" charset="0"/>
              </a:rPr>
              <a:t>fruits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print(random_fruit)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6106</TotalTime>
  <Words>429</Words>
  <Application>Microsoft Office PowerPoint</Application>
  <PresentationFormat>Widescreen</PresentationFormat>
  <Paragraphs>87</Paragraphs>
  <Slides>13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Библиотеки</vt:lpstr>
      <vt:lpstr>Съдържание</vt:lpstr>
      <vt:lpstr>Библиотеки</vt:lpstr>
      <vt:lpstr>Какво представляват библиотеките?</vt:lpstr>
      <vt:lpstr>Използване на библиотеки</vt:lpstr>
      <vt:lpstr>Библиотеки в Python</vt:lpstr>
      <vt:lpstr>random</vt:lpstr>
      <vt:lpstr>Команди от библиотеката random (1)</vt:lpstr>
      <vt:lpstr>Команди от библиотеката random (2)</vt:lpstr>
      <vt:lpstr>time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2036</cp:revision>
  <dcterms:created xsi:type="dcterms:W3CDTF">2018-05-23T13:08:44Z</dcterms:created>
  <dcterms:modified xsi:type="dcterms:W3CDTF">2024-12-05T11:01:11Z</dcterms:modified>
  <cp:category/>
</cp:coreProperties>
</file>