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03" r:id="rId2"/>
    <p:sldId id="276" r:id="rId3"/>
    <p:sldId id="511" r:id="rId4"/>
    <p:sldId id="580" r:id="rId5"/>
    <p:sldId id="522" r:id="rId6"/>
    <p:sldId id="527" r:id="rId7"/>
    <p:sldId id="588" r:id="rId8"/>
    <p:sldId id="590" r:id="rId9"/>
    <p:sldId id="591" r:id="rId10"/>
    <p:sldId id="581" r:id="rId11"/>
    <p:sldId id="523" r:id="rId12"/>
    <p:sldId id="525" r:id="rId13"/>
    <p:sldId id="528" r:id="rId14"/>
    <p:sldId id="526" r:id="rId15"/>
    <p:sldId id="531" r:id="rId16"/>
    <p:sldId id="532" r:id="rId17"/>
    <p:sldId id="582" r:id="rId18"/>
    <p:sldId id="541" r:id="rId19"/>
    <p:sldId id="529" r:id="rId20"/>
    <p:sldId id="583" r:id="rId21"/>
    <p:sldId id="584" r:id="rId22"/>
    <p:sldId id="586" r:id="rId23"/>
    <p:sldId id="585" r:id="rId24"/>
    <p:sldId id="533" r:id="rId25"/>
    <p:sldId id="535" r:id="rId26"/>
    <p:sldId id="536" r:id="rId27"/>
    <p:sldId id="537" r:id="rId28"/>
    <p:sldId id="539" r:id="rId29"/>
    <p:sldId id="567" r:id="rId30"/>
    <p:sldId id="568" r:id="rId31"/>
    <p:sldId id="569" r:id="rId32"/>
    <p:sldId id="570" r:id="rId33"/>
    <p:sldId id="571" r:id="rId34"/>
    <p:sldId id="540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349" r:id="rId43"/>
    <p:sldId id="504" r:id="rId44"/>
    <p:sldId id="5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MS Access" id="{C7B5FA04-B036-4CD8-93B0-2258A2CCF7B8}">
          <p14:sldIdLst>
            <p14:sldId id="511"/>
            <p14:sldId id="580"/>
            <p14:sldId id="522"/>
            <p14:sldId id="527"/>
          </p14:sldIdLst>
        </p14:section>
        <p14:section name="Инсталация" id="{4BBEB371-A5D0-4E65-AC34-C8F24BA88BDB}">
          <p14:sldIdLst>
            <p14:sldId id="588"/>
            <p14:sldId id="590"/>
            <p14:sldId id="591"/>
            <p14:sldId id="581"/>
          </p14:sldIdLst>
        </p14:section>
        <p14:section name="Създаване на таблици и попълване на данни" id="{88EB3967-9F31-46D3-92C6-CE5DA32A0EF2}">
          <p14:sldIdLst>
            <p14:sldId id="523"/>
            <p14:sldId id="525"/>
            <p14:sldId id="528"/>
            <p14:sldId id="526"/>
            <p14:sldId id="531"/>
            <p14:sldId id="532"/>
            <p14:sldId id="582"/>
            <p14:sldId id="541"/>
            <p14:sldId id="529"/>
            <p14:sldId id="583"/>
            <p14:sldId id="584"/>
            <p14:sldId id="586"/>
            <p14:sldId id="585"/>
          </p14:sldIdLst>
        </p14:section>
        <p14:section name="Импортиране на външни данни" id="{0DBCC3B5-0DF5-4C39-8BA5-99E6B341D3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16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B6FEE5-3694-5CFB-E58C-1EF4E1041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6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AFD4C-D5A4-4438-945F-69757AEAE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62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C922E6-CD6A-DFFC-200D-5E732211C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374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654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BD34A9-61F6-28B6-ECB9-7376D465D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49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27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454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56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71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10C10F-5C2B-94DA-D9E4-44AF4A5C6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051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rtal.office.com/account/#install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Създаване на таблици</a:t>
            </a:r>
          </a:p>
          <a:p>
            <a:r>
              <a:rPr lang="bg-BG" dirty="0"/>
              <a:t>Импортиране на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31C9B-464B-265F-DF9C-24209503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61BB-B002-69C8-E794-6FD5039D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https://portal.office.com/account/#installs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CEA1-A1C8-38B3-C56A-4FAA18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– Различен Подход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EF3E-84D1-2BF2-0D86-9F90C8C6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7188"/>
            <a:ext cx="9000002" cy="4560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F7470F73-3C08-8244-4ACC-63FEEC1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111" y="2067374"/>
            <a:ext cx="1842889" cy="1350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Изисква се лиценз за </a:t>
            </a:r>
            <a:r>
              <a:rPr lang="en-US" sz="2399" b="1" noProof="1">
                <a:solidFill>
                  <a:srgbClr val="FFFFFF"/>
                </a:solidFill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10120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B2D3FF0-1A92-9C55-24B5-FEFA686225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6338" y="4524407"/>
            <a:ext cx="9059325" cy="1811102"/>
          </a:xfrm>
        </p:spPr>
        <p:txBody>
          <a:bodyPr/>
          <a:lstStyle/>
          <a:p>
            <a:r>
              <a:rPr lang="bg-BG"/>
              <a:t>Създаване на таблици и </a:t>
            </a:r>
            <a:br>
              <a:rPr lang="bg-BG"/>
            </a:br>
            <a:r>
              <a:rPr lang="bg-BG"/>
              <a:t>попълване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2223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bg-BG" dirty="0">
                <a:latin typeface="Consolas" pitchFamily="49" charset="0"/>
              </a:rPr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r>
              <a:rPr lang="bg-BG" dirty="0"/>
              <a:t>Задайте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местоположение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4D2F67-7DD7-DD34-7766-BB43F811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495DB-7A68-B440-954D-DB8BB14FEBFC}"/>
              </a:ext>
            </a:extLst>
          </p:cNvPr>
          <p:cNvGrpSpPr/>
          <p:nvPr/>
        </p:nvGrpSpPr>
        <p:grpSpPr>
          <a:xfrm>
            <a:off x="576885" y="2889000"/>
            <a:ext cx="10874115" cy="3419952"/>
            <a:chOff x="291000" y="2889000"/>
            <a:chExt cx="10874115" cy="34199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75551D-EDAE-5A75-B650-9601D224C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1000" y="2889000"/>
              <a:ext cx="6554115" cy="3419952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F980976-422F-A48F-F264-FA8DF064E4AB}"/>
                </a:ext>
              </a:extLst>
            </p:cNvPr>
            <p:cNvSpPr/>
            <p:nvPr/>
          </p:nvSpPr>
          <p:spPr bwMode="auto">
            <a:xfrm>
              <a:off x="3846000" y="4454093"/>
              <a:ext cx="585000" cy="28976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B4D3E3-2E40-6956-0FD4-C9F4C3998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000" y="3176530"/>
              <a:ext cx="3319042" cy="284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0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C80178-66A8-8722-3CBE-5C78A72B3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48CE-DF34-914D-15E5-3B6091C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92" y="2935468"/>
            <a:ext cx="7513416" cy="37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C4C44-AFFD-3334-F3A9-33B27135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sz="3200" b="1" dirty="0">
                <a:solidFill>
                  <a:schemeClr val="bg1"/>
                </a:solidFill>
              </a:rPr>
              <a:t>Листът с данни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информацията</a:t>
            </a:r>
            <a:r>
              <a:rPr lang="bg-BG" sz="3200" dirty="0"/>
              <a:t>, съдържаща се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Колоната</a:t>
            </a:r>
            <a:r>
              <a:rPr lang="bg-BG" sz="3200" dirty="0"/>
              <a:t> представлява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r>
              <a:rPr lang="bg-BG" sz="3200" dirty="0"/>
              <a:t>Когато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колона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листа с данни</a:t>
            </a:r>
            <a:r>
              <a:rPr lang="bg-BG" sz="3200" dirty="0"/>
              <a:t>, вие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таблицата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418A4B-CF13-CB40-4CD0-84D03342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019B-B429-3DB4-6BB3-8EEA65A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312050"/>
            <a:ext cx="7896225" cy="2266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</a:t>
            </a:r>
            <a:r>
              <a:rPr lang="ru-RU" sz="3500" dirty="0" err="1"/>
              <a:t>което</a:t>
            </a:r>
            <a:r>
              <a:rPr lang="ru-RU" sz="3500" dirty="0"/>
              <a:t> </a:t>
            </a:r>
            <a:r>
              <a:rPr lang="bg-BG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ru-RU" sz="35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Според</a:t>
            </a:r>
            <a:r>
              <a:rPr lang="en-US" sz="3200" dirty="0"/>
              <a:t> </a:t>
            </a:r>
            <a:r>
              <a:rPr lang="bg-BG" sz="3200" dirty="0"/>
              <a:t>въведеното, </a:t>
            </a:r>
            <a:r>
              <a:rPr lang="en-US" sz="3200" dirty="0"/>
              <a:t>MS Access </a:t>
            </a:r>
            <a:r>
              <a:rPr lang="bg-BG" sz="3200" dirty="0"/>
              <a:t>избира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ще бъде избран тип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58C32-615A-88E9-0673-15E22694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8" y="3249000"/>
            <a:ext cx="11314062" cy="1869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Натиснете</a:t>
            </a:r>
            <a:r>
              <a:rPr lang="ru-RU" sz="3500" dirty="0"/>
              <a:t>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32CC5-8FAB-74A1-B2B9-7B1B8613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294000"/>
            <a:ext cx="10710000" cy="3170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1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  <a:r>
              <a:rPr lang="en-US" dirty="0"/>
              <a:t> </a:t>
            </a:r>
            <a:r>
              <a:rPr lang="bg-BG" dirty="0"/>
              <a:t>при създаването ѝ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типизирана колона в таблица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CEEBC-6DF7-212D-ED3E-879F3393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314001"/>
            <a:ext cx="11818096" cy="5410890"/>
          </a:xfrm>
        </p:spPr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D1DAC95-2495-E1CD-0D65-231A9DE5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0B8D-DCC9-AF38-9E98-89DA437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8" y="2187845"/>
            <a:ext cx="11254062" cy="2482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5729" y="4779000"/>
            <a:ext cx="4191000" cy="685800"/>
          </a:xfrm>
          <a:prstGeom prst="wedgeRoundRectCallout">
            <a:avLst>
              <a:gd name="adj1" fmla="val 34084"/>
              <a:gd name="adj2" fmla="val -128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bg-BG" dirty="0"/>
              <a:t>Какво е͏ </a:t>
            </a:r>
            <a:r>
              <a:rPr lang="bg-BG" b="1" dirty="0">
                <a:solidFill>
                  <a:schemeClr val="bg1"/>
                </a:solidFill>
              </a:rPr>
              <a:t>MS Access</a:t>
            </a:r>
            <a:r>
              <a:rPr lang="bg-BG" dirty="0"/>
              <a:t>?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r>
              <a:rPr lang="bg-BG" dirty="0"/>
              <a:t> и </a:t>
            </a:r>
            <a:br>
              <a:rPr lang="bg-BG" dirty="0"/>
            </a:br>
            <a:r>
              <a:rPr lang="bg-BG" dirty="0"/>
              <a:t>попълване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Попълване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>
              <a:spcBef>
                <a:spcPts val="400"/>
              </a:spcBef>
            </a:pPr>
            <a:r>
              <a:rPr lang="bg-BG" dirty="0"/>
              <a:t>Импортиране на </a:t>
            </a:r>
            <a:r>
              <a:rPr lang="bg-BG" b="1" dirty="0">
                <a:solidFill>
                  <a:schemeClr val="bg1"/>
                </a:solidFill>
              </a:rPr>
              <a:t>външни данни</a:t>
            </a: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bg-BG" sz="3600" dirty="0"/>
              <a:t>Импорт от </a:t>
            </a:r>
            <a:r>
              <a:rPr lang="bg-BG" sz="3600" b="1" dirty="0">
                <a:solidFill>
                  <a:schemeClr val="bg1"/>
                </a:solidFill>
              </a:rPr>
              <a:t>MS Excel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64E53-B71B-5567-53E1-3C38DE2A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D7303-CAA3-1168-9DE1-35B011FE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72667-06DE-E8B1-47F2-A9562077A1CD}"/>
              </a:ext>
            </a:extLst>
          </p:cNvPr>
          <p:cNvGrpSpPr/>
          <p:nvPr/>
        </p:nvGrpSpPr>
        <p:grpSpPr>
          <a:xfrm>
            <a:off x="230646" y="1448999"/>
            <a:ext cx="11760354" cy="1609726"/>
            <a:chOff x="230646" y="1448999"/>
            <a:chExt cx="11760354" cy="1609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43727-E02D-E458-198E-8C33987B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46" y="1449000"/>
              <a:ext cx="4572000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C71A24-30A3-1E4F-EF71-D1EA3F17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365" y="1448999"/>
              <a:ext cx="6891635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FC1BBE1-E1E5-8250-DCCF-D60665B5177E}"/>
              </a:ext>
            </a:extLst>
          </p:cNvPr>
          <p:cNvSpPr/>
          <p:nvPr/>
        </p:nvSpPr>
        <p:spPr bwMode="auto">
          <a:xfrm>
            <a:off x="5953323" y="3321819"/>
            <a:ext cx="315000" cy="40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1D1EA-AF7D-8603-23C7-164880A6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8" y="3899975"/>
            <a:ext cx="10649331" cy="2351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40AB-3526-4BE2-08A4-50CAFDCB9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70598" cy="5528766"/>
          </a:xfrm>
        </p:spPr>
        <p:txBody>
          <a:bodyPr/>
          <a:lstStyle/>
          <a:p>
            <a:r>
              <a:rPr lang="ru-RU" dirty="0"/>
              <a:t>В раздела </a:t>
            </a:r>
            <a:r>
              <a:rPr lang="en-US" b="1" dirty="0"/>
              <a:t>Database Tools</a:t>
            </a:r>
            <a:r>
              <a:rPr lang="ru-RU" dirty="0"/>
              <a:t>, в групата </a:t>
            </a:r>
            <a:r>
              <a:rPr lang="en-US" b="1" dirty="0"/>
              <a:t>Relationships</a:t>
            </a:r>
            <a:r>
              <a:rPr lang="ru-RU" dirty="0"/>
              <a:t> натиснете </a:t>
            </a:r>
            <a:r>
              <a:rPr lang="en-US" b="1" dirty="0"/>
              <a:t>Relationships</a:t>
            </a:r>
            <a:endParaRPr lang="bg-BG" b="1" dirty="0"/>
          </a:p>
          <a:p>
            <a:r>
              <a:rPr lang="bg-BG" dirty="0"/>
              <a:t>Вдясно се показват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/>
            <a:r>
              <a:rPr lang="bg-BG" dirty="0"/>
              <a:t>Избираме </a:t>
            </a:r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Towns</a:t>
            </a:r>
            <a:r>
              <a:rPr lang="bg-BG" dirty="0"/>
              <a:t>, като натсикаме </a:t>
            </a:r>
            <a:r>
              <a:rPr lang="bg-BG" b="1" dirty="0"/>
              <a:t>двукратно</a:t>
            </a:r>
            <a:r>
              <a:rPr lang="bg-BG" dirty="0"/>
              <a:t> върху тях: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FD021-10E9-AD21-C63E-F5E0C089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00" y="1344945"/>
            <a:ext cx="3195000" cy="20148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C7140-A707-55A1-7A26-50EE412C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000" y="3654000"/>
            <a:ext cx="3195000" cy="3003539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7A0957A-DCDC-2DC7-F386-66ED3215A62E}"/>
              </a:ext>
            </a:extLst>
          </p:cNvPr>
          <p:cNvSpPr/>
          <p:nvPr/>
        </p:nvSpPr>
        <p:spPr>
          <a:xfrm>
            <a:off x="8841000" y="2013902"/>
            <a:ext cx="1143000" cy="105509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1EDE7215-4001-DDC0-8AF1-6E159C3AF5C4}"/>
              </a:ext>
            </a:extLst>
          </p:cNvPr>
          <p:cNvSpPr/>
          <p:nvPr/>
        </p:nvSpPr>
        <p:spPr>
          <a:xfrm>
            <a:off x="9606000" y="1570692"/>
            <a:ext cx="1485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DE60B-731D-6102-0B31-CDECF2779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000" y="4419000"/>
            <a:ext cx="4259980" cy="195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99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4AA654-557D-8DB6-5CE1-8EEDACD32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87118" cy="5607838"/>
          </a:xfrm>
        </p:spPr>
        <p:txBody>
          <a:bodyPr/>
          <a:lstStyle/>
          <a:p>
            <a:r>
              <a:rPr lang="bg-BG" dirty="0"/>
              <a:t>Задържаме с левия бутон върху колоната </a:t>
            </a:r>
            <a:r>
              <a:rPr lang="en-US" b="1" dirty="0"/>
              <a:t>Town</a:t>
            </a:r>
            <a:r>
              <a:rPr lang="en-US" dirty="0"/>
              <a:t> </a:t>
            </a:r>
            <a:r>
              <a:rPr lang="bg-BG" dirty="0"/>
              <a:t>от таблицата </a:t>
            </a:r>
            <a:r>
              <a:rPr lang="en-US" b="1" dirty="0"/>
              <a:t>Students</a:t>
            </a:r>
          </a:p>
          <a:p>
            <a:r>
              <a:rPr lang="bg-BG" dirty="0"/>
              <a:t>След това я </a:t>
            </a:r>
            <a:r>
              <a:rPr lang="bg-BG" b="1" dirty="0"/>
              <a:t>местим</a:t>
            </a:r>
            <a:r>
              <a:rPr lang="bg-BG" dirty="0"/>
              <a:t> и я </a:t>
            </a:r>
            <a:r>
              <a:rPr lang="bg-BG" b="1" dirty="0"/>
              <a:t>поставяме</a:t>
            </a:r>
            <a:r>
              <a:rPr lang="bg-BG" dirty="0"/>
              <a:t> върху колоната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FFDDCC-7862-F4E9-7E79-058E923E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46" y="3744000"/>
            <a:ext cx="5224430" cy="23853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DF8410F3-A989-F1F7-A0BC-31DEBC51509A}"/>
              </a:ext>
            </a:extLst>
          </p:cNvPr>
          <p:cNvSpPr/>
          <p:nvPr/>
        </p:nvSpPr>
        <p:spPr>
          <a:xfrm>
            <a:off x="3891000" y="5647434"/>
            <a:ext cx="153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: Rounded Corners 17">
            <a:extLst>
              <a:ext uri="{FF2B5EF4-FFF2-40B4-BE49-F238E27FC236}">
                <a16:creationId xmlns:a16="http://schemas.microsoft.com/office/drawing/2014/main" id="{D9182FFD-CF56-C425-2224-CDBD29F018EB}"/>
              </a:ext>
            </a:extLst>
          </p:cNvPr>
          <p:cNvSpPr/>
          <p:nvPr/>
        </p:nvSpPr>
        <p:spPr>
          <a:xfrm>
            <a:off x="6726000" y="4329000"/>
            <a:ext cx="94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A9DB2-2E1C-D04E-12DD-CD9D87008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5E7CD-445A-ED9D-80F0-BC4FCC3CB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Връзката</a:t>
            </a:r>
            <a:r>
              <a:rPr lang="bg-BG" dirty="0"/>
              <a:t> между таблиците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6F817-4FB5-A154-9E70-AEC38B68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1D2B0-143D-E5F0-507A-412D3137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4" y="2394000"/>
            <a:ext cx="6994451" cy="34182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53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F17C3EB-771F-D2F3-08B0-D169BE940F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Използване на външен източник на данни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73C5B1-33F5-DF55-A8F9-DD64F9F383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510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bg-BG" dirty="0"/>
              <a:t>Работен лист от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Google Sheets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bg-BG" dirty="0"/>
              <a:t>Данни от</a:t>
            </a:r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bg-BG" dirty="0"/>
              <a:t>Таблица от </a:t>
            </a:r>
            <a:r>
              <a:rPr lang="en-US" b="1" dirty="0">
                <a:solidFill>
                  <a:schemeClr val="bg1"/>
                </a:solidFill>
              </a:rPr>
              <a:t>MS SQL Server</a:t>
            </a:r>
            <a:endParaRPr lang="ru-RU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други</a:t>
            </a:r>
            <a:r>
              <a:rPr lang="bg-BG" dirty="0"/>
              <a:t>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86000" y="2619000"/>
            <a:ext cx="3855720" cy="3403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15C5022-4234-3FCB-2DB1-77339063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9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17BECD-3CAD-F7E2-14E1-2996F183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600" dirty="0"/>
              <a:t>Създаване на таблица чрез импортиране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000" y="4525027"/>
            <a:ext cx="7110000" cy="1986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9A14E3A-829C-8A9F-7CCE-EFC8B1B26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6000" y="1415966"/>
            <a:ext cx="1912335" cy="1788034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F063B3-BABD-7BE2-793F-738E401F248A}"/>
              </a:ext>
            </a:extLst>
          </p:cNvPr>
          <p:cNvGrpSpPr/>
          <p:nvPr/>
        </p:nvGrpSpPr>
        <p:grpSpPr>
          <a:xfrm>
            <a:off x="3429602" y="1944000"/>
            <a:ext cx="5060081" cy="1413848"/>
            <a:chOff x="3659605" y="1838884"/>
            <a:chExt cx="4600074" cy="1285316"/>
          </a:xfrm>
        </p:grpSpPr>
        <p:pic>
          <p:nvPicPr>
            <p:cNvPr id="6" name="Picture 2" descr="Access Ribbon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9605" y="1838884"/>
              <a:ext cx="4600074" cy="1285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: Rounded Corners 17"/>
            <p:cNvSpPr/>
            <p:nvPr/>
          </p:nvSpPr>
          <p:spPr>
            <a:xfrm>
              <a:off x="5334000" y="1866900"/>
              <a:ext cx="533400" cy="800100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7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7B1C8C-ABF3-7CD7-E4AD-498787BA9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600598" cy="5528766"/>
          </a:xfrm>
        </p:spPr>
        <p:txBody>
          <a:bodyPr/>
          <a:lstStyle/>
          <a:p>
            <a:r>
              <a:rPr lang="bg-BG" dirty="0"/>
              <a:t>Изберете документа (в случая </a:t>
            </a:r>
            <a:r>
              <a:rPr lang="bg-BG" b="1" dirty="0">
                <a:solidFill>
                  <a:schemeClr val="bg1"/>
                </a:solidFill>
              </a:rPr>
              <a:t>Excel файл</a:t>
            </a:r>
            <a:r>
              <a:rPr lang="bg-BG" dirty="0"/>
              <a:t>) и натиснете </a:t>
            </a:r>
            <a:r>
              <a:rPr lang="bg-BG" dirty="0">
                <a:latin typeface="Consolas" panose="020B0609020204030204" pitchFamily="49" charset="0"/>
              </a:rPr>
              <a:t>[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bg-BG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0" y="1359000"/>
            <a:ext cx="7066151" cy="5014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9841758" y="5994000"/>
            <a:ext cx="979242" cy="34983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FCD073-219B-1CEC-DD20-AE41F4F9D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252222-B017-12B5-E520-4A6ECD6887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MS Access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0158A9-C0F2-0C69-056B-DB3F3CEE6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употреба</a:t>
            </a:r>
          </a:p>
        </p:txBody>
      </p:sp>
    </p:spTree>
    <p:extLst>
      <p:ext uri="{BB962C8B-B14F-4D97-AF65-F5344CB8AC3E}">
        <p14:creationId xmlns:p14="http://schemas.microsoft.com/office/powerpoint/2010/main" val="149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05598" cy="5528766"/>
          </a:xfrm>
        </p:spPr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0" y="1468391"/>
            <a:ext cx="6936526" cy="50308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9876000" y="6123754"/>
            <a:ext cx="998006" cy="35067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5EE53D-DEC3-4922-D268-0680E78EE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734664-8AB9-48BD-328B-877C1B000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3E3D0-C069-2704-DDF7-08C914EB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1A608E5-B3FD-030A-92E5-00FA748B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F58320-E8EA-3333-EA0C-C58A9A33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5" y="1196125"/>
            <a:ext cx="5799445" cy="5528766"/>
          </a:xfrm>
        </p:spPr>
        <p:txBody>
          <a:bodyPr>
            <a:normAutofit/>
          </a:bodyPr>
          <a:lstStyle/>
          <a:p>
            <a:r>
              <a:rPr lang="bg-BG" sz="3000" i="0" dirty="0">
                <a:effectLst/>
              </a:rPr>
              <a:t>Изберете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000" dirty="0"/>
              <a:t>За да импортирате данни, изберете </a:t>
            </a:r>
            <a:r>
              <a:rPr lang="en-US" sz="30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000" dirty="0"/>
              <a:t>и натиснете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0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70" y="1359000"/>
            <a:ext cx="5909829" cy="41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E2E0431-BDB9-ED07-DAA0-FAA02836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5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8EBC43-6825-A287-6D58-BE5828CB5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9" y="1449000"/>
            <a:ext cx="5729252" cy="42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9A3635B-FB2C-9501-EB62-70DF9141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4BF86E-E4CE-4188-8AFE-EAE25AA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3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FCCE3A0-6119-FC8B-AA72-79556F45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9DF1-FB41-E88B-FE96-951FAF72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3F9FF-2320-5E8D-6E65-B55D0A29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000" y="1089000"/>
            <a:ext cx="4629444" cy="5895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sz="3600" dirty="0"/>
              <a:t>Настолна система за </a:t>
            </a:r>
            <a:r>
              <a:rPr lang="bg-BG" sz="3600" b="1" dirty="0">
                <a:solidFill>
                  <a:schemeClr val="bg1"/>
                </a:solidFill>
              </a:rPr>
              <a:t>менажиране</a:t>
            </a:r>
            <a:r>
              <a:rPr lang="bg-BG" sz="3600" dirty="0"/>
              <a:t> на </a:t>
            </a:r>
            <a:r>
              <a:rPr lang="bg-BG" sz="3600" b="1" dirty="0">
                <a:solidFill>
                  <a:schemeClr val="bg1"/>
                </a:solidFill>
              </a:rPr>
              <a:t>бази данни</a:t>
            </a:r>
          </a:p>
          <a:p>
            <a:pPr lvl="1"/>
            <a:r>
              <a:rPr lang="bg-BG" sz="3600" dirty="0"/>
              <a:t>Предоставя:</a:t>
            </a:r>
            <a:endParaRPr lang="en-US" sz="3600" dirty="0"/>
          </a:p>
          <a:p>
            <a:pPr lvl="2"/>
            <a:r>
              <a:rPr lang="bg-BG" sz="3400" dirty="0"/>
              <a:t>Таблици </a:t>
            </a:r>
          </a:p>
          <a:p>
            <a:pPr lvl="2"/>
            <a:r>
              <a:rPr lang="bg-BG" sz="3400" dirty="0"/>
              <a:t>Връзки</a:t>
            </a:r>
          </a:p>
          <a:p>
            <a:pPr lvl="2"/>
            <a:r>
              <a:rPr lang="bg-BG" sz="3400" dirty="0"/>
              <a:t>Заявки</a:t>
            </a:r>
          </a:p>
          <a:p>
            <a:pPr lvl="2"/>
            <a:r>
              <a:rPr lang="bg-BG" sz="3400" dirty="0"/>
              <a:t>Отчети </a:t>
            </a:r>
          </a:p>
          <a:p>
            <a:pPr lvl="2"/>
            <a:r>
              <a:rPr lang="bg-BG" sz="3400" dirty="0"/>
              <a:t>Формуляри</a:t>
            </a:r>
          </a:p>
          <a:p>
            <a:pPr lvl="2"/>
            <a:r>
              <a:rPr lang="bg-BG" sz="3400" dirty="0"/>
              <a:t>И др.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2D1C9-1C3D-D45B-5274-8A21AF0A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5" name="Picture 2" descr="Access: Working with Tables">
            <a:extLst>
              <a:ext uri="{FF2B5EF4-FFF2-40B4-BE49-F238E27FC236}">
                <a16:creationId xmlns:a16="http://schemas.microsoft.com/office/drawing/2014/main" id="{01DB5ED8-EF17-B90D-1148-58E8B3AC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42" y="1404000"/>
            <a:ext cx="7579438" cy="52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3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4325BB-74CC-4CFC-C439-90E67E4E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</a:t>
            </a:r>
            <a:r>
              <a:rPr lang="ru-RU" dirty="0" err="1"/>
              <a:t>импортиране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която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F27C7C-47B1-88ED-46B6-CF2E1C19C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028" name="Picture 4" descr="Data, import, information, table icon - Download on Iconfinder">
            <a:extLst>
              <a:ext uri="{FF2B5EF4-FFF2-40B4-BE49-F238E27FC236}">
                <a16:creationId xmlns:a16="http://schemas.microsoft.com/office/drawing/2014/main" id="{A4953463-59CD-FAFA-9158-EEE00AE4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00" y="3429000"/>
            <a:ext cx="3195000" cy="31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4000" b="1" dirty="0"/>
              <a:t>== СУБД с интуитивен интерфейс</a:t>
            </a:r>
            <a:endParaRPr lang="en-US" sz="40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36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3600" b="1" dirty="0">
                <a:solidFill>
                  <a:schemeClr val="bg2"/>
                </a:solidFill>
              </a:rPr>
              <a:t>,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3600" b="1" dirty="0">
                <a:solidFill>
                  <a:schemeClr val="bg2"/>
                </a:solidFill>
              </a:rPr>
              <a:t> и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36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4000" b="1" dirty="0">
                <a:solidFill>
                  <a:schemeClr val="bg2"/>
                </a:solidFill>
              </a:rPr>
              <a:t> на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4000" b="1" dirty="0">
                <a:solidFill>
                  <a:schemeClr val="bg2"/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Част от Microsoft Office пакета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6000" y="4059000"/>
            <a:ext cx="2209800" cy="2209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313EAB0-93C8-35FC-17AB-FC39063E4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86000" y="1196125"/>
            <a:ext cx="3999010" cy="5528766"/>
          </a:xfrm>
        </p:spPr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</a:t>
            </a:r>
            <a:r>
              <a:rPr lang="ru-RU" b="1" dirty="0"/>
              <a:t>работа с таблици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в </a:t>
            </a:r>
            <a:r>
              <a:rPr lang="en-US" dirty="0"/>
              <a:t>MS Access</a:t>
            </a:r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28" y="1372024"/>
            <a:ext cx="7579438" cy="5220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34AC107-2322-B6D2-607A-54FB1FF05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6C062-83C9-00C5-9924-8005F6168D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Инсталиране на програмата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3260E-E79E-AE66-7013-E5D85884F5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Инсталация</a:t>
            </a:r>
            <a:endParaRPr lang="en-US" dirty="0"/>
          </a:p>
        </p:txBody>
      </p:sp>
      <p:pic>
        <p:nvPicPr>
          <p:cNvPr id="7" name="Picture 6" descr="A blue and white logo with a key in the center&#10;&#10;Description automatically generated">
            <a:extLst>
              <a:ext uri="{FF2B5EF4-FFF2-40B4-BE49-F238E27FC236}">
                <a16:creationId xmlns:a16="http://schemas.microsoft.com/office/drawing/2014/main" id="{25794051-1F23-922C-2926-FFFD5739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t="14065" r="14570" b="14205"/>
          <a:stretch/>
        </p:blipFill>
        <p:spPr>
          <a:xfrm>
            <a:off x="4629757" y="1134000"/>
            <a:ext cx="2932485" cy="2979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783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485-2435-4A2C-3FE7-867484E97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81A6-9633-A6DC-F9E4-95CDD0DC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dirty="0"/>
              <a:t>Изисква се </a:t>
            </a:r>
            <a:r>
              <a:rPr lang="bg-BG" b="1" dirty="0">
                <a:solidFill>
                  <a:schemeClr val="bg1"/>
                </a:solidFill>
              </a:rPr>
              <a:t>платен акаунт </a:t>
            </a:r>
            <a:r>
              <a:rPr lang="bg-BG" dirty="0"/>
              <a:t>(например от </a:t>
            </a:r>
            <a:r>
              <a:rPr lang="bg-BG" b="1" dirty="0"/>
              <a:t>училище</a:t>
            </a:r>
            <a:r>
              <a:rPr lang="bg-BG" dirty="0"/>
              <a:t>) в </a:t>
            </a:r>
            <a:r>
              <a:rPr lang="en-US" b="1" dirty="0">
                <a:solidFill>
                  <a:schemeClr val="bg1"/>
                </a:solidFill>
              </a:rPr>
              <a:t>Microsoft 365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Office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Влезте в акаунта си: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A10AAD-77A4-EE65-7410-03EA2CD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E112BD-EF82-204D-EF14-CB360374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00" y="2214000"/>
            <a:ext cx="5424562" cy="40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51BBE-07CA-CD8A-918C-AEC30C3F0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5F43-20C9-2083-32CF-9F5094C8F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 apps</a:t>
            </a:r>
            <a:r>
              <a:rPr lang="en-US" dirty="0"/>
              <a:t>] -&gt; </a:t>
            </a:r>
            <a:r>
              <a:rPr lang="en-US" b="1" dirty="0"/>
              <a:t>Microsoft 365 apps</a:t>
            </a:r>
            <a:endParaRPr lang="bg-BG" b="1" dirty="0"/>
          </a:p>
          <a:p>
            <a:r>
              <a:rPr lang="bg-BG" dirty="0"/>
              <a:t>Следвайте </a:t>
            </a:r>
            <a:r>
              <a:rPr lang="bg-BG" b="1" dirty="0">
                <a:solidFill>
                  <a:schemeClr val="bg1"/>
                </a:solidFill>
              </a:rPr>
              <a:t>стъпките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инсталация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DF142-959E-5E61-B324-ACE4BFAF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AD31C-35A2-CDE2-BF6C-CBD0AE11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" y="2799000"/>
            <a:ext cx="5468498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B6ADDD-F6B8-699B-D022-5C3897E6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00" y="2799001"/>
            <a:ext cx="5592645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00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1622</Words>
  <Application>Microsoft Office PowerPoint</Application>
  <PresentationFormat>Widescreen</PresentationFormat>
  <Paragraphs>256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Wingdings</vt:lpstr>
      <vt:lpstr>SoftUni</vt:lpstr>
      <vt:lpstr>Работа с MS Access</vt:lpstr>
      <vt:lpstr>Съдържание</vt:lpstr>
      <vt:lpstr>Същност и употреба</vt:lpstr>
      <vt:lpstr>Какво е MS Access?</vt:lpstr>
      <vt:lpstr>Какво е MS Access?</vt:lpstr>
      <vt:lpstr>Таблици в MS Access</vt:lpstr>
      <vt:lpstr>Инсталация</vt:lpstr>
      <vt:lpstr>Инсталация на MS Access (1)</vt:lpstr>
      <vt:lpstr>Инсталация на MS Access (2)</vt:lpstr>
      <vt:lpstr>Инсталация на MS Access – Различен Подход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(1)</vt:lpstr>
      <vt:lpstr>Създаване на типизирана колона в таблица</vt:lpstr>
      <vt:lpstr>Попълване на данни в таблица (2)</vt:lpstr>
      <vt:lpstr>Свързване на таблици с падащ списък</vt:lpstr>
      <vt:lpstr>Връзка между таблици (1)</vt:lpstr>
      <vt:lpstr>Връзка между таблици (2)</vt:lpstr>
      <vt:lpstr>Връзка между таблици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импортиране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123</cp:revision>
  <dcterms:created xsi:type="dcterms:W3CDTF">2018-05-23T13:08:44Z</dcterms:created>
  <dcterms:modified xsi:type="dcterms:W3CDTF">2023-12-18T10:25:33Z</dcterms:modified>
  <cp:category>computer programming;programming;software development;software engineering</cp:category>
</cp:coreProperties>
</file>