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6"/>
  </p:notesMasterIdLst>
  <p:handoutMasterIdLst>
    <p:handoutMasterId r:id="rId27"/>
  </p:handoutMasterIdLst>
  <p:sldIdLst>
    <p:sldId id="503" r:id="rId2"/>
    <p:sldId id="276" r:id="rId3"/>
    <p:sldId id="353" r:id="rId4"/>
    <p:sldId id="497" r:id="rId5"/>
    <p:sldId id="651" r:id="rId6"/>
    <p:sldId id="654" r:id="rId7"/>
    <p:sldId id="653" r:id="rId8"/>
    <p:sldId id="655" r:id="rId9"/>
    <p:sldId id="640" r:id="rId10"/>
    <p:sldId id="641" r:id="rId11"/>
    <p:sldId id="660" r:id="rId12"/>
    <p:sldId id="639" r:id="rId13"/>
    <p:sldId id="657" r:id="rId14"/>
    <p:sldId id="610" r:id="rId15"/>
    <p:sldId id="636" r:id="rId16"/>
    <p:sldId id="642" r:id="rId17"/>
    <p:sldId id="648" r:id="rId18"/>
    <p:sldId id="650" r:id="rId19"/>
    <p:sldId id="644" r:id="rId20"/>
    <p:sldId id="658" r:id="rId21"/>
    <p:sldId id="659" r:id="rId22"/>
    <p:sldId id="633" r:id="rId23"/>
    <p:sldId id="504" r:id="rId24"/>
    <p:sldId id="50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Анализ на риска" id="{66DCFE1F-60FD-44F2-BE82-706DDBC14898}">
          <p14:sldIdLst>
            <p14:sldId id="353"/>
            <p14:sldId id="497"/>
            <p14:sldId id="651"/>
            <p14:sldId id="654"/>
            <p14:sldId id="653"/>
            <p14:sldId id="655"/>
            <p14:sldId id="640"/>
            <p14:sldId id="641"/>
            <p14:sldId id="660"/>
          </p14:sldIdLst>
        </p14:section>
        <p14:section name="Пример: Матрица на риска на Google Classroom&#10;" id="{C1DF9EB4-CE77-CA44-907B-BD32599A00F3}">
          <p14:sldIdLst>
            <p14:sldId id="639"/>
            <p14:sldId id="657"/>
          </p14:sldIdLst>
        </p14:section>
        <p14:section name="Методи за анализ на риска" id="{EB44CA50-B176-0C4C-B0D0-5459023C7783}">
          <p14:sldIdLst>
            <p14:sldId id="610"/>
            <p14:sldId id="636"/>
            <p14:sldId id="642"/>
            <p14:sldId id="648"/>
            <p14:sldId id="650"/>
            <p14:sldId id="644"/>
          </p14:sldIdLst>
        </p14:section>
        <p14:section name="Пример: SWOT анализ на YouTube" id="{877605A2-6B36-F044-B14D-5F63DE850195}">
          <p14:sldIdLst>
            <p14:sldId id="658"/>
            <p14:sldId id="65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4BF2F8-D32F-9387-A6CE-368ED6EFDCF0}" name="Zaraliev" initials="KZ" userId="S::Zaraliev@students.softuni.bg::e1c6524a-140e-4108-9ad5-21636343196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94"/>
    <a:srgbClr val="A6F9F9"/>
    <a:srgbClr val="FD9090"/>
    <a:srgbClr val="96FC98"/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6D9F66E-5EB9-4882-86FB-DCBF35E3C3E4}" styleName="Medium Style 4 –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–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38B1855-1B75-4FBE-930C-398BA8C253C6}" styleName="Themed Style 2 –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65" autoAdjust="0"/>
    <p:restoredTop sz="95188" autoAdjust="0"/>
  </p:normalViewPr>
  <p:slideViewPr>
    <p:cSldViewPr showGuides="1">
      <p:cViewPr varScale="1">
        <p:scale>
          <a:sx n="76" d="100"/>
          <a:sy n="76" d="100"/>
        </p:scale>
        <p:origin x="224" y="91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2.09.25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03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587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905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7953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615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744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837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241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81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92500"/>
          </a:bodyPr>
          <a:lstStyle/>
          <a:p>
            <a:r>
              <a:rPr lang="bg-BG" sz="4400" dirty="0"/>
              <a:t>Методи, инструменти, решаване на проблеми</a:t>
            </a:r>
            <a:endParaRPr lang="bg-BG" sz="20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6000" dirty="0"/>
              <a:t>Анализ на риска</a:t>
            </a:r>
            <a:endParaRPr lang="en-US" sz="6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5226"/>
            <a:ext cx="1897168" cy="850875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360145A-5745-AD74-92C6-402DB87ACFC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04" b="18704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Финансови рискове</a:t>
            </a:r>
          </a:p>
          <a:p>
            <a:pPr lvl="1"/>
            <a:r>
              <a:rPr lang="bg-BG" sz="3000" b="1" dirty="0"/>
              <a:t>Недостатъчен бюджет</a:t>
            </a:r>
            <a:r>
              <a:rPr lang="bg-BG" sz="3000" dirty="0"/>
              <a:t>, </a:t>
            </a:r>
            <a:r>
              <a:rPr lang="bg-BG" sz="3000" b="1" dirty="0"/>
              <a:t>грешни финансови прогнози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Киберсигурност</a:t>
            </a:r>
          </a:p>
          <a:p>
            <a:pPr lvl="1"/>
            <a:r>
              <a:rPr lang="bg-BG" sz="3000" b="1" dirty="0"/>
              <a:t>Уязвимости</a:t>
            </a:r>
            <a:r>
              <a:rPr lang="bg-BG" sz="3000" dirty="0"/>
              <a:t>, </a:t>
            </a:r>
            <a:r>
              <a:rPr lang="bg-BG" sz="3000" b="1" dirty="0"/>
              <a:t>хакерски атаки</a:t>
            </a:r>
            <a:r>
              <a:rPr lang="bg-BG" sz="3000" dirty="0"/>
              <a:t>, </a:t>
            </a:r>
            <a:r>
              <a:rPr lang="bg-BG" sz="3000" b="1" dirty="0"/>
              <a:t>изтичане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endParaRPr lang="bg-BG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E2FF38-71AE-4DF4-E93D-4638A20BA6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7" t="6727" r="5048" b="3821"/>
          <a:stretch/>
        </p:blipFill>
        <p:spPr>
          <a:xfrm>
            <a:off x="3756000" y="3677683"/>
            <a:ext cx="4680000" cy="31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5AE3692-E53E-2560-31B6-B14B0D741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06A8-D093-8BDE-2A46-D054A00FD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b="1" dirty="0">
                <a:solidFill>
                  <a:schemeClr val="bg1"/>
                </a:solidFill>
              </a:rPr>
              <a:t>Таблица</a:t>
            </a:r>
            <a:r>
              <a:rPr lang="bg-BG" sz="2800" dirty="0"/>
              <a:t>, представяща </a:t>
            </a:r>
            <a:r>
              <a:rPr lang="bg-BG" sz="2800" b="1" dirty="0"/>
              <a:t>визуално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рисковете</a:t>
            </a:r>
            <a:r>
              <a:rPr lang="bg-BG" sz="2800" dirty="0"/>
              <a:t> в </a:t>
            </a:r>
            <a:r>
              <a:rPr lang="bg-BG" sz="2800" b="1" dirty="0"/>
              <a:t>проекта</a:t>
            </a:r>
          </a:p>
          <a:p>
            <a:r>
              <a:rPr lang="bg-BG" sz="2800" dirty="0"/>
              <a:t>Включва </a:t>
            </a:r>
            <a:r>
              <a:rPr lang="bg-BG" sz="2800" b="1" dirty="0"/>
              <a:t>риск</a:t>
            </a:r>
            <a:r>
              <a:rPr lang="bg-BG" sz="2800" dirty="0"/>
              <a:t>, </a:t>
            </a:r>
            <a:r>
              <a:rPr lang="bg-BG" sz="2800" b="1" dirty="0"/>
              <a:t>вероятност</a:t>
            </a:r>
            <a:r>
              <a:rPr lang="bg-BG" sz="2800" dirty="0"/>
              <a:t>, </a:t>
            </a:r>
            <a:r>
              <a:rPr lang="bg-BG" sz="2800" b="1" dirty="0"/>
              <a:t>последствия</a:t>
            </a:r>
            <a:r>
              <a:rPr lang="bg-BG" sz="2800" dirty="0"/>
              <a:t> и </a:t>
            </a:r>
            <a:r>
              <a:rPr lang="bg-BG" sz="2800" b="1" dirty="0"/>
              <a:t>план за действие</a:t>
            </a:r>
          </a:p>
          <a:p>
            <a:r>
              <a:rPr lang="bg-BG" sz="2800" b="1" dirty="0"/>
              <a:t>Пример</a:t>
            </a:r>
            <a:r>
              <a:rPr lang="en-US" sz="2800" b="1" dirty="0"/>
              <a:t>: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44C102-A091-26E9-6AE2-454350D14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Матрица на риска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67A15D-D521-6C6E-4B5E-DCBEB294B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1846"/>
              </p:ext>
            </p:extLst>
          </p:nvPr>
        </p:nvGraphicFramePr>
        <p:xfrm>
          <a:off x="747242" y="2941690"/>
          <a:ext cx="10697515" cy="378320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3812515">
                  <a:extLst>
                    <a:ext uri="{9D8B030D-6E8A-4147-A177-3AD203B41FA5}">
                      <a16:colId xmlns:a16="http://schemas.microsoft.com/office/drawing/2014/main" val="4209508603"/>
                    </a:ext>
                  </a:extLst>
                </a:gridCol>
                <a:gridCol w="1575000">
                  <a:extLst>
                    <a:ext uri="{9D8B030D-6E8A-4147-A177-3AD203B41FA5}">
                      <a16:colId xmlns:a16="http://schemas.microsoft.com/office/drawing/2014/main" val="3441160131"/>
                    </a:ext>
                  </a:extLst>
                </a:gridCol>
                <a:gridCol w="1710000">
                  <a:extLst>
                    <a:ext uri="{9D8B030D-6E8A-4147-A177-3AD203B41FA5}">
                      <a16:colId xmlns:a16="http://schemas.microsoft.com/office/drawing/2014/main" val="998624503"/>
                    </a:ext>
                  </a:extLst>
                </a:gridCol>
                <a:gridCol w="3600000">
                  <a:extLst>
                    <a:ext uri="{9D8B030D-6E8A-4147-A177-3AD203B41FA5}">
                      <a16:colId xmlns:a16="http://schemas.microsoft.com/office/drawing/2014/main" val="2562807571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Риск</a:t>
                      </a:r>
                      <a:endParaRPr lang="bg-BG" sz="1800" dirty="0"/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Вероятност</a:t>
                      </a:r>
                      <a:endParaRPr lang="bg-BG" sz="1800" dirty="0"/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/>
                        <a:t>Последствия</a:t>
                      </a:r>
                      <a:endParaRPr lang="bg-BG" sz="1800"/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План за действие</a:t>
                      </a:r>
                      <a:endParaRPr lang="bg-BG" sz="1800" dirty="0"/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4264227251"/>
                  </a:ext>
                </a:extLst>
              </a:tr>
              <a:tr h="652229">
                <a:tc>
                  <a:txBody>
                    <a:bodyPr/>
                    <a:lstStyle/>
                    <a:p>
                      <a:r>
                        <a:rPr lang="bg-BG" sz="1800" b="1" dirty="0"/>
                        <a:t>Закъснение</a:t>
                      </a:r>
                      <a:r>
                        <a:rPr lang="bg-BG" sz="1800" dirty="0"/>
                        <a:t> на </a:t>
                      </a:r>
                      <a:r>
                        <a:rPr lang="bg-BG" sz="1800" b="1" dirty="0"/>
                        <a:t>етап</a:t>
                      </a:r>
                      <a:r>
                        <a:rPr lang="bg-BG" sz="1800" dirty="0"/>
                        <a:t> от </a:t>
                      </a:r>
                      <a:r>
                        <a:rPr lang="bg-BG" sz="1800" b="1" dirty="0"/>
                        <a:t>проекта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Средна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Високи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r>
                        <a:rPr lang="bg-BG" sz="1800" dirty="0"/>
                        <a:t>Редовни </a:t>
                      </a:r>
                      <a:r>
                        <a:rPr lang="bg-BG" sz="1800" b="1" dirty="0"/>
                        <a:t>статус срещи</a:t>
                      </a:r>
                      <a:r>
                        <a:rPr lang="bg-BG" sz="1800" dirty="0"/>
                        <a:t>,</a:t>
                      </a:r>
                    </a:p>
                    <a:p>
                      <a:r>
                        <a:rPr lang="bg-BG" sz="1800" b="1" dirty="0"/>
                        <a:t>резерв</a:t>
                      </a:r>
                      <a:r>
                        <a:rPr lang="bg-BG" sz="1800" dirty="0"/>
                        <a:t> от </a:t>
                      </a:r>
                      <a:r>
                        <a:rPr lang="bg-BG" sz="1800" b="1" dirty="0"/>
                        <a:t>време</a:t>
                      </a:r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3472662672"/>
                  </a:ext>
                </a:extLst>
              </a:tr>
              <a:tr h="853157">
                <a:tc>
                  <a:txBody>
                    <a:bodyPr/>
                    <a:lstStyle/>
                    <a:p>
                      <a:r>
                        <a:rPr lang="bg-BG" sz="1800" b="1" dirty="0"/>
                        <a:t>Загуба</a:t>
                      </a:r>
                      <a:r>
                        <a:rPr lang="bg-BG" sz="1800" dirty="0"/>
                        <a:t> на </a:t>
                      </a:r>
                      <a:r>
                        <a:rPr lang="bg-BG" sz="1800" b="1" dirty="0"/>
                        <a:t>данни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Ниска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Високи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Архивиране</a:t>
                      </a:r>
                      <a:r>
                        <a:rPr lang="bg-BG" sz="1800" dirty="0"/>
                        <a:t>, </a:t>
                      </a:r>
                      <a:r>
                        <a:rPr lang="en-GB" sz="1800" b="1" dirty="0"/>
                        <a:t>cloud</a:t>
                      </a:r>
                      <a:r>
                        <a:rPr lang="en-GB" sz="1800" dirty="0"/>
                        <a:t> </a:t>
                      </a:r>
                      <a:r>
                        <a:rPr lang="en-GB" sz="1800" b="1" dirty="0"/>
                        <a:t>backup</a:t>
                      </a:r>
                      <a:r>
                        <a:rPr lang="en-GB" sz="1800" dirty="0"/>
                        <a:t>,</a:t>
                      </a:r>
                      <a:endParaRPr lang="bg-BG" sz="1800" dirty="0"/>
                    </a:p>
                    <a:p>
                      <a:r>
                        <a:rPr lang="bg-BG" sz="1800" b="1" dirty="0"/>
                        <a:t>политики</a:t>
                      </a:r>
                      <a:r>
                        <a:rPr lang="bg-BG" sz="1800" dirty="0"/>
                        <a:t> за </a:t>
                      </a:r>
                      <a:r>
                        <a:rPr lang="bg-BG" sz="1800" b="1" dirty="0"/>
                        <a:t>сигурност</a:t>
                      </a:r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3343531190"/>
                  </a:ext>
                </a:extLst>
              </a:tr>
              <a:tr h="853157">
                <a:tc>
                  <a:txBody>
                    <a:bodyPr/>
                    <a:lstStyle/>
                    <a:p>
                      <a:r>
                        <a:rPr lang="bg-BG" sz="1800" b="1" dirty="0"/>
                        <a:t>Недостиг</a:t>
                      </a:r>
                      <a:r>
                        <a:rPr lang="bg-BG" sz="1800" dirty="0"/>
                        <a:t> на </a:t>
                      </a:r>
                      <a:r>
                        <a:rPr lang="bg-BG" sz="1800" b="1" dirty="0"/>
                        <a:t>ресурси</a:t>
                      </a:r>
                      <a:r>
                        <a:rPr lang="bg-BG" sz="1800" dirty="0"/>
                        <a:t> (хора/финанси)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Висока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Високи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r>
                        <a:rPr lang="bg-BG" sz="1800" b="1" dirty="0"/>
                        <a:t>Преразпределяне</a:t>
                      </a:r>
                      <a:r>
                        <a:rPr lang="bg-BG" sz="1800" dirty="0"/>
                        <a:t> на </a:t>
                      </a:r>
                      <a:r>
                        <a:rPr lang="bg-BG" sz="1800" b="1" dirty="0"/>
                        <a:t>ресурси</a:t>
                      </a:r>
                      <a:r>
                        <a:rPr lang="bg-BG" sz="1800" dirty="0"/>
                        <a:t>,</a:t>
                      </a:r>
                    </a:p>
                    <a:p>
                      <a:r>
                        <a:rPr lang="bg-BG" sz="1800" b="1" dirty="0"/>
                        <a:t>допълнителен бюджет</a:t>
                      </a:r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2341816559"/>
                  </a:ext>
                </a:extLst>
              </a:tr>
              <a:tr h="853157">
                <a:tc>
                  <a:txBody>
                    <a:bodyPr/>
                    <a:lstStyle/>
                    <a:p>
                      <a:r>
                        <a:rPr lang="bg-BG" sz="1800" b="1" dirty="0"/>
                        <a:t>Технически проблеми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Средна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b="1" dirty="0"/>
                        <a:t>Средни</a:t>
                      </a:r>
                    </a:p>
                  </a:txBody>
                  <a:tcPr marL="67504" marR="67504" marT="33752" marB="33752" anchor="ctr"/>
                </a:tc>
                <a:tc>
                  <a:txBody>
                    <a:bodyPr/>
                    <a:lstStyle/>
                    <a:p>
                      <a:r>
                        <a:rPr lang="bg-BG" sz="1800" dirty="0"/>
                        <a:t>План за </a:t>
                      </a:r>
                      <a:r>
                        <a:rPr lang="bg-BG" sz="1800" b="1" dirty="0"/>
                        <a:t>аварийно възстановяване</a:t>
                      </a:r>
                      <a:r>
                        <a:rPr lang="bg-BG" sz="1800" dirty="0"/>
                        <a:t>,</a:t>
                      </a:r>
                    </a:p>
                    <a:p>
                      <a:r>
                        <a:rPr lang="en-GB" sz="1800" b="1" dirty="0"/>
                        <a:t>DevOps </a:t>
                      </a:r>
                      <a:r>
                        <a:rPr lang="bg-BG" sz="1800" b="1" dirty="0"/>
                        <a:t>мониторинг</a:t>
                      </a:r>
                    </a:p>
                  </a:txBody>
                  <a:tcPr marL="67504" marR="67504" marT="33752" marB="33752" anchor="ctr"/>
                </a:tc>
                <a:extLst>
                  <a:ext uri="{0D108BD9-81ED-4DB2-BD59-A6C34878D82A}">
                    <a16:rowId xmlns:a16="http://schemas.microsoft.com/office/drawing/2014/main" val="22851030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8933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43DE76-193C-D6B6-0C05-364A696B205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12" r="27050" b="29732"/>
          <a:stretch/>
        </p:blipFill>
        <p:spPr>
          <a:xfrm>
            <a:off x="4848227" y="1629000"/>
            <a:ext cx="2495546" cy="2156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6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пет риска </a:t>
            </a:r>
            <a:r>
              <a:rPr lang="bg-BG" sz="3200" dirty="0"/>
              <a:t>в 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3200" b="1" dirty="0">
                <a:solidFill>
                  <a:srgbClr val="FF0000"/>
                </a:solidFill>
              </a:rPr>
              <a:t>o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</a:rPr>
              <a:t>g</a:t>
            </a:r>
            <a:r>
              <a:rPr lang="en-US" sz="3200" b="1" dirty="0">
                <a:solidFill>
                  <a:srgbClr val="00B050"/>
                </a:solidFill>
              </a:rPr>
              <a:t>l</a:t>
            </a:r>
            <a:r>
              <a:rPr lang="en-US" sz="3200" b="1" dirty="0">
                <a:solidFill>
                  <a:srgbClr val="FF0000"/>
                </a:solidFill>
              </a:rPr>
              <a:t>e</a:t>
            </a:r>
            <a:r>
              <a:rPr lang="en-US" sz="3200" b="1" dirty="0">
                <a:solidFill>
                  <a:srgbClr val="00B050"/>
                </a:solidFill>
              </a:rPr>
              <a:t> Classroom</a:t>
            </a:r>
            <a:r>
              <a:rPr lang="bg-BG" sz="3200" b="1" dirty="0">
                <a:solidFill>
                  <a:srgbClr val="00B050"/>
                </a:solidFill>
              </a:rPr>
              <a:t> </a:t>
            </a:r>
            <a:r>
              <a:rPr lang="bg-BG" sz="3200" dirty="0"/>
              <a:t>и опишем техните </a:t>
            </a:r>
            <a:r>
              <a:rPr lang="bg-BG" sz="3200" b="1" dirty="0"/>
              <a:t>вероятности</a:t>
            </a:r>
            <a:r>
              <a:rPr lang="bg-BG" sz="3200" dirty="0"/>
              <a:t> и </a:t>
            </a:r>
            <a:r>
              <a:rPr lang="bg-BG" sz="3200" b="1" dirty="0"/>
              <a:t>последствия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Матрица на риска на </a:t>
            </a:r>
            <a:r>
              <a:rPr lang="en-US" sz="4000" dirty="0"/>
              <a:t>Google Classroom</a:t>
            </a:r>
            <a:endParaRPr lang="bg-BG" sz="4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40E91C-4BF5-416B-AB9C-E56936C6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71013"/>
              </p:ext>
            </p:extLst>
          </p:nvPr>
        </p:nvGraphicFramePr>
        <p:xfrm>
          <a:off x="489350" y="2229098"/>
          <a:ext cx="11263680" cy="4277902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730941">
                  <a:extLst>
                    <a:ext uri="{9D8B030D-6E8A-4147-A177-3AD203B41FA5}">
                      <a16:colId xmlns:a16="http://schemas.microsoft.com/office/drawing/2014/main" val="1918126379"/>
                    </a:ext>
                  </a:extLst>
                </a:gridCol>
                <a:gridCol w="1235710">
                  <a:extLst>
                    <a:ext uri="{9D8B030D-6E8A-4147-A177-3AD203B41FA5}">
                      <a16:colId xmlns:a16="http://schemas.microsoft.com/office/drawing/2014/main" val="3700237570"/>
                    </a:ext>
                  </a:extLst>
                </a:gridCol>
                <a:gridCol w="1499419">
                  <a:extLst>
                    <a:ext uri="{9D8B030D-6E8A-4147-A177-3AD203B41FA5}">
                      <a16:colId xmlns:a16="http://schemas.microsoft.com/office/drawing/2014/main" val="3761518300"/>
                    </a:ext>
                  </a:extLst>
                </a:gridCol>
                <a:gridCol w="3797610">
                  <a:extLst>
                    <a:ext uri="{9D8B030D-6E8A-4147-A177-3AD203B41FA5}">
                      <a16:colId xmlns:a16="http://schemas.microsoft.com/office/drawing/2014/main" val="1399144962"/>
                    </a:ext>
                  </a:extLst>
                </a:gridCol>
              </a:tblGrid>
              <a:tr h="58884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Риск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Вероятност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Последствия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План за действие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509749732"/>
                  </a:ext>
                </a:extLst>
              </a:tr>
              <a:tr h="38355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Прекъсване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до платформата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Предварително изпращане </a:t>
                      </a:r>
                      <a:r>
                        <a:rPr lang="bg-BG" sz="1800" dirty="0">
                          <a:effectLst/>
                        </a:rPr>
                        <a:t>на </a:t>
                      </a:r>
                      <a:r>
                        <a:rPr lang="bg-BG" sz="1800" b="1" dirty="0">
                          <a:effectLst/>
                        </a:rPr>
                        <a:t>важни материали </a:t>
                      </a:r>
                      <a:r>
                        <a:rPr lang="bg-BG" sz="1800" dirty="0">
                          <a:effectLst/>
                        </a:rPr>
                        <a:t>по </a:t>
                      </a:r>
                      <a:r>
                        <a:rPr lang="bg-BG" sz="1800" b="1" dirty="0">
                          <a:effectLst/>
                        </a:rPr>
                        <a:t>имейл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303656212"/>
                  </a:ext>
                </a:extLst>
              </a:tr>
              <a:tr h="78376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Загуба на подадени </a:t>
                      </a:r>
                      <a:r>
                        <a:rPr lang="bg-BG" sz="1800" b="1" dirty="0">
                          <a:effectLst/>
                        </a:rPr>
                        <a:t>задачи</a:t>
                      </a:r>
                      <a:r>
                        <a:rPr lang="bg-BG" sz="1800" dirty="0">
                          <a:effectLst/>
                        </a:rPr>
                        <a:t> поради </a:t>
                      </a:r>
                      <a:r>
                        <a:rPr lang="bg-BG" sz="1800" b="1" dirty="0">
                          <a:effectLst/>
                        </a:rPr>
                        <a:t>технически            проблем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Ниска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Насърчаване на учениците да пазят   </a:t>
                      </a:r>
                      <a:r>
                        <a:rPr lang="bg-BG" sz="1800" b="1" dirty="0">
                          <a:effectLst/>
                        </a:rPr>
                        <a:t>копие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задачите</a:t>
                      </a:r>
                      <a:r>
                        <a:rPr lang="bg-BG" sz="1800" dirty="0">
                          <a:effectLst/>
                        </a:rPr>
                        <a:t> си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285780378"/>
                  </a:ext>
                </a:extLst>
              </a:tr>
              <a:tr h="7561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Грешно</a:t>
                      </a:r>
                      <a:r>
                        <a:rPr lang="bg-BG" sz="1800" dirty="0">
                          <a:effectLst/>
                        </a:rPr>
                        <a:t> изпратени </a:t>
                      </a:r>
                      <a:r>
                        <a:rPr lang="bg-BG" sz="1800" b="1" dirty="0">
                          <a:effectLst/>
                        </a:rPr>
                        <a:t>материали</a:t>
                      </a:r>
                      <a:r>
                        <a:rPr lang="bg-BG" sz="1800" dirty="0">
                          <a:effectLst/>
                        </a:rPr>
                        <a:t> на ученик/клас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Указания за </a:t>
                      </a:r>
                      <a:r>
                        <a:rPr lang="bg-BG" sz="1800" b="1" dirty="0">
                          <a:effectLst/>
                        </a:rPr>
                        <a:t>внимателна проверка     </a:t>
                      </a:r>
                      <a:r>
                        <a:rPr lang="bg-BG" sz="1800" dirty="0">
                          <a:effectLst/>
                        </a:rPr>
                        <a:t>преди качване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848147020"/>
                  </a:ext>
                </a:extLst>
              </a:tr>
              <a:tr h="803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Неактивност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учениците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Висока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Средни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dirty="0">
                          <a:effectLst/>
                        </a:rPr>
                        <a:t>Изпращане на </a:t>
                      </a:r>
                      <a:r>
                        <a:rPr lang="bg-BG" sz="1800" b="1" dirty="0">
                          <a:effectLst/>
                        </a:rPr>
                        <a:t>напомняния</a:t>
                      </a:r>
                      <a:r>
                        <a:rPr lang="bg-BG" sz="1800" dirty="0">
                          <a:effectLst/>
                        </a:rPr>
                        <a:t> чрез        други </a:t>
                      </a:r>
                      <a:r>
                        <a:rPr lang="bg-BG" sz="1800" b="1" dirty="0">
                          <a:effectLst/>
                        </a:rPr>
                        <a:t>комуникационни канали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1210854640"/>
                  </a:ext>
                </a:extLst>
              </a:tr>
              <a:tr h="72384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Нарушаване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поверителността</a:t>
                      </a:r>
                      <a:r>
                        <a:rPr lang="bg-BG" sz="180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(</a:t>
                      </a:r>
                      <a:r>
                        <a:rPr lang="bg-BG" sz="1800" dirty="0">
                          <a:effectLst/>
                        </a:rPr>
                        <a:t>учениците    споделят линкове с външни лица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BG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 Средна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Високи 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bg-BG" sz="1800" b="1" dirty="0">
                          <a:effectLst/>
                        </a:rPr>
                        <a:t>Ограничаване</a:t>
                      </a:r>
                      <a:r>
                        <a:rPr lang="bg-BG" sz="1800" dirty="0">
                          <a:effectLst/>
                        </a:rPr>
                        <a:t> на </a:t>
                      </a:r>
                      <a:r>
                        <a:rPr lang="bg-BG" sz="1800" b="1" dirty="0">
                          <a:effectLst/>
                        </a:rPr>
                        <a:t>достъпа</a:t>
                      </a:r>
                      <a:r>
                        <a:rPr lang="bg-BG" sz="1800" dirty="0">
                          <a:effectLst/>
                        </a:rPr>
                        <a:t> само до     </a:t>
                      </a:r>
                      <a:r>
                        <a:rPr lang="bg-BG" sz="1800" b="1" dirty="0">
                          <a:effectLst/>
                        </a:rPr>
                        <a:t>регистрирани потребители</a:t>
                      </a:r>
                      <a:endParaRPr lang="en-BG" sz="1200" b="1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30480" marR="30480" marT="9525" marB="0" anchor="ctr"/>
                </a:tc>
                <a:extLst>
                  <a:ext uri="{0D108BD9-81ED-4DB2-BD59-A6C34878D82A}">
                    <a16:rowId xmlns:a16="http://schemas.microsoft.com/office/drawing/2014/main" val="20590850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54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Идентифициране на рисковете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Методи за анализ на риска</a:t>
            </a:r>
            <a:endParaRPr lang="en-US" sz="5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D6A2548-E4F0-3AB2-4542-DAFD19F823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9750" y="1269000"/>
            <a:ext cx="2992500" cy="274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270594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200" b="1" dirty="0"/>
              <a:t>Метод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структурирано събиране </a:t>
            </a:r>
            <a:r>
              <a:rPr lang="bg-BG" sz="3200" dirty="0"/>
              <a:t>на </a:t>
            </a:r>
            <a:r>
              <a:rPr lang="bg-BG" sz="3200" b="1" dirty="0"/>
              <a:t>информация</a:t>
            </a:r>
            <a:r>
              <a:rPr lang="bg-BG" sz="3200" dirty="0"/>
              <a:t> за </a:t>
            </a:r>
            <a:r>
              <a:rPr lang="bg-BG" sz="3200" b="1" dirty="0"/>
              <a:t>потенциални рискове</a:t>
            </a:r>
            <a:r>
              <a:rPr lang="bg-BG" sz="3200" dirty="0"/>
              <a:t> чрез </a:t>
            </a:r>
            <a:r>
              <a:rPr lang="bg-BG" sz="3200" b="1" dirty="0">
                <a:solidFill>
                  <a:schemeClr val="bg1"/>
                </a:solidFill>
              </a:rPr>
              <a:t>предварително подготвени въпроси </a:t>
            </a:r>
            <a:r>
              <a:rPr lang="bg-BG" sz="3200" dirty="0"/>
              <a:t>към </a:t>
            </a:r>
            <a:r>
              <a:rPr lang="bg-BG" sz="3200" b="1" dirty="0"/>
              <a:t>ключови членове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bg-BG" sz="3200" dirty="0"/>
              <a:t>ръководители, експерти, мениджъри и т.н.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bg-BG" sz="3200" dirty="0"/>
              <a:t>Осигуряват </a:t>
            </a:r>
            <a:r>
              <a:rPr lang="bg-BG" sz="3200" b="1" dirty="0"/>
              <a:t>структурирани</a:t>
            </a:r>
            <a:r>
              <a:rPr lang="bg-BG" sz="3200" dirty="0"/>
              <a:t> и </a:t>
            </a:r>
            <a:r>
              <a:rPr lang="bg-BG" sz="3200" b="1" dirty="0"/>
              <a:t>обективни</a:t>
            </a:r>
            <a:r>
              <a:rPr lang="bg-BG" sz="3200" dirty="0"/>
              <a:t> </a:t>
            </a:r>
            <a:r>
              <a:rPr lang="bg-BG" sz="3200" b="1" dirty="0"/>
              <a:t>отговори</a:t>
            </a:r>
          </a:p>
          <a:p>
            <a:r>
              <a:rPr lang="bg-BG" sz="3200" dirty="0"/>
              <a:t>Подходящи са за </a:t>
            </a:r>
            <a:r>
              <a:rPr lang="bg-BG" sz="3200" b="1" dirty="0"/>
              <a:t>големи екипи </a:t>
            </a:r>
            <a:r>
              <a:rPr lang="bg-BG" sz="3200" dirty="0"/>
              <a:t>и </a:t>
            </a:r>
            <a:r>
              <a:rPr lang="bg-BG" sz="3200" b="1" dirty="0"/>
              <a:t>проекти</a:t>
            </a:r>
          </a:p>
          <a:p>
            <a:r>
              <a:rPr lang="bg-BG" sz="3200" b="1" dirty="0"/>
              <a:t>Примери</a:t>
            </a:r>
            <a:r>
              <a:rPr lang="en-US" sz="3200" b="1" dirty="0"/>
              <a:t>:</a:t>
            </a:r>
          </a:p>
          <a:p>
            <a:pPr lvl="1"/>
            <a:r>
              <a:rPr lang="bg-BG" sz="3000" dirty="0"/>
              <a:t>Какви са най-големите технически предизвикателства при проекта?</a:t>
            </a:r>
          </a:p>
          <a:p>
            <a:pPr lvl="1"/>
            <a:r>
              <a:rPr lang="bg-BG" sz="3000" dirty="0"/>
              <a:t>Какви са зависимостите на проекта</a:t>
            </a:r>
            <a:r>
              <a:rPr lang="en-US" sz="3000" dirty="0"/>
              <a:t> (</a:t>
            </a:r>
            <a:r>
              <a:rPr lang="bg-BG" sz="3000" dirty="0"/>
              <a:t>напр. трети страни, библиотеки)?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Въпросници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FB8174-91CB-98A2-3287-CAE35915A7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7" r="11064"/>
          <a:stretch/>
        </p:blipFill>
        <p:spPr>
          <a:xfrm>
            <a:off x="10123657" y="2304070"/>
            <a:ext cx="1813080" cy="33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34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280598" cy="5528766"/>
          </a:xfrm>
        </p:spPr>
        <p:txBody>
          <a:bodyPr>
            <a:normAutofit lnSpcReduction="10000"/>
          </a:bodyPr>
          <a:lstStyle/>
          <a:p>
            <a:r>
              <a:rPr lang="bg-BG" sz="3000" b="1" dirty="0"/>
              <a:t>Техника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генериране на идеи</a:t>
            </a:r>
            <a:r>
              <a:rPr lang="bg-BG" sz="3000" dirty="0"/>
              <a:t> чрез </a:t>
            </a:r>
            <a:r>
              <a:rPr lang="bg-BG" sz="3000" b="1" dirty="0"/>
              <a:t>групови дискусии</a:t>
            </a:r>
          </a:p>
          <a:p>
            <a:r>
              <a:rPr lang="bg-BG" sz="3000" dirty="0"/>
              <a:t>Екипът предлага </a:t>
            </a:r>
            <a:r>
              <a:rPr lang="bg-BG" sz="3000" b="1" dirty="0"/>
              <a:t>възможни рискове без критика</a:t>
            </a:r>
            <a:r>
              <a:rPr lang="bg-BG" sz="3000" dirty="0"/>
              <a:t>, което стимулира </a:t>
            </a:r>
            <a:r>
              <a:rPr lang="bg-BG" sz="3000" b="1" dirty="0"/>
              <a:t>креативността</a:t>
            </a:r>
          </a:p>
          <a:p>
            <a:r>
              <a:rPr lang="bg-BG" sz="3000" dirty="0"/>
              <a:t>Подходящи са за </a:t>
            </a:r>
            <a:r>
              <a:rPr lang="bg-BG" sz="3000" b="1" dirty="0"/>
              <a:t>креативни екипи </a:t>
            </a:r>
            <a:r>
              <a:rPr lang="bg-BG" sz="3000" dirty="0"/>
              <a:t>и </a:t>
            </a:r>
            <a:r>
              <a:rPr lang="bg-BG" sz="3000" b="1" dirty="0"/>
              <a:t>иновации</a:t>
            </a:r>
          </a:p>
          <a:p>
            <a:r>
              <a:rPr lang="bg-BG" sz="3000" b="1" dirty="0"/>
              <a:t>Пример</a:t>
            </a:r>
            <a:r>
              <a:rPr lang="en-US" sz="3000" b="1" dirty="0"/>
              <a:t>:</a:t>
            </a:r>
          </a:p>
          <a:p>
            <a:pPr lvl="1"/>
            <a:r>
              <a:rPr lang="bg-BG" sz="2800" dirty="0"/>
              <a:t>Екипът се събира и записва всички възможни проблеми, свързани с разработката на мобилно приложение (напр. несъвместимост с определени устройства, възможни сривове при голям брой потребители и др.</a:t>
            </a:r>
            <a:r>
              <a:rPr lang="en-US" sz="2800" dirty="0"/>
              <a:t>)</a:t>
            </a:r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Мозъчна атака </a:t>
            </a:r>
            <a:r>
              <a:rPr lang="en-US" dirty="0"/>
              <a:t>(Brainstorming)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8E871C-E8D2-D6EF-2DF4-CB292C373F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0" r="2285" b="2968"/>
          <a:stretch/>
        </p:blipFill>
        <p:spPr>
          <a:xfrm>
            <a:off x="8504499" y="2700508"/>
            <a:ext cx="3497099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9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Разглежда </a:t>
            </a:r>
            <a:r>
              <a:rPr lang="bg-BG" sz="3000" b="1" dirty="0">
                <a:solidFill>
                  <a:schemeClr val="bg1"/>
                </a:solidFill>
              </a:rPr>
              <a:t>силните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слабите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страни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проекта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възможностите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заплахите</a:t>
            </a:r>
            <a:r>
              <a:rPr lang="bg-BG" sz="3000" dirty="0"/>
              <a:t> от </a:t>
            </a:r>
            <a:r>
              <a:rPr lang="bg-BG" sz="3000" b="1" dirty="0"/>
              <a:t>външната среда</a:t>
            </a:r>
          </a:p>
          <a:p>
            <a:r>
              <a:rPr lang="bg-BG" sz="3000" dirty="0"/>
              <a:t>Позволява </a:t>
            </a:r>
            <a:r>
              <a:rPr lang="bg-BG" sz="3000" b="1" dirty="0">
                <a:solidFill>
                  <a:schemeClr val="bg1"/>
                </a:solidFill>
              </a:rPr>
              <a:t>стратегическо управление </a:t>
            </a:r>
            <a:r>
              <a:rPr lang="bg-BG" sz="3000" dirty="0"/>
              <a:t>на </a:t>
            </a:r>
            <a:r>
              <a:rPr lang="bg-BG" sz="3000" b="1" dirty="0"/>
              <a:t>риска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цялостен поглед </a:t>
            </a:r>
            <a:r>
              <a:rPr lang="bg-BG" sz="3000" dirty="0"/>
              <a:t>върху </a:t>
            </a:r>
            <a:r>
              <a:rPr lang="bg-BG" sz="3000" b="1" dirty="0"/>
              <a:t>проекта</a:t>
            </a:r>
          </a:p>
          <a:p>
            <a:r>
              <a:rPr lang="bg-BG" sz="3000" dirty="0"/>
              <a:t>Подходящ за </a:t>
            </a:r>
            <a:r>
              <a:rPr lang="bg-BG" sz="3000" b="1" dirty="0"/>
              <a:t>стратегии</a:t>
            </a:r>
            <a:r>
              <a:rPr lang="bg-BG" sz="3000" dirty="0"/>
              <a:t> и </a:t>
            </a:r>
            <a:r>
              <a:rPr lang="bg-BG" sz="3000" b="1" dirty="0"/>
              <a:t>бизнес решения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 (</a:t>
            </a:r>
            <a:r>
              <a:rPr lang="en-US" dirty="0"/>
              <a:t>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26FED-F6FE-3F67-2703-23FE7C52A9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000" y="4239000"/>
            <a:ext cx="8550000" cy="213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2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976636" cy="5528766"/>
          </a:xfrm>
          <a:ln>
            <a:noFill/>
          </a:ln>
        </p:spPr>
        <p:txBody>
          <a:bodyPr>
            <a:normAutofit lnSpcReduction="10000"/>
          </a:bodyPr>
          <a:lstStyle/>
          <a:p>
            <a:r>
              <a:rPr lang="en-US" sz="3000" b="1" dirty="0">
                <a:solidFill>
                  <a:schemeClr val="accent2"/>
                </a:solidFill>
              </a:rPr>
              <a:t>S</a:t>
            </a:r>
            <a:r>
              <a:rPr lang="en-US" sz="3000" b="1" dirty="0"/>
              <a:t>trengths</a:t>
            </a:r>
            <a:r>
              <a:rPr lang="bg-BG" sz="3000" b="1" dirty="0"/>
              <a:t> </a:t>
            </a:r>
            <a:r>
              <a:rPr lang="en-GB" sz="32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Силни страни</a:t>
            </a:r>
            <a:endParaRPr lang="en-US" sz="3000" b="1" dirty="0"/>
          </a:p>
          <a:p>
            <a:pPr lvl="1"/>
            <a:r>
              <a:rPr lang="bg-BG" sz="3000" dirty="0"/>
              <a:t>Какви </a:t>
            </a:r>
            <a:r>
              <a:rPr lang="bg-BG" sz="3000" b="1" dirty="0"/>
              <a:t>предимства</a:t>
            </a:r>
            <a:r>
              <a:rPr lang="bg-BG" sz="3000" dirty="0"/>
              <a:t> има </a:t>
            </a:r>
            <a:r>
              <a:rPr lang="bg-BG" sz="3000" b="1" dirty="0"/>
              <a:t>проектът</a:t>
            </a:r>
            <a:r>
              <a:rPr lang="bg-BG" sz="3000" dirty="0"/>
              <a:t>?</a:t>
            </a:r>
            <a:endParaRPr lang="en-US" sz="3000" dirty="0"/>
          </a:p>
          <a:p>
            <a:r>
              <a:rPr lang="en-US" sz="3000" b="1" dirty="0">
                <a:solidFill>
                  <a:srgbClr val="FF0000"/>
                </a:solidFill>
              </a:rPr>
              <a:t>W</a:t>
            </a:r>
            <a:r>
              <a:rPr lang="en-US" sz="3000" b="1" dirty="0"/>
              <a:t>eaknesses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Слаби страни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недостатъци</a:t>
            </a:r>
            <a:r>
              <a:rPr lang="bg-BG" sz="2800" dirty="0"/>
              <a:t> могат да създадат </a:t>
            </a:r>
            <a:r>
              <a:rPr lang="bg-BG" sz="2800" b="1" dirty="0"/>
              <a:t>проблеми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accent3">
                    <a:lumMod val="75000"/>
                  </a:schemeClr>
                </a:solidFill>
              </a:rPr>
              <a:t>O</a:t>
            </a:r>
            <a:r>
              <a:rPr lang="en-US" sz="3000" b="1" dirty="0"/>
              <a:t>pportunities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Възможности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външни фактори </a:t>
            </a:r>
            <a:r>
              <a:rPr lang="bg-BG" sz="2800" dirty="0"/>
              <a:t>могат да бъдат </a:t>
            </a:r>
            <a:r>
              <a:rPr lang="bg-BG" sz="2800" b="1" dirty="0"/>
              <a:t>полезни</a:t>
            </a:r>
            <a:r>
              <a:rPr lang="bg-BG" sz="2800" dirty="0"/>
              <a:t>?</a:t>
            </a:r>
            <a:endParaRPr lang="en-US" sz="2800" dirty="0"/>
          </a:p>
          <a:p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</a:t>
            </a:r>
            <a:r>
              <a:rPr lang="en-US" sz="3000" b="1" dirty="0"/>
              <a:t>hreats</a:t>
            </a:r>
            <a:r>
              <a:rPr lang="bg-BG" sz="3000" b="1" dirty="0"/>
              <a:t> </a:t>
            </a:r>
            <a:r>
              <a:rPr lang="en-GB" sz="2800" dirty="0"/>
              <a:t>–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Заплахи</a:t>
            </a:r>
            <a:endParaRPr lang="bg-BG" sz="3000" b="1" dirty="0"/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рискове</a:t>
            </a:r>
            <a:r>
              <a:rPr lang="bg-BG" sz="2800" dirty="0"/>
              <a:t> крие </a:t>
            </a:r>
            <a:r>
              <a:rPr lang="bg-BG" sz="2800" b="1" dirty="0"/>
              <a:t>външната среда</a:t>
            </a:r>
            <a:r>
              <a:rPr lang="bg-BG" sz="2800" dirty="0"/>
              <a:t>?</a:t>
            </a:r>
          </a:p>
          <a:p>
            <a:pPr lvl="1"/>
            <a:endParaRPr lang="bg-BG" sz="28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ADB807-58A4-10A5-72FF-D8D050C2D5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7" y="1716993"/>
            <a:ext cx="4487030" cy="44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96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SWOT </a:t>
            </a:r>
            <a:r>
              <a:rPr lang="bg-BG" dirty="0"/>
              <a:t>анализ</a:t>
            </a:r>
            <a:r>
              <a:rPr lang="en-US" dirty="0"/>
              <a:t> </a:t>
            </a:r>
            <a:r>
              <a:rPr lang="en-GB" sz="4000" dirty="0">
                <a:solidFill>
                  <a:schemeClr val="bg2"/>
                </a:solidFill>
              </a:rPr>
              <a:t>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F97075-36CD-484E-4A66-353A24678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26" y="2439000"/>
            <a:ext cx="11590948" cy="268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786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85000" lnSpcReduction="20000"/>
          </a:bodyPr>
          <a:lstStyle/>
          <a:p>
            <a:pPr>
              <a:buClr>
                <a:schemeClr val="tx1"/>
              </a:buClr>
            </a:pPr>
            <a:r>
              <a:rPr lang="en-US" sz="4000" dirty="0"/>
              <a:t>​​</a:t>
            </a:r>
            <a:r>
              <a:rPr lang="bg-BG" sz="3900" b="1" dirty="0">
                <a:solidFill>
                  <a:schemeClr val="bg1"/>
                </a:solidFill>
              </a:rPr>
              <a:t>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Описание</a:t>
            </a:r>
            <a:r>
              <a:rPr lang="bg-BG" sz="3700" dirty="0"/>
              <a:t>, </a:t>
            </a:r>
            <a:r>
              <a:rPr lang="bg-BG" sz="3700" b="1" dirty="0"/>
              <a:t>етапи</a:t>
            </a:r>
            <a:r>
              <a:rPr lang="bg-BG" sz="3700" dirty="0"/>
              <a:t>, </a:t>
            </a:r>
            <a:r>
              <a:rPr lang="bg-BG" sz="3700" b="1" dirty="0"/>
              <a:t>рискове</a:t>
            </a:r>
            <a:r>
              <a:rPr lang="bg-BG" sz="3700" dirty="0"/>
              <a:t> в </a:t>
            </a:r>
            <a:r>
              <a:rPr lang="bg-BG" sz="3700" b="1" dirty="0"/>
              <a:t>софтуерното инженерство</a:t>
            </a:r>
            <a:endParaRPr lang="en-US" sz="3700" b="1" dirty="0"/>
          </a:p>
          <a:p>
            <a:pPr lvl="1">
              <a:buClr>
                <a:schemeClr val="tx1"/>
              </a:buClr>
            </a:pPr>
            <a:r>
              <a:rPr lang="bg-BG" sz="3700" b="1" dirty="0"/>
              <a:t>Матрица на риска</a:t>
            </a:r>
          </a:p>
          <a:p>
            <a:pPr>
              <a:buClr>
                <a:schemeClr val="tx1"/>
              </a:buClr>
            </a:pPr>
            <a:r>
              <a:rPr lang="en-US" sz="4200" dirty="0"/>
              <a:t>​</a:t>
            </a:r>
            <a:r>
              <a:rPr lang="bg-BG" sz="3900" b="1" dirty="0"/>
              <a:t>Пример</a:t>
            </a:r>
            <a:r>
              <a:rPr lang="en-US" sz="3900" b="1" dirty="0"/>
              <a:t>: </a:t>
            </a:r>
            <a:r>
              <a:rPr lang="bg-BG" sz="3900" dirty="0"/>
              <a:t>Матрица на риска на </a:t>
            </a:r>
            <a:r>
              <a:rPr lang="en-US" sz="3900" dirty="0"/>
              <a:t>Google Classroom</a:t>
            </a:r>
            <a:endParaRPr lang="bg-BG" sz="3900" b="1" dirty="0"/>
          </a:p>
          <a:p>
            <a:pPr>
              <a:buClr>
                <a:schemeClr val="tx1"/>
              </a:buClr>
            </a:pPr>
            <a:r>
              <a:rPr lang="bg-BG" sz="4000" dirty="0"/>
              <a:t>​</a:t>
            </a:r>
            <a:r>
              <a:rPr lang="bg-BG" sz="3900" b="1" dirty="0">
                <a:solidFill>
                  <a:schemeClr val="bg1"/>
                </a:solidFill>
              </a:rPr>
              <a:t>Методи за анализ на риска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Въпросници</a:t>
            </a:r>
          </a:p>
          <a:p>
            <a:pPr lvl="1">
              <a:buClr>
                <a:schemeClr val="tx1"/>
              </a:buClr>
            </a:pPr>
            <a:r>
              <a:rPr lang="bg-BG" sz="3700" b="1" dirty="0"/>
              <a:t>Мозъчна атака </a:t>
            </a:r>
            <a:r>
              <a:rPr lang="en-US" sz="3700" b="1" dirty="0"/>
              <a:t>(Brainstorming)</a:t>
            </a:r>
          </a:p>
          <a:p>
            <a:pPr lvl="1">
              <a:buClr>
                <a:schemeClr val="tx1"/>
              </a:buClr>
            </a:pPr>
            <a:r>
              <a:rPr lang="en-US" sz="3700" b="1" dirty="0"/>
              <a:t>SWOT </a:t>
            </a:r>
            <a:r>
              <a:rPr lang="bg-BG" sz="3700" b="1" dirty="0"/>
              <a:t>анализ</a:t>
            </a:r>
          </a:p>
          <a:p>
            <a:pPr>
              <a:buClr>
                <a:schemeClr val="tx1"/>
              </a:buClr>
            </a:pPr>
            <a:r>
              <a:rPr lang="bg-BG" sz="3900" dirty="0"/>
              <a:t>​</a:t>
            </a:r>
            <a:r>
              <a:rPr lang="bg-BG" sz="3900" b="1" dirty="0"/>
              <a:t>Пример</a:t>
            </a:r>
            <a:r>
              <a:rPr lang="bg-BG" sz="3900" dirty="0"/>
              <a:t>: </a:t>
            </a:r>
            <a:r>
              <a:rPr lang="en-US" sz="3900" dirty="0"/>
              <a:t>SWOT </a:t>
            </a:r>
            <a:r>
              <a:rPr lang="bg-BG" sz="3900" dirty="0"/>
              <a:t>анализ на </a:t>
            </a:r>
            <a:r>
              <a:rPr lang="en-US" sz="3900" dirty="0"/>
              <a:t>YouTube</a:t>
            </a:r>
            <a:endParaRPr lang="bg-BG" sz="39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bg-BG" sz="40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Пример</a:t>
            </a:r>
            <a:endParaRPr lang="en-US" sz="5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F68A9-57FD-D5A0-4ECD-E01E10DEE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000" y="1899000"/>
            <a:ext cx="2919999" cy="164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51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2E36AA-F2F6-5C77-C76A-352C507A8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CD0B1-3A93-D765-5C5D-894E0432BD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Нека анализираме и открием </a:t>
            </a:r>
            <a:r>
              <a:rPr lang="bg-BG" sz="3200" b="1" dirty="0"/>
              <a:t>силните</a:t>
            </a:r>
            <a:r>
              <a:rPr lang="bg-BG" sz="3200" dirty="0"/>
              <a:t> и </a:t>
            </a:r>
            <a:r>
              <a:rPr lang="bg-BG" sz="3200" b="1" dirty="0"/>
              <a:t>слабите</a:t>
            </a:r>
            <a:r>
              <a:rPr lang="bg-BG" sz="3200" dirty="0"/>
              <a:t> </a:t>
            </a:r>
            <a:r>
              <a:rPr lang="bg-BG" sz="3200" b="1" dirty="0"/>
              <a:t>страни</a:t>
            </a:r>
            <a:r>
              <a:rPr lang="bg-BG" sz="3200" dirty="0"/>
              <a:t>, </a:t>
            </a:r>
            <a:r>
              <a:rPr lang="bg-BG" sz="3200" b="1" dirty="0"/>
              <a:t>възможностите</a:t>
            </a:r>
            <a:r>
              <a:rPr lang="bg-BG" sz="3200" dirty="0"/>
              <a:t> и </a:t>
            </a:r>
            <a:r>
              <a:rPr lang="bg-BG" sz="3200" b="1" dirty="0"/>
              <a:t>заплахите</a:t>
            </a:r>
            <a:r>
              <a:rPr lang="bg-BG" sz="3200" dirty="0"/>
              <a:t> за </a:t>
            </a:r>
            <a:r>
              <a:rPr lang="en-US" sz="3200" b="1" dirty="0">
                <a:solidFill>
                  <a:srgbClr val="FF0000"/>
                </a:solidFill>
              </a:rPr>
              <a:t>YouTube</a:t>
            </a:r>
            <a:endParaRPr lang="bg-BG" sz="32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2A8121-5BB6-92C7-CEAF-D969AB8F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SWOT</a:t>
            </a:r>
            <a:r>
              <a:rPr lang="bg-BG" sz="4000" dirty="0"/>
              <a:t> анализ на </a:t>
            </a:r>
            <a:r>
              <a:rPr lang="en-US" sz="4000" dirty="0"/>
              <a:t>YouTube</a:t>
            </a:r>
            <a:endParaRPr lang="en-BG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AD5B40-59EE-601C-58CB-006748CDC318}"/>
              </a:ext>
            </a:extLst>
          </p:cNvPr>
          <p:cNvGraphicFramePr>
            <a:graphicFrameLocks noGrp="1"/>
          </p:cNvGraphicFramePr>
          <p:nvPr/>
        </p:nvGraphicFramePr>
        <p:xfrm>
          <a:off x="374109" y="2248934"/>
          <a:ext cx="11562628" cy="4264343"/>
        </p:xfrm>
        <a:graphic>
          <a:graphicData uri="http://schemas.openxmlformats.org/drawingml/2006/table">
            <a:tbl>
              <a:tblPr bandRow="1">
                <a:tableStyleId>{D7AC3CCA-C797-4891-BE02-D94E43425B78}</a:tableStyleId>
              </a:tblPr>
              <a:tblGrid>
                <a:gridCol w="5653283">
                  <a:extLst>
                    <a:ext uri="{9D8B030D-6E8A-4147-A177-3AD203B41FA5}">
                      <a16:colId xmlns:a16="http://schemas.microsoft.com/office/drawing/2014/main" val="685269883"/>
                    </a:ext>
                  </a:extLst>
                </a:gridCol>
                <a:gridCol w="5909345">
                  <a:extLst>
                    <a:ext uri="{9D8B030D-6E8A-4147-A177-3AD203B41FA5}">
                      <a16:colId xmlns:a16="http://schemas.microsoft.com/office/drawing/2014/main" val="3237110435"/>
                    </a:ext>
                  </a:extLst>
                </a:gridCol>
              </a:tblGrid>
              <a:tr h="2158519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Силни страни </a:t>
                      </a:r>
                      <a:r>
                        <a:rPr lang="en-GB" sz="2600" dirty="0">
                          <a:solidFill>
                            <a:schemeClr val="tx1"/>
                          </a:solidFill>
                        </a:rPr>
                        <a:t>(Strengths)</a:t>
                      </a:r>
                      <a:endParaRPr lang="bg-BG" sz="2600" b="1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Голям брой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потребители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Разнообразно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Възможност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печалба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от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96FC9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Слаби страни </a:t>
                      </a:r>
                      <a:r>
                        <a:rPr lang="en-GB" sz="2600" dirty="0"/>
                        <a:t>(Weaknesses)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Трудност при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популяризиране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нови    създатели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авторските права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Натрапчиви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реклами</a:t>
                      </a:r>
                    </a:p>
                  </a:txBody>
                  <a:tcPr>
                    <a:solidFill>
                      <a:srgbClr val="FD9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717828"/>
                  </a:ext>
                </a:extLst>
              </a:tr>
              <a:tr h="1891481"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>
                          <a:solidFill>
                            <a:schemeClr val="tx1"/>
                          </a:solidFill>
                        </a:rPr>
                        <a:t>Възможности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Opportunities)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Развитие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образователни видеа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Подобрени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инструменти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за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създатели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Интерактивно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и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VR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</a:t>
                      </a:r>
                    </a:p>
                  </a:txBody>
                  <a:tcPr>
                    <a:solidFill>
                      <a:srgbClr val="A6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2600" b="1" dirty="0"/>
                        <a:t>Заплахи</a:t>
                      </a:r>
                      <a:r>
                        <a:rPr lang="bg-BG" sz="2600" dirty="0"/>
                        <a:t> (</a:t>
                      </a:r>
                      <a:r>
                        <a:rPr lang="en-GB" sz="2600" dirty="0"/>
                        <a:t>Threats)</a:t>
                      </a:r>
                      <a:endParaRPr lang="bg-BG" sz="2600" dirty="0"/>
                    </a:p>
                    <a:p>
                      <a:pPr algn="ctr"/>
                      <a:endParaRPr lang="bg-BG" dirty="0"/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Конкуренция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с </a:t>
                      </a: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TikTok</a:t>
                      </a:r>
                      <a:endParaRPr lang="bg-BG" b="1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Проблеми с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регулации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съдържанието</a:t>
                      </a:r>
                    </a:p>
                    <a:p>
                      <a:pPr marL="342900" indent="-342900" algn="l">
                        <a:buFont typeface="Wingdings" pitchFamily="2" charset="2"/>
                        <a:buChar char="§"/>
                      </a:pP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Разпространение на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дезинформация</a:t>
                      </a:r>
                    </a:p>
                  </a:txBody>
                  <a:tcPr>
                    <a:solidFill>
                      <a:srgbClr val="FFE1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9868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22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62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 на риска</a:t>
            </a:r>
            <a:r>
              <a:rPr lang="en-US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700" dirty="0"/>
              <a:t>== </a:t>
            </a:r>
            <a:r>
              <a:rPr lang="bg-BG" sz="4700" dirty="0"/>
              <a:t>процес на </a:t>
            </a:r>
            <a:r>
              <a:rPr lang="bg-BG" sz="4700" b="1" dirty="0"/>
              <a:t>откриване</a:t>
            </a:r>
            <a:r>
              <a:rPr lang="bg-BG" sz="4700" dirty="0"/>
              <a:t> и </a:t>
            </a:r>
            <a:r>
              <a:rPr lang="bg-BG" sz="4700" b="1" dirty="0"/>
              <a:t>решаване</a:t>
            </a:r>
            <a:r>
              <a:rPr lang="bg-BG" sz="4700" dirty="0"/>
              <a:t> на </a:t>
            </a:r>
            <a:r>
              <a:rPr lang="bg-BG" sz="4700" b="1" dirty="0"/>
              <a:t>потенциални рискове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500" b="1" dirty="0">
                <a:solidFill>
                  <a:schemeClr val="bg2"/>
                </a:solidFill>
              </a:rPr>
              <a:t>Идентифициране</a:t>
            </a:r>
            <a:r>
              <a:rPr lang="bg-BG" sz="4500" dirty="0">
                <a:solidFill>
                  <a:schemeClr val="bg2"/>
                </a:solidFill>
              </a:rPr>
              <a:t>, </a:t>
            </a:r>
            <a:r>
              <a:rPr lang="bg-BG" sz="4500" b="1" dirty="0">
                <a:solidFill>
                  <a:schemeClr val="bg2"/>
                </a:solidFill>
              </a:rPr>
              <a:t>оценяване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разработване</a:t>
            </a:r>
            <a:r>
              <a:rPr lang="bg-BG" sz="4500" dirty="0">
                <a:solidFill>
                  <a:schemeClr val="bg2"/>
                </a:solidFill>
              </a:rPr>
              <a:t>,</a:t>
            </a:r>
            <a:r>
              <a:rPr lang="bg-BG" sz="4500" b="1" dirty="0">
                <a:solidFill>
                  <a:schemeClr val="bg2"/>
                </a:solidFill>
              </a:rPr>
              <a:t> мониторинг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Въпросници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систематично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събиране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информация</a:t>
            </a:r>
            <a:r>
              <a:rPr lang="bg-BG" sz="4600" dirty="0">
                <a:solidFill>
                  <a:schemeClr val="bg2"/>
                </a:solidFill>
              </a:rPr>
              <a:t> за възможни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предварително подготвени въпроси</a:t>
            </a:r>
            <a:endParaRPr lang="bg-BG" sz="4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Мозъчна атака (</a:t>
            </a: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Brainstorming)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en-US" sz="4600" dirty="0"/>
              <a:t>==</a:t>
            </a:r>
            <a:r>
              <a:rPr lang="en-GB" sz="4600" dirty="0">
                <a:solidFill>
                  <a:schemeClr val="bg2"/>
                </a:solidFill>
              </a:rPr>
              <a:t> </a:t>
            </a:r>
            <a:r>
              <a:rPr lang="bg-BG" sz="4600" b="1" dirty="0">
                <a:solidFill>
                  <a:schemeClr val="bg2"/>
                </a:solidFill>
              </a:rPr>
              <a:t>генериране</a:t>
            </a:r>
            <a:r>
              <a:rPr lang="bg-BG" sz="4600" dirty="0">
                <a:solidFill>
                  <a:schemeClr val="bg2"/>
                </a:solidFill>
              </a:rPr>
              <a:t> на </a:t>
            </a:r>
            <a:r>
              <a:rPr lang="bg-BG" sz="4600" b="1" dirty="0">
                <a:solidFill>
                  <a:schemeClr val="bg2"/>
                </a:solidFill>
              </a:rPr>
              <a:t>идеи</a:t>
            </a:r>
            <a:r>
              <a:rPr lang="bg-BG" sz="4600" dirty="0">
                <a:solidFill>
                  <a:schemeClr val="bg2"/>
                </a:solidFill>
              </a:rPr>
              <a:t> за потенциални рискове чрез </a:t>
            </a:r>
            <a:r>
              <a:rPr lang="bg-BG" sz="4600" b="1" dirty="0">
                <a:solidFill>
                  <a:schemeClr val="bg2"/>
                </a:solidFill>
              </a:rPr>
              <a:t>групови дискусии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GB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SWOT </a:t>
            </a:r>
            <a:r>
              <a:rPr lang="bg-BG" sz="4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анализ</a:t>
            </a:r>
            <a:r>
              <a:rPr lang="bg-BG" sz="4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4600" dirty="0">
                <a:solidFill>
                  <a:schemeClr val="bg2"/>
                </a:solidFill>
              </a:rPr>
              <a:t>== </a:t>
            </a:r>
            <a:r>
              <a:rPr lang="bg-BG" sz="4600" dirty="0">
                <a:solidFill>
                  <a:schemeClr val="bg2"/>
                </a:solidFill>
              </a:rPr>
              <a:t>метод за </a:t>
            </a:r>
            <a:r>
              <a:rPr lang="bg-BG" sz="4600" b="1" dirty="0">
                <a:solidFill>
                  <a:schemeClr val="bg2"/>
                </a:solidFill>
              </a:rPr>
              <a:t>стратегическо планиране</a:t>
            </a:r>
            <a:r>
              <a:rPr lang="bg-BG" sz="4600" dirty="0">
                <a:solidFill>
                  <a:schemeClr val="bg2"/>
                </a:solidFill>
              </a:rPr>
              <a:t>, който анализира </a:t>
            </a:r>
            <a:r>
              <a:rPr lang="bg-BG" sz="4600" b="1" dirty="0">
                <a:solidFill>
                  <a:schemeClr val="bg2"/>
                </a:solidFill>
              </a:rPr>
              <a:t>вътрешните</a:t>
            </a:r>
            <a:r>
              <a:rPr lang="bg-BG" sz="4600" dirty="0">
                <a:solidFill>
                  <a:schemeClr val="bg2"/>
                </a:solidFill>
              </a:rPr>
              <a:t> и </a:t>
            </a:r>
            <a:r>
              <a:rPr lang="bg-BG" sz="4600" b="1" dirty="0">
                <a:solidFill>
                  <a:schemeClr val="bg2"/>
                </a:solidFill>
              </a:rPr>
              <a:t>външните</a:t>
            </a:r>
            <a:r>
              <a:rPr lang="bg-BG" sz="4600" dirty="0">
                <a:solidFill>
                  <a:schemeClr val="bg2"/>
                </a:solidFill>
              </a:rPr>
              <a:t> </a:t>
            </a:r>
            <a:r>
              <a:rPr lang="bg-BG" sz="4600" b="1" dirty="0"/>
              <a:t>фактори</a:t>
            </a:r>
            <a:r>
              <a:rPr lang="bg-BG" sz="4600" dirty="0"/>
              <a:t>, влияещи върху проекта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Стъпки за решаване на непредвидени събития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66952-712E-FEEF-B222-083D63FA42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208" y="1269000"/>
            <a:ext cx="4051584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60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Процес на </a:t>
            </a:r>
            <a:r>
              <a:rPr lang="bg-BG" sz="3400" b="1" dirty="0">
                <a:solidFill>
                  <a:schemeClr val="bg1"/>
                </a:solidFill>
              </a:rPr>
              <a:t>идентифициране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оценяване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управление</a:t>
            </a:r>
            <a:r>
              <a:rPr lang="bg-BG" sz="3400" dirty="0"/>
              <a:t> на </a:t>
            </a:r>
            <a:r>
              <a:rPr lang="bg-BG" sz="3400" b="1" dirty="0"/>
              <a:t>потенциални рискове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Използва се в области като </a:t>
            </a:r>
            <a:r>
              <a:rPr lang="bg-BG" sz="3400" b="1" dirty="0"/>
              <a:t>бизнес</a:t>
            </a:r>
            <a:r>
              <a:rPr lang="bg-BG" sz="3400" dirty="0"/>
              <a:t>, </a:t>
            </a:r>
            <a:r>
              <a:rPr lang="bg-BG" sz="3400" b="1" dirty="0"/>
              <a:t>технологии</a:t>
            </a:r>
            <a:r>
              <a:rPr lang="bg-BG" sz="3400" dirty="0"/>
              <a:t>, </a:t>
            </a:r>
            <a:r>
              <a:rPr lang="bg-BG" sz="3400" b="1" dirty="0"/>
              <a:t>здравеопазване</a:t>
            </a:r>
            <a:r>
              <a:rPr lang="bg-BG" sz="3400" dirty="0"/>
              <a:t> и др.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Помага да се идентифицират </a:t>
            </a:r>
            <a:r>
              <a:rPr lang="bg-BG" sz="3400" b="1" dirty="0">
                <a:solidFill>
                  <a:schemeClr val="bg1"/>
                </a:solidFill>
              </a:rPr>
              <a:t>потенциални проблеми </a:t>
            </a:r>
            <a:r>
              <a:rPr lang="bg-BG" sz="3400" dirty="0"/>
              <a:t>в </a:t>
            </a:r>
            <a:r>
              <a:rPr lang="bg-BG" sz="3400" b="1" dirty="0"/>
              <a:t>ранните етапи </a:t>
            </a:r>
            <a:r>
              <a:rPr lang="bg-BG" sz="3400" dirty="0"/>
              <a:t>на </a:t>
            </a:r>
            <a:r>
              <a:rPr lang="bg-BG" sz="3400" b="1" dirty="0"/>
              <a:t>разработка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Състои се от </a:t>
            </a:r>
            <a:r>
              <a:rPr lang="bg-BG" sz="3400" b="1" dirty="0">
                <a:solidFill>
                  <a:schemeClr val="bg1"/>
                </a:solidFill>
              </a:rPr>
              <a:t>четири етапа</a:t>
            </a:r>
            <a:r>
              <a:rPr lang="bg-BG" sz="3400" dirty="0"/>
              <a:t>:</a:t>
            </a:r>
            <a:endParaRPr lang="en-US" sz="3400" dirty="0"/>
          </a:p>
          <a:p>
            <a:pPr lvl="1"/>
            <a:r>
              <a:rPr lang="bg-BG" sz="3200" b="1" dirty="0"/>
              <a:t>Идентифициране</a:t>
            </a:r>
            <a:r>
              <a:rPr lang="bg-BG" sz="3200" dirty="0"/>
              <a:t>, </a:t>
            </a:r>
            <a:r>
              <a:rPr lang="bg-BG" sz="3200" b="1" dirty="0"/>
              <a:t>оценяване</a:t>
            </a:r>
            <a:r>
              <a:rPr lang="bg-BG" sz="3200" dirty="0"/>
              <a:t>, </a:t>
            </a:r>
            <a:r>
              <a:rPr lang="bg-BG" sz="3200" b="1" dirty="0"/>
              <a:t>разработване</a:t>
            </a:r>
            <a:r>
              <a:rPr lang="bg-BG" sz="3200" dirty="0"/>
              <a:t>, </a:t>
            </a:r>
            <a:r>
              <a:rPr lang="bg-BG" sz="3200" b="1" dirty="0"/>
              <a:t>мониторинг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Анализ на риска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6A58A-691A-7668-F205-462B5022DE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840" y="3043268"/>
            <a:ext cx="3192190" cy="368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Откриване на </a:t>
            </a:r>
            <a:r>
              <a:rPr lang="bg-BG" b="1" dirty="0">
                <a:solidFill>
                  <a:schemeClr val="bg1"/>
                </a:solidFill>
              </a:rPr>
              <a:t>потенциалните заплахи </a:t>
            </a:r>
            <a:r>
              <a:rPr lang="bg-BG" dirty="0"/>
              <a:t>за </a:t>
            </a:r>
            <a:r>
              <a:rPr lang="bg-BG" b="1" dirty="0"/>
              <a:t>проекта</a:t>
            </a:r>
            <a:endParaRPr lang="en-US" b="1" dirty="0"/>
          </a:p>
          <a:p>
            <a:r>
              <a:rPr lang="bg-BG" dirty="0"/>
              <a:t>Използват се </a:t>
            </a:r>
            <a:r>
              <a:rPr lang="bg-BG" b="1" dirty="0"/>
              <a:t>методи</a:t>
            </a:r>
            <a:r>
              <a:rPr lang="bg-BG" dirty="0"/>
              <a:t> за </a:t>
            </a:r>
            <a:r>
              <a:rPr lang="bg-BG" b="1" dirty="0"/>
              <a:t>идентифициране на рискове</a:t>
            </a:r>
            <a:r>
              <a:rPr lang="en-US" dirty="0"/>
              <a:t>: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Въпросници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анкети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Мозъчна атака </a:t>
            </a:r>
            <a:r>
              <a:rPr lang="en-US" b="1" dirty="0"/>
              <a:t>(Brainstorming)</a:t>
            </a:r>
            <a:endParaRPr lang="bg-BG" b="1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SWOT </a:t>
            </a:r>
            <a:r>
              <a:rPr lang="bg-BG" b="1" dirty="0">
                <a:solidFill>
                  <a:schemeClr val="bg1"/>
                </a:solidFill>
              </a:rPr>
              <a:t>анализ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Исторически данни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предишен опит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Интервюта</a:t>
            </a:r>
            <a:r>
              <a:rPr lang="bg-BG" dirty="0"/>
              <a:t> с </a:t>
            </a:r>
            <a:r>
              <a:rPr lang="bg-BG" b="1" dirty="0">
                <a:solidFill>
                  <a:schemeClr val="bg1"/>
                </a:solidFill>
              </a:rPr>
              <a:t>експерти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Анализ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документация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Идентифициране на рисковете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5B62D7-1E42-E1DA-E19C-DFF679994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2292" y="3249000"/>
            <a:ext cx="4629708" cy="260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78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BA03C1-8F64-6E23-6CBA-7B29E9DDEB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49916-E21B-5715-FA71-A492DA4368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50598" cy="5528766"/>
          </a:xfrm>
        </p:spPr>
        <p:txBody>
          <a:bodyPr>
            <a:normAutofit fontScale="92500" lnSpcReduction="10000"/>
          </a:bodyPr>
          <a:lstStyle/>
          <a:p>
            <a:r>
              <a:rPr lang="bg-BG" sz="3500" b="1" dirty="0">
                <a:solidFill>
                  <a:schemeClr val="bg1"/>
                </a:solidFill>
              </a:rPr>
              <a:t>Вероятност</a:t>
            </a:r>
            <a:endParaRPr lang="en-US" sz="3500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Колко често може да се случи рискът? </a:t>
            </a:r>
            <a:r>
              <a:rPr lang="en-US" dirty="0"/>
              <a:t>(</a:t>
            </a:r>
            <a:r>
              <a:rPr lang="bg-BG" b="1" dirty="0"/>
              <a:t>нисък</a:t>
            </a:r>
            <a:r>
              <a:rPr lang="bg-BG" dirty="0"/>
              <a:t>, </a:t>
            </a:r>
            <a:r>
              <a:rPr lang="bg-BG" b="1" dirty="0"/>
              <a:t>среден</a:t>
            </a:r>
            <a:r>
              <a:rPr lang="bg-BG" dirty="0"/>
              <a:t>, </a:t>
            </a:r>
            <a:r>
              <a:rPr lang="bg-BG" b="1" dirty="0"/>
              <a:t>висок</a:t>
            </a:r>
            <a:r>
              <a:rPr lang="en-US" dirty="0"/>
              <a:t>)</a:t>
            </a:r>
            <a:endParaRPr lang="bg-BG" dirty="0"/>
          </a:p>
          <a:p>
            <a:r>
              <a:rPr lang="bg-BG" sz="3500" b="1" dirty="0">
                <a:solidFill>
                  <a:schemeClr val="bg1"/>
                </a:solidFill>
              </a:rPr>
              <a:t>Последствия</a:t>
            </a:r>
          </a:p>
          <a:p>
            <a:pPr lvl="1"/>
            <a:r>
              <a:rPr lang="bg-BG" dirty="0"/>
              <a:t>Какви ще бъдат ефектите върху проекта? </a:t>
            </a:r>
            <a:r>
              <a:rPr lang="en-US" dirty="0"/>
              <a:t>(</a:t>
            </a:r>
            <a:r>
              <a:rPr lang="bg-BG" b="1" dirty="0"/>
              <a:t>малки</a:t>
            </a:r>
            <a:r>
              <a:rPr lang="bg-BG" dirty="0"/>
              <a:t>, </a:t>
            </a:r>
            <a:r>
              <a:rPr lang="bg-BG" b="1" dirty="0"/>
              <a:t>средни</a:t>
            </a:r>
            <a:r>
              <a:rPr lang="bg-BG" dirty="0"/>
              <a:t>, </a:t>
            </a:r>
            <a:r>
              <a:rPr lang="bg-BG" b="1" dirty="0"/>
              <a:t>тежки</a:t>
            </a:r>
            <a:r>
              <a:rPr lang="en-US" dirty="0"/>
              <a:t>)</a:t>
            </a:r>
          </a:p>
          <a:p>
            <a:r>
              <a:rPr lang="bg-BG" sz="3500" b="1" dirty="0">
                <a:solidFill>
                  <a:schemeClr val="bg1"/>
                </a:solidFill>
              </a:rPr>
              <a:t>Матрица на риска</a:t>
            </a:r>
          </a:p>
          <a:p>
            <a:pPr lvl="1"/>
            <a:r>
              <a:rPr lang="bg-BG" b="1" dirty="0"/>
              <a:t>Таблица</a:t>
            </a:r>
            <a:r>
              <a:rPr lang="bg-BG" dirty="0"/>
              <a:t> или </a:t>
            </a:r>
            <a:r>
              <a:rPr lang="bg-BG" b="1" dirty="0"/>
              <a:t>диаграма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вероятността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сериозността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43A91-C107-7DF4-5F61-DA1E46EAD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Оценка на рисковете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2E5388-3AF1-CB4C-D79F-E4E49D11DC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185"/>
          <a:stretch/>
        </p:blipFill>
        <p:spPr>
          <a:xfrm>
            <a:off x="7602637" y="4645727"/>
            <a:ext cx="4334100" cy="216742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6C7FF70-4EA6-92FD-7DA5-896F92FBA5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983404"/>
            <a:ext cx="4334100" cy="244037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1691E01-A57C-F17A-BF91-58F6CDF1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123" y="2784452"/>
            <a:ext cx="4334100" cy="2440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349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Избягване на риска</a:t>
            </a:r>
          </a:p>
          <a:p>
            <a:pPr lvl="1"/>
            <a:r>
              <a:rPr lang="bg-BG" dirty="0"/>
              <a:t>Предприемане на </a:t>
            </a:r>
            <a:r>
              <a:rPr lang="bg-BG" b="1" dirty="0"/>
              <a:t>мерки</a:t>
            </a:r>
            <a:r>
              <a:rPr lang="bg-BG" dirty="0"/>
              <a:t> за </a:t>
            </a:r>
            <a:r>
              <a:rPr lang="bg-BG" b="1" dirty="0"/>
              <a:t>елиминиране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</a:p>
          <a:p>
            <a:r>
              <a:rPr lang="bg-BG" b="1" dirty="0">
                <a:solidFill>
                  <a:schemeClr val="bg1"/>
                </a:solidFill>
              </a:rPr>
              <a:t>Намаляване на риска</a:t>
            </a:r>
          </a:p>
          <a:p>
            <a:pPr lvl="1"/>
            <a:r>
              <a:rPr lang="bg-BG" b="1" dirty="0"/>
              <a:t>Минимизиране</a:t>
            </a:r>
            <a:r>
              <a:rPr lang="bg-BG" dirty="0"/>
              <a:t> на </a:t>
            </a:r>
            <a:r>
              <a:rPr lang="bg-BG" b="1" dirty="0"/>
              <a:t>вероятността</a:t>
            </a:r>
            <a:r>
              <a:rPr lang="bg-BG" dirty="0"/>
              <a:t> или </a:t>
            </a:r>
            <a:r>
              <a:rPr lang="bg-BG" b="1" dirty="0"/>
              <a:t>последиците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Приемане на риска</a:t>
            </a:r>
          </a:p>
          <a:p>
            <a:pPr lvl="1"/>
            <a:r>
              <a:rPr lang="bg-BG" b="1" dirty="0"/>
              <a:t>Подготовка</a:t>
            </a:r>
            <a:r>
              <a:rPr lang="bg-BG" dirty="0"/>
              <a:t>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последствията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Прехвърляне на риска</a:t>
            </a:r>
          </a:p>
          <a:p>
            <a:pPr lvl="1"/>
            <a:r>
              <a:rPr lang="bg-BG" b="1" dirty="0"/>
              <a:t>Застраховане</a:t>
            </a:r>
            <a:r>
              <a:rPr lang="bg-BG" dirty="0"/>
              <a:t> или </a:t>
            </a:r>
            <a:r>
              <a:rPr lang="bg-BG" b="1" dirty="0"/>
              <a:t>делегиране</a:t>
            </a:r>
            <a:r>
              <a:rPr lang="bg-BG" dirty="0"/>
              <a:t> на </a:t>
            </a:r>
            <a:r>
              <a:rPr lang="bg-BG" b="1" dirty="0"/>
              <a:t>риска</a:t>
            </a:r>
            <a:endParaRPr lang="en-US" b="1" dirty="0"/>
          </a:p>
          <a:p>
            <a:pPr marL="442912" lvl="1" indent="0">
              <a:buNone/>
            </a:pPr>
            <a:r>
              <a:rPr lang="bg-BG" dirty="0"/>
              <a:t>на </a:t>
            </a:r>
            <a:r>
              <a:rPr lang="bg-BG" b="1" dirty="0"/>
              <a:t>друг субект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Разработване на стратегии за управление на риска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E8BD7F-5451-5619-7363-EFF251C1A84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93"/>
          <a:stretch/>
        </p:blipFill>
        <p:spPr>
          <a:xfrm>
            <a:off x="8105776" y="4689000"/>
            <a:ext cx="3345224" cy="21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A5BA36-AA40-1CD1-FB27-90939C11FA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2496C2-B266-9BE0-7B0B-435800D700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Постоянно наблюдение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коригиране</a:t>
            </a:r>
            <a:r>
              <a:rPr lang="bg-BG" sz="3200" dirty="0"/>
              <a:t> на </a:t>
            </a:r>
            <a:r>
              <a:rPr lang="bg-BG" sz="3200" b="1" dirty="0"/>
              <a:t>плана</a:t>
            </a:r>
            <a:r>
              <a:rPr lang="bg-BG" sz="3200" dirty="0"/>
              <a:t> за </a:t>
            </a:r>
            <a:r>
              <a:rPr lang="bg-BG" sz="3200" b="1" dirty="0"/>
              <a:t>управление</a:t>
            </a:r>
          </a:p>
          <a:p>
            <a:r>
              <a:rPr lang="bg-BG" sz="3200" dirty="0"/>
              <a:t>Проверява се дали </a:t>
            </a:r>
            <a:r>
              <a:rPr lang="bg-BG" sz="3200" b="1" dirty="0"/>
              <a:t>рисковете</a:t>
            </a:r>
            <a:r>
              <a:rPr lang="bg-BG" sz="3200" dirty="0"/>
              <a:t> от </a:t>
            </a:r>
            <a:r>
              <a:rPr lang="bg-BG" sz="3200" b="1" dirty="0"/>
              <a:t>първоначалния анализ </a:t>
            </a:r>
            <a:r>
              <a:rPr lang="bg-BG" sz="3200" dirty="0"/>
              <a:t>се </a:t>
            </a:r>
            <a:r>
              <a:rPr lang="bg-BG" sz="3200" b="1" dirty="0">
                <a:solidFill>
                  <a:schemeClr val="bg1"/>
                </a:solidFill>
              </a:rPr>
              <a:t>материализират</a:t>
            </a:r>
          </a:p>
          <a:p>
            <a:r>
              <a:rPr lang="bg-BG" sz="3200" dirty="0"/>
              <a:t>Използват се </a:t>
            </a:r>
            <a:r>
              <a:rPr lang="bg-BG" sz="3200" b="1" dirty="0">
                <a:solidFill>
                  <a:schemeClr val="bg1"/>
                </a:solidFill>
              </a:rPr>
              <a:t>таблици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отчети</a:t>
            </a:r>
            <a:r>
              <a:rPr lang="bg-BG" sz="3200" dirty="0"/>
              <a:t> за </a:t>
            </a:r>
            <a:r>
              <a:rPr lang="bg-BG" sz="3200" b="1" dirty="0"/>
              <a:t>напредък</a:t>
            </a:r>
            <a:r>
              <a:rPr lang="bg-BG" sz="3200" dirty="0"/>
              <a:t> и </a:t>
            </a:r>
            <a:r>
              <a:rPr lang="bg-BG" sz="3200" b="1" dirty="0"/>
              <a:t>постоянна комуникация</a:t>
            </a:r>
            <a:r>
              <a:rPr lang="bg-BG" sz="3200" dirty="0"/>
              <a:t> с </a:t>
            </a:r>
            <a:r>
              <a:rPr lang="bg-BG" sz="3200" b="1" dirty="0">
                <a:solidFill>
                  <a:schemeClr val="bg1"/>
                </a:solidFill>
              </a:rPr>
              <a:t>екипа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242096-E8D2-8FA5-1066-A512437BE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Мониторинг и преглед на риска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24867A-4A06-435E-9A90-F4C99486FD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5" t="8707" r="7401" b="2468"/>
          <a:stretch/>
        </p:blipFill>
        <p:spPr>
          <a:xfrm>
            <a:off x="4273500" y="4012108"/>
            <a:ext cx="3645000" cy="284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67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Технически рискове</a:t>
            </a:r>
          </a:p>
          <a:p>
            <a:pPr lvl="1"/>
            <a:r>
              <a:rPr lang="bg-BG" sz="3400" b="1" dirty="0"/>
              <a:t>Неизправности</a:t>
            </a:r>
            <a:r>
              <a:rPr lang="bg-BG" sz="3400" dirty="0"/>
              <a:t> в </a:t>
            </a:r>
            <a:r>
              <a:rPr lang="bg-BG" sz="3400" b="1" dirty="0"/>
              <a:t>кода</a:t>
            </a:r>
            <a:r>
              <a:rPr lang="bg-BG" sz="3400" dirty="0"/>
              <a:t>, </a:t>
            </a:r>
            <a:r>
              <a:rPr lang="bg-BG" sz="3400" b="1" dirty="0"/>
              <a:t>несъвместимости</a:t>
            </a:r>
            <a:r>
              <a:rPr lang="bg-BG" sz="3400" dirty="0"/>
              <a:t>, </a:t>
            </a:r>
            <a:r>
              <a:rPr lang="bg-BG" sz="3400" b="1" dirty="0"/>
              <a:t>грешки</a:t>
            </a:r>
            <a:r>
              <a:rPr lang="bg-BG" sz="3400" dirty="0"/>
              <a:t> в </a:t>
            </a:r>
            <a:r>
              <a:rPr lang="bg-BG" sz="3400" b="1" dirty="0"/>
              <a:t>архитектурата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Проектни рискове</a:t>
            </a:r>
          </a:p>
          <a:p>
            <a:pPr lvl="1"/>
            <a:r>
              <a:rPr lang="bg-BG" sz="3400" b="1" dirty="0"/>
              <a:t>Забавяния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ресурси</a:t>
            </a:r>
            <a:r>
              <a:rPr lang="bg-BG" sz="3400" dirty="0"/>
              <a:t>, </a:t>
            </a:r>
            <a:r>
              <a:rPr lang="bg-BG" sz="3400" b="1" dirty="0"/>
              <a:t>неправилно</a:t>
            </a:r>
            <a:r>
              <a:rPr lang="bg-BG" sz="3400" dirty="0"/>
              <a:t> зададени </a:t>
            </a:r>
            <a:r>
              <a:rPr lang="bg-BG" sz="3400" b="1" dirty="0"/>
              <a:t>изисквания</a:t>
            </a:r>
          </a:p>
          <a:p>
            <a:r>
              <a:rPr lang="bg-BG" sz="3600" b="1" dirty="0">
                <a:solidFill>
                  <a:schemeClr val="bg1"/>
                </a:solidFill>
              </a:rPr>
              <a:t>Операционни рискове</a:t>
            </a:r>
          </a:p>
          <a:p>
            <a:pPr lvl="1"/>
            <a:r>
              <a:rPr lang="bg-BG" sz="3400" b="1" dirty="0"/>
              <a:t>Сривове</a:t>
            </a:r>
            <a:r>
              <a:rPr lang="bg-BG" sz="3400" dirty="0"/>
              <a:t>, </a:t>
            </a:r>
            <a:r>
              <a:rPr lang="bg-BG" sz="3400" b="1" dirty="0"/>
              <a:t>проблеми</a:t>
            </a:r>
            <a:r>
              <a:rPr lang="bg-BG" sz="3400" dirty="0"/>
              <a:t> със </a:t>
            </a:r>
            <a:r>
              <a:rPr lang="bg-BG" sz="3400" b="1" dirty="0"/>
              <a:t>сигурността</a:t>
            </a:r>
            <a:r>
              <a:rPr lang="bg-BG" sz="3400" dirty="0"/>
              <a:t>, </a:t>
            </a:r>
            <a:r>
              <a:rPr lang="bg-BG" sz="3400" b="1" dirty="0"/>
              <a:t>липса</a:t>
            </a:r>
            <a:r>
              <a:rPr lang="bg-BG" sz="3400" dirty="0"/>
              <a:t> на </a:t>
            </a:r>
            <a:r>
              <a:rPr lang="bg-BG" sz="3400" b="1" dirty="0"/>
              <a:t>поддръжка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Основни рискове в софтуерното инженерство </a:t>
            </a:r>
            <a:r>
              <a:rPr lang="en-US" dirty="0"/>
              <a:t>(1)</a:t>
            </a:r>
          </a:p>
        </p:txBody>
      </p:sp>
    </p:spTree>
    <p:extLst>
      <p:ext uri="{BB962C8B-B14F-4D97-AF65-F5344CB8AC3E}">
        <p14:creationId xmlns:p14="http://schemas.microsoft.com/office/powerpoint/2010/main" val="2770101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24915</TotalTime>
  <Words>1389</Words>
  <Application>Microsoft Macintosh PowerPoint</Application>
  <PresentationFormat>Widescreen</PresentationFormat>
  <Paragraphs>239</Paragraphs>
  <Slides>24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Consolas</vt:lpstr>
      <vt:lpstr>Wingdings</vt:lpstr>
      <vt:lpstr>SoftUni</vt:lpstr>
      <vt:lpstr>Анализ на риска</vt:lpstr>
      <vt:lpstr>Съдържание</vt:lpstr>
      <vt:lpstr>Анализ на риска</vt:lpstr>
      <vt:lpstr>Анализ на риска</vt:lpstr>
      <vt:lpstr>Идентифициране на рисковете</vt:lpstr>
      <vt:lpstr>Оценка на рисковете</vt:lpstr>
      <vt:lpstr>Разработване на стратегии за управление на риска</vt:lpstr>
      <vt:lpstr>Мониторинг и преглед на риска</vt:lpstr>
      <vt:lpstr>Основни рискове в софтуерното инженерство (1)</vt:lpstr>
      <vt:lpstr>Основни рискове в софтуерното инженерство (2)</vt:lpstr>
      <vt:lpstr>Матрица на риска</vt:lpstr>
      <vt:lpstr>Пример</vt:lpstr>
      <vt:lpstr>Матрица на риска на Google Classroom</vt:lpstr>
      <vt:lpstr>Методи за анализ на риска</vt:lpstr>
      <vt:lpstr>Въпросници</vt:lpstr>
      <vt:lpstr>Мозъчна атака (Brainstorming)</vt:lpstr>
      <vt:lpstr>SWOT анализ (1)</vt:lpstr>
      <vt:lpstr>SWOT анализ (2)</vt:lpstr>
      <vt:lpstr>SWOT анализ – Пример</vt:lpstr>
      <vt:lpstr>Пример</vt:lpstr>
      <vt:lpstr>SWOT анализ на YouTube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на риска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252</cp:revision>
  <dcterms:created xsi:type="dcterms:W3CDTF">2018-05-23T13:08:44Z</dcterms:created>
  <dcterms:modified xsi:type="dcterms:W3CDTF">2025-09-02T08:06:29Z</dcterms:modified>
  <cp:category/>
</cp:coreProperties>
</file>