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85" d="100"/>
          <a:sy n="85" d="100"/>
        </p:scale>
        <p:origin x="77" y="18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100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124001"/>
            <a:ext cx="11083636" cy="629999"/>
          </a:xfrm>
        </p:spPr>
        <p:txBody>
          <a:bodyPr>
            <a:normAutofit/>
          </a:bodyPr>
          <a:lstStyle/>
          <a:p>
            <a:r>
              <a:rPr lang="bg-BG" dirty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28" y="321501"/>
            <a:ext cx="8008872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Информация. Мерни единици за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BCB68-48B3-65B4-6790-8B9332371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831001" y="4776662"/>
            <a:ext cx="10530000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bg-BG" dirty="0"/>
              <a:t>През </a:t>
            </a:r>
            <a:r>
              <a:rPr lang="bg-BG" b="1" dirty="0"/>
              <a:t>1946</a:t>
            </a:r>
            <a:r>
              <a:rPr lang="bg-BG" dirty="0"/>
              <a:t> г. американският учен </a:t>
            </a:r>
            <a:r>
              <a:rPr lang="bg-BG" b="1" dirty="0"/>
              <a:t>Джон фон Нойман </a:t>
            </a:r>
            <a:r>
              <a:rPr lang="bg-BG" dirty="0"/>
              <a:t>разработва</a:t>
            </a:r>
          </a:p>
          <a:p>
            <a:pPr lvl="1"/>
            <a:r>
              <a:rPr lang="bg-BG" dirty="0"/>
              <a:t>Архитектурата на днешните компютърни системи</a:t>
            </a:r>
          </a:p>
          <a:p>
            <a:r>
              <a:rPr lang="bg-BG" dirty="0"/>
              <a:t>Предлага информацията в компютрите да се представя чрез </a:t>
            </a:r>
            <a:r>
              <a:rPr lang="bg-BG" b="1" dirty="0"/>
              <a:t>двоична бройна система</a:t>
            </a:r>
          </a:p>
          <a:p>
            <a:pPr lvl="1"/>
            <a:r>
              <a:rPr lang="bg-BG" dirty="0"/>
              <a:t>Използва само две цифри: "</a:t>
            </a:r>
            <a:r>
              <a:rPr lang="bg-BG" b="1" dirty="0"/>
              <a:t>0</a:t>
            </a:r>
            <a:r>
              <a:rPr lang="bg-BG" dirty="0"/>
              <a:t>" и "</a:t>
            </a:r>
            <a:r>
              <a:rPr lang="bg-BG" b="1" dirty="0"/>
              <a:t>1</a:t>
            </a:r>
            <a:r>
              <a:rPr lang="bg-BG" dirty="0"/>
              <a:t>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E5F3A-EAED-FB67-EB19-217E0627E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/>
              <a:t>Най-малката единица за измерване е </a:t>
            </a:r>
            <a:r>
              <a:rPr lang="ru-RU" b="1" dirty="0">
                <a:solidFill>
                  <a:schemeClr val="bg1"/>
                </a:solidFill>
              </a:rPr>
              <a:t>бит</a:t>
            </a:r>
            <a:r>
              <a:rPr lang="ru-RU" dirty="0"/>
              <a:t> (</a:t>
            </a:r>
            <a:r>
              <a:rPr lang="en-US" b="1" dirty="0"/>
              <a:t>bit</a:t>
            </a:r>
            <a:r>
              <a:rPr lang="ru-RU" dirty="0"/>
              <a:t>), 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digi</a:t>
            </a:r>
            <a:r>
              <a:rPr lang="ru-RU" b="1" dirty="0">
                <a:solidFill>
                  <a:schemeClr val="bg1"/>
                </a:solidFill>
              </a:rPr>
              <a:t>t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bg-BG" dirty="0"/>
              <a:t>(двоична цифра)</a:t>
            </a:r>
          </a:p>
          <a:p>
            <a:pPr lvl="1"/>
            <a:r>
              <a:rPr lang="bg-BG" dirty="0"/>
              <a:t>Битът може да приема стойностите 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/>
              <a:t>1</a:t>
            </a:r>
            <a:r>
              <a:rPr lang="bg-BG" dirty="0"/>
              <a:t>" (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true</a:t>
            </a:r>
            <a:r>
              <a:rPr lang="bg-BG" dirty="0"/>
              <a:t>)</a:t>
            </a:r>
            <a:endParaRPr lang="ru-RU" dirty="0"/>
          </a:p>
          <a:p>
            <a:r>
              <a:rPr lang="ru-RU" dirty="0"/>
              <a:t>За 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/>
              <a:t>формират </a:t>
            </a:r>
            <a:r>
              <a:rPr lang="ru-RU" b="1" dirty="0">
                <a:solidFill>
                  <a:schemeClr val="bg1"/>
                </a:solidFill>
              </a:rPr>
              <a:t>байт</a:t>
            </a:r>
            <a:r>
              <a:rPr lang="ru-RU" dirty="0"/>
              <a:t> (</a:t>
            </a:r>
            <a:r>
              <a:rPr lang="en-US" b="1" dirty="0"/>
              <a:t>byte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7869" y="430075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8 Bits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CD23E5-D242-08B6-7249-974CF2F94253}"/>
              </a:ext>
            </a:extLst>
          </p:cNvPr>
          <p:cNvGrpSpPr/>
          <p:nvPr/>
        </p:nvGrpSpPr>
        <p:grpSpPr>
          <a:xfrm>
            <a:off x="643754" y="5273356"/>
            <a:ext cx="3803183" cy="675644"/>
            <a:chOff x="643754" y="5273356"/>
            <a:chExt cx="3803183" cy="675644"/>
          </a:xfrm>
        </p:grpSpPr>
        <p:sp>
          <p:nvSpPr>
            <p:cNvPr id="5" name="Rectangle 4"/>
            <p:cNvSpPr/>
            <p:nvPr/>
          </p:nvSpPr>
          <p:spPr bwMode="auto">
            <a:xfrm>
              <a:off x="643754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0040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618799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01215" y="5273999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87501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069917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816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44962" y="5273356"/>
              <a:ext cx="401975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7" name="Equal 6"/>
          <p:cNvSpPr/>
          <p:nvPr/>
        </p:nvSpPr>
        <p:spPr bwMode="auto">
          <a:xfrm>
            <a:off x="5384148" y="5273356"/>
            <a:ext cx="775860" cy="675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3838" y="430075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1 Byte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E32F93A-A6FA-A870-ABBD-21A428A64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854F7-9F57-B47C-18D0-70D91E2594F0}"/>
              </a:ext>
            </a:extLst>
          </p:cNvPr>
          <p:cNvGrpSpPr/>
          <p:nvPr/>
        </p:nvGrpSpPr>
        <p:grpSpPr>
          <a:xfrm>
            <a:off x="6974385" y="5050474"/>
            <a:ext cx="4315414" cy="1142648"/>
            <a:chOff x="6810285" y="5085477"/>
            <a:chExt cx="4315414" cy="114264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810285" y="5085477"/>
              <a:ext cx="4315414" cy="114264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86DA60-4D62-A119-695F-0F151FB332DF}"/>
                </a:ext>
              </a:extLst>
            </p:cNvPr>
            <p:cNvSpPr/>
            <p:nvPr/>
          </p:nvSpPr>
          <p:spPr bwMode="auto">
            <a:xfrm>
              <a:off x="7112872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388ED-82AA-F7E3-4AB9-C0463FE5A401}"/>
                </a:ext>
              </a:extLst>
            </p:cNvPr>
            <p:cNvSpPr/>
            <p:nvPr/>
          </p:nvSpPr>
          <p:spPr bwMode="auto">
            <a:xfrm>
              <a:off x="7599158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C4AF6A-3537-6956-9BBC-E381D2566E43}"/>
                </a:ext>
              </a:extLst>
            </p:cNvPr>
            <p:cNvSpPr/>
            <p:nvPr/>
          </p:nvSpPr>
          <p:spPr bwMode="auto">
            <a:xfrm>
              <a:off x="8087917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9B4F81-0AD4-FA49-A0B6-05F7CC8C2965}"/>
                </a:ext>
              </a:extLst>
            </p:cNvPr>
            <p:cNvSpPr/>
            <p:nvPr/>
          </p:nvSpPr>
          <p:spPr bwMode="auto">
            <a:xfrm>
              <a:off x="8570333" y="5324374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341998-4129-F1AE-F1D5-CBAB4DB345CA}"/>
                </a:ext>
              </a:extLst>
            </p:cNvPr>
            <p:cNvSpPr/>
            <p:nvPr/>
          </p:nvSpPr>
          <p:spPr bwMode="auto">
            <a:xfrm>
              <a:off x="9056619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93AE69-7E85-5D31-055F-2924428ED6DB}"/>
                </a:ext>
              </a:extLst>
            </p:cNvPr>
            <p:cNvSpPr/>
            <p:nvPr/>
          </p:nvSpPr>
          <p:spPr bwMode="auto">
            <a:xfrm>
              <a:off x="9539035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D743A6-3A14-A5ED-088C-031431CAD298}"/>
                </a:ext>
              </a:extLst>
            </p:cNvPr>
            <p:cNvSpPr/>
            <p:nvPr/>
          </p:nvSpPr>
          <p:spPr bwMode="auto">
            <a:xfrm>
              <a:off x="10029934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D829F8-9BD4-366A-8288-CCAA49291AB8}"/>
                </a:ext>
              </a:extLst>
            </p:cNvPr>
            <p:cNvSpPr/>
            <p:nvPr/>
          </p:nvSpPr>
          <p:spPr bwMode="auto">
            <a:xfrm>
              <a:off x="10514080" y="5323731"/>
              <a:ext cx="401975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Байт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: 1B = 8</a:t>
            </a:r>
            <a:r>
              <a:rPr lang="bg-BG" dirty="0"/>
              <a:t> бита</a:t>
            </a:r>
            <a:endParaRPr lang="en-US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͏Кило</a:t>
            </a:r>
            <a:r>
              <a:rPr lang="bg-BG" b="1" dirty="0"/>
              <a:t>байт</a:t>
            </a:r>
            <a:r>
              <a:rPr lang="bg-BG" dirty="0"/>
              <a:t> </a:t>
            </a:r>
            <a:r>
              <a:rPr lang="en-US" dirty="0"/>
              <a:t>(KB): 1KB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bg-BG" dirty="0"/>
              <a:t>байта = 1000 </a:t>
            </a:r>
            <a:r>
              <a:rPr lang="en-US" dirty="0"/>
              <a:t>B</a:t>
            </a:r>
            <a:endParaRPr lang="bg-BG" baseline="30000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Мега</a:t>
            </a:r>
            <a:r>
              <a:rPr lang="bg-BG" b="1" dirty="0"/>
              <a:t>байт</a:t>
            </a:r>
            <a:r>
              <a:rPr lang="en-US" dirty="0"/>
              <a:t> (MB): 1MB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KB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Гига</a:t>
            </a:r>
            <a:r>
              <a:rPr lang="bg-BG" b="1" dirty="0"/>
              <a:t>байт</a:t>
            </a:r>
            <a:r>
              <a:rPr lang="en-US" dirty="0"/>
              <a:t> (GB) : 1GB =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MB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͏Тера</a:t>
            </a:r>
            <a:r>
              <a:rPr lang="bg-BG" b="1" dirty="0"/>
              <a:t>байт</a:t>
            </a:r>
            <a:r>
              <a:rPr lang="en-US" dirty="0"/>
              <a:t> (TB) : 1TB = 10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E2E7-F9B2-61F0-7BFE-106869329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информация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Байт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Гигабайт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3F853-6A03-1CC4-6499-BF1062CC3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AC1DA-FAB2-C7A1-F292-7F020438E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Събиране</a:t>
            </a:r>
          </a:p>
          <a:p>
            <a:pPr lvl="1"/>
            <a:r>
              <a:rPr lang="bg-BG" dirty="0"/>
              <a:t>Съхраняване</a:t>
            </a:r>
          </a:p>
          <a:p>
            <a:pPr lvl="1"/>
            <a:r>
              <a:rPr lang="bg-BG" dirty="0"/>
              <a:t>Обработване</a:t>
            </a:r>
          </a:p>
          <a:p>
            <a:pPr lvl="1"/>
            <a:r>
              <a:rPr lang="bg-BG" dirty="0"/>
              <a:t>Разпространяване</a:t>
            </a:r>
          </a:p>
          <a:p>
            <a:r>
              <a:rPr lang="bg-BG" dirty="0"/>
              <a:t>Основни </a:t>
            </a:r>
            <a:r>
              <a:rPr lang="bg-BG" b="1" dirty="0"/>
              <a:t>единици</a:t>
            </a:r>
            <a:r>
              <a:rPr lang="bg-BG" dirty="0"/>
              <a:t> за </a:t>
            </a:r>
            <a:r>
              <a:rPr lang="bg-BG" b="1" dirty="0"/>
              <a:t>измерване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Бит, байт, килобайт, мегабайт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428AF-5C0F-FF61-F1B9-EB743FE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bg-BG" dirty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839825"/>
            <a:ext cx="10961783" cy="768084"/>
          </a:xfrm>
        </p:spPr>
        <p:txBody>
          <a:bodyPr/>
          <a:lstStyle/>
          <a:p>
            <a:r>
              <a:rPr lang="bg-BG" dirty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Какво представляват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?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символно записани факти</a:t>
            </a:r>
          </a:p>
          <a:p>
            <a:pPr lvl="2"/>
            <a:r>
              <a:rPr lang="ru-RU" dirty="0"/>
              <a:t>Те са </a:t>
            </a:r>
            <a:r>
              <a:rPr lang="ru-RU" b="1" dirty="0"/>
              <a:t>неструктурирани сведения </a:t>
            </a:r>
            <a:r>
              <a:rPr lang="ru-RU" dirty="0"/>
              <a:t>за даден обект или явление</a:t>
            </a:r>
            <a:endParaRPr lang="bg-BG" dirty="0"/>
          </a:p>
          <a:p>
            <a:pPr lvl="2"/>
            <a:r>
              <a:rPr lang="bg-BG" dirty="0"/>
              <a:t>Текст, звук, изображение, ...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6950D3-34FC-A4B8-6EBF-FE8459B5E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структурирани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7" y="3336088"/>
            <a:ext cx="5422733" cy="30879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8" y="3339000"/>
            <a:ext cx="4640962" cy="30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08E2-236F-76A8-A4B1-5C8FCC674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Събирането на </a:t>
            </a:r>
            <a:r>
              <a:rPr lang="bg-BG" b="1" dirty="0"/>
              <a:t>информация</a:t>
            </a:r>
            <a:r>
              <a:rPr lang="bg-BG" dirty="0"/>
              <a:t> в компютрите се извършва с помощта на </a:t>
            </a:r>
            <a:r>
              <a:rPr lang="bg-BG" b="1" dirty="0"/>
              <a:t>входни устройства </a:t>
            </a:r>
            <a:r>
              <a:rPr lang="bg-BG" dirty="0"/>
              <a:t>като например:</a:t>
            </a:r>
          </a:p>
          <a:p>
            <a:pPr lvl="1"/>
            <a:r>
              <a:rPr lang="bg-BG" dirty="0"/>
              <a:t>Клавиатура</a:t>
            </a:r>
          </a:p>
          <a:p>
            <a:pPr lvl="1"/>
            <a:r>
              <a:rPr lang="bg-BG" dirty="0"/>
              <a:t>Мишка</a:t>
            </a:r>
          </a:p>
          <a:p>
            <a:pPr lvl="1"/>
            <a:r>
              <a:rPr lang="bg-BG" dirty="0"/>
              <a:t>Микрофон</a:t>
            </a:r>
          </a:p>
          <a:p>
            <a:pPr lvl="1"/>
            <a:r>
              <a:rPr lang="bg-BG" dirty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0136-86CC-0A3B-F9F7-F2BBDD044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цел </a:t>
            </a:r>
            <a:r>
              <a:rPr lang="bg-BG" b="1" dirty="0"/>
              <a:t>запазване</a:t>
            </a:r>
            <a:r>
              <a:rPr lang="bg-BG" dirty="0"/>
              <a:t> и </a:t>
            </a:r>
            <a:r>
              <a:rPr lang="bg-BG" b="1" dirty="0"/>
              <a:t>преизползване</a:t>
            </a:r>
            <a:r>
              <a:rPr lang="bg-BG" dirty="0"/>
              <a:t> на информация, тя се </a:t>
            </a:r>
            <a:r>
              <a:rPr lang="bg-BG" b="1" dirty="0"/>
              <a:t>съхранява</a:t>
            </a:r>
            <a:r>
              <a:rPr lang="bg-BG" dirty="0"/>
              <a:t> на различни</a:t>
            </a:r>
            <a:r>
              <a:rPr lang="en-US" dirty="0"/>
              <a:t> </a:t>
            </a:r>
            <a:r>
              <a:rPr lang="bg-BG" dirty="0"/>
              <a:t>носители на информация (</a:t>
            </a:r>
            <a:r>
              <a:rPr lang="bg-BG" b="1" dirty="0"/>
              <a:t>НИ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Твърд диск</a:t>
            </a:r>
            <a:r>
              <a:rPr lang="en-US" dirty="0"/>
              <a:t> (</a:t>
            </a:r>
            <a:r>
              <a:rPr lang="en-US" b="1" dirty="0"/>
              <a:t>HDD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Дигитален видеодиск </a:t>
            </a:r>
            <a:r>
              <a:rPr lang="en-US" dirty="0"/>
              <a:t>(</a:t>
            </a:r>
            <a:r>
              <a:rPr lang="en-US" b="1" dirty="0"/>
              <a:t>DVD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Флашпамет (</a:t>
            </a:r>
            <a:r>
              <a:rPr lang="en-US" b="1" dirty="0"/>
              <a:t>USB</a:t>
            </a:r>
            <a:r>
              <a:rPr lang="bg-BG" b="1" dirty="0"/>
              <a:t> </a:t>
            </a:r>
            <a:r>
              <a:rPr lang="en-US" b="1" dirty="0"/>
              <a:t>stick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90103-9754-5FB0-CE40-678948F27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Обработването</a:t>
            </a:r>
            <a:r>
              <a:rPr lang="bg-BG" dirty="0"/>
              <a:t> на информация включва </a:t>
            </a:r>
            <a:r>
              <a:rPr lang="bg-BG" b="1" dirty="0"/>
              <a:t>анализиране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извършване на различни операции</a:t>
            </a:r>
          </a:p>
          <a:p>
            <a:pPr lvl="1"/>
            <a:r>
              <a:rPr lang="bg-BG" dirty="0"/>
              <a:t>Осъществява се от различни </a:t>
            </a:r>
            <a:r>
              <a:rPr lang="bg-BG" b="1" dirty="0"/>
              <a:t>компютърни програми</a:t>
            </a:r>
          </a:p>
          <a:p>
            <a:r>
              <a:rPr lang="bg-BG" dirty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/>
              <a:t>Текст</a:t>
            </a:r>
          </a:p>
          <a:p>
            <a:pPr lvl="1"/>
            <a:r>
              <a:rPr lang="bg-BG" dirty="0"/>
              <a:t>Изображения</a:t>
            </a:r>
          </a:p>
          <a:p>
            <a:pPr lvl="1"/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671F-B946-ABB2-7FC6-798F4BACC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Информацията може да бъде </a:t>
            </a:r>
            <a:r>
              <a:rPr lang="bg-BG" b="1" dirty="0"/>
              <a:t>разпространявана</a:t>
            </a:r>
            <a:r>
              <a:rPr lang="bg-BG" dirty="0"/>
              <a:t> чрез </a:t>
            </a:r>
            <a:r>
              <a:rPr lang="bg-BG" b="1" dirty="0"/>
              <a:t>изходни устройства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Принтер</a:t>
            </a:r>
          </a:p>
          <a:p>
            <a:pPr lvl="1"/>
            <a:r>
              <a:rPr lang="bg-BG" dirty="0"/>
              <a:t>Тонколони</a:t>
            </a:r>
          </a:p>
          <a:p>
            <a:pPr lvl="1"/>
            <a:r>
              <a:rPr lang="bg-BG" dirty="0"/>
              <a:t>Слушалки</a:t>
            </a:r>
          </a:p>
          <a:p>
            <a:pPr lvl="1"/>
            <a:r>
              <a:rPr lang="bg-BG" dirty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0899-D7E7-ADD5-D216-C8BD7BD4C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690</Words>
  <Application>Microsoft Office PowerPoint</Application>
  <PresentationFormat>Widescreen</PresentationFormat>
  <Paragraphs>140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Söhne</vt:lpstr>
      <vt:lpstr>Wingdings</vt:lpstr>
      <vt:lpstr>SoftUni</vt:lpstr>
      <vt:lpstr>Информация. Мерни единици за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208</cp:revision>
  <dcterms:created xsi:type="dcterms:W3CDTF">2018-05-23T13:08:44Z</dcterms:created>
  <dcterms:modified xsi:type="dcterms:W3CDTF">2025-01-10T07:58:32Z</dcterms:modified>
  <cp:category/>
</cp:coreProperties>
</file>