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Default Extension="svg" ContentType="image/svg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emf" ContentType="image/x-emf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4"/>
  </p:sldMasterIdLst>
  <p:notesMasterIdLst>
    <p:notesMasterId r:id="rId22"/>
  </p:notesMasterIdLst>
  <p:handoutMasterIdLst>
    <p:handoutMasterId r:id="rId23"/>
  </p:handoutMasterIdLst>
  <p:sldIdLst>
    <p:sldId id="503" r:id="rId5"/>
    <p:sldId id="276" r:id="rId6"/>
    <p:sldId id="1240" r:id="rId7"/>
    <p:sldId id="1241" r:id="rId8"/>
    <p:sldId id="1244" r:id="rId9"/>
    <p:sldId id="1245" r:id="rId10"/>
    <p:sldId id="1251" r:id="rId11"/>
    <p:sldId id="1252" r:id="rId12"/>
    <p:sldId id="1246" r:id="rId13"/>
    <p:sldId id="1247" r:id="rId14"/>
    <p:sldId id="1248" r:id="rId15"/>
    <p:sldId id="1253" r:id="rId16"/>
    <p:sldId id="1250" r:id="rId17"/>
    <p:sldId id="1249" r:id="rId18"/>
    <p:sldId id="349" r:id="rId19"/>
    <p:sldId id="256" r:id="rId20"/>
    <p:sldId id="49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Въведение" id="{A0C7653D-1924-4F56-9E27-AA2B21F1DA92}">
          <p14:sldIdLst>
            <p14:sldId id="503"/>
            <p14:sldId id="276"/>
          </p14:sldIdLst>
        </p14:section>
        <p14:section name="СУБД" id="{EBC3E842-7998-5F43-BBFF-87388E49A719}">
          <p14:sldIdLst>
            <p14:sldId id="1194"/>
            <p14:sldId id="1195"/>
            <p14:sldId id="1227"/>
            <p14:sldId id="1235"/>
            <p14:sldId id="1196"/>
            <p14:sldId id="1228"/>
            <p14:sldId id="1197"/>
          </p14:sldIdLst>
        </p14:section>
        <p14:section name="Релационни БД" id="{D145CC5F-D1C0-184F-AF84-72E3AD168803}">
          <p14:sldIdLst>
            <p14:sldId id="1187"/>
            <p14:sldId id="1188"/>
            <p14:sldId id="1200"/>
            <p14:sldId id="1189"/>
            <p14:sldId id="1190"/>
            <p14:sldId id="1239"/>
          </p14:sldIdLst>
        </p14:section>
        <p14:section name="Нерелационни БД" id="{7DA79837-E897-6E49-90FA-689AE7C9F96F}">
          <p14:sldIdLst>
            <p14:sldId id="1236"/>
            <p14:sldId id="1237"/>
            <p14:sldId id="1238"/>
          </p14:sldIdLst>
        </p14:section>
        <p14:section name="Типове данни" id="{0B96C509-419C-8042-92C9-F603B5607D8D}">
          <p14:sldIdLst>
            <p14:sldId id="1229"/>
            <p14:sldId id="1230"/>
            <p14:sldId id="1231"/>
            <p14:sldId id="1232"/>
            <p14:sldId id="1233"/>
          </p14:sldIdLst>
        </p14:section>
        <p14:section name="Демо" id="{9F544E76-CAFC-3048-9F59-F751DF1CDD4E}">
          <p14:sldIdLst>
            <p14:sldId id="1234"/>
          </p14:sldIdLst>
        </p14:section>
        <p14:section name="Обобщение" id="{E19D07F1-86E2-47E9-B2AB-7ADC4F89DC12}">
          <p14:sldIdLst>
            <p14:sldId id="349"/>
            <p14:sldId id="256"/>
            <p14:sldId id="493"/>
          </p14:sldIdLst>
        </p14:section>
      </p14:sectionLst>
    </p:ext>
    <p:ext uri="{EFAFB233-063F-42B5-8137-9DF3F51BA10A}">
      <p15:sldGuideLst xmlns:p15="http://schemas.microsoft.com/office/powerpoint/2012/main" xmlns="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0D4DC"/>
    <a:srgbClr val="D0D4FF"/>
    <a:srgbClr val="224464"/>
    <a:srgbClr val="5F9ABF"/>
    <a:srgbClr val="464646"/>
    <a:srgbClr val="F2A40D"/>
    <a:srgbClr val="DBBD80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210"/>
    <p:restoredTop sz="94719"/>
  </p:normalViewPr>
  <p:slideViewPr>
    <p:cSldViewPr>
      <p:cViewPr varScale="1">
        <p:scale>
          <a:sx n="82" d="100"/>
          <a:sy n="82" d="100"/>
        </p:scale>
        <p:origin x="-110" y="15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>
        <p:scale>
          <a:sx n="1" d="2"/>
          <a:sy n="1" d="2"/>
        </p:scale>
        <p:origin x="0" y="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pPr/>
              <a:t>12.8.2023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pPr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xmlns="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pPr/>
              <a:t>8/12/2023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xmlns="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xmlns="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xmlns="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xmlns="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xmlns="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xmlns="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table is the</a:t>
            </a:r>
            <a:r>
              <a:rPr lang="en-US" baseline="0" dirty="0"/>
              <a:t> main unit of data storage. It has rows, columns and cells. Cells contain stored data. Each column has a data type. Types can be VARCHAR(String), INT, DATE etc.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Footer Placeholder 5">
            <a:extLst>
              <a:ext uri="{FF2B5EF4-FFF2-40B4-BE49-F238E27FC236}">
                <a16:creationId xmlns="" xmlns:a16="http://schemas.microsoft.com/office/drawing/2014/main" id="{F163D818-5569-4E6E-9BE9-C6247EB177D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0412"/>
            <a:ext cx="630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="" xmlns:p14="http://schemas.microsoft.com/office/powerpoint/2010/main" val="10981386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© SoftUni – </a:t>
            </a:r>
            <a:r>
              <a:rPr lang="en-US" u="sng" smtClean="0">
                <a:hlinkClick r:id="rId3"/>
              </a:rPr>
              <a:t>https://softuni.org</a:t>
            </a:r>
            <a:r>
              <a:rPr lang="en-US" smtClean="0"/>
              <a:t>. Copyrighted document. Unauthorized copy or reproduction is not permitted.</a:t>
            </a:r>
            <a:endParaRPr 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xmlns="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5BD11C3-9FCD-4EAE-876D-E766924FAFF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18609742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C0F205-FB23-4B4A-AA1E-CC80DEDB9B7E}" type="slidenum">
              <a:rPr lang="x-none" smtClean="0"/>
              <a:pPr/>
              <a:t>16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1201445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xmlns="" val="729041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hyperlink" Target="https://about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4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6.png"/><Relationship Id="rId7" Type="http://schemas.openxmlformats.org/officeDocument/2006/relationships/image" Target="../media/image18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7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19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xmlns="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xmlns="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xmlns="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xmlns="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xmlns="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xmlns="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xmlns="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xmlns="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xmlns="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xmlns="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xmlns="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97017929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xmlns="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xmlns="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xmlns="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77401940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xmlns="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xmlns="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https://about.softuni.bg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xmlns="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xmlns="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xmlns="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xmlns="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xmlns="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xmlns="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xmlns="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xmlns="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xmlns="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xmlns="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xmlns="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xmlns="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xmlns="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xmlns="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xmlns="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xmlns="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xmlns="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xmlns="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xmlns="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xmlns="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41920612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xmlns="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xmlns="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xmlns="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xmlns="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xmlns="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xmlns="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xmlns="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endParaRPr lang="en-US" noProof="1"/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xmlns="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xmlns="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xmlns="" val="21964663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val Center Icon">
            <a:extLst>
              <a:ext uri="{FF2B5EF4-FFF2-40B4-BE49-F238E27FC236}">
                <a16:creationId xmlns:a16="http://schemas.microsoft.com/office/drawing/2014/main" xmlns="" id="{13B9A8FE-2718-4F2C-98D4-CBF86AD69D58}"/>
              </a:ext>
            </a:extLst>
          </p:cNvPr>
          <p:cNvSpPr>
            <a:spLocks noChangeAspect="1"/>
          </p:cNvSpPr>
          <p:nvPr userDrawn="1"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rgbClr val="32737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defTabSz="913852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398" b="0" i="0" u="none" strike="noStrike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</a:endParaRPr>
          </a:p>
        </p:txBody>
      </p:sp>
      <p:sp>
        <p:nvSpPr>
          <p:cNvPr id="8" name="Slide Subtitle">
            <a:extLst>
              <a:ext uri="{FF2B5EF4-FFF2-40B4-BE49-F238E27FC236}">
                <a16:creationId xmlns:a16="http://schemas.microsoft.com/office/drawing/2014/main" xmlns="" id="{588387B4-E99E-4145-9D1D-F17CA5190DFD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15109" y="5589241"/>
            <a:ext cx="10961783" cy="731785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>
              <a:buNone/>
              <a:defRPr sz="3998" b="0" baseline="0">
                <a:solidFill>
                  <a:srgbClr val="38808C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Subtitle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8A28C56F-AE84-49D0-9AD1-1F0CEEABF71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15109" y="4725144"/>
            <a:ext cx="10961783" cy="780383"/>
          </a:xfrm>
        </p:spPr>
        <p:txBody>
          <a:bodyPr vert="horz" lIns="108000" tIns="36000" rIns="108000" bIns="36000" rtlCol="0" anchor="ctr">
            <a:noAutofit/>
          </a:bodyPr>
          <a:lstStyle>
            <a:lvl1pPr algn="ctr">
              <a:defRPr lang="en-US" sz="5396" baseline="0">
                <a:solidFill>
                  <a:srgbClr val="32737E"/>
                </a:solidFill>
                <a:ea typeface="+mn-ea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Section Title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xmlns="" val="47538992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213C145-EA12-94EF-AA17-5F628EA0A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F55E72E-5B45-B6EE-75AE-03B188AD9A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0C6A8EA-0240-01AB-A7C2-BD1CD885E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2F75B-1C4E-1E47-AE31-5B79E79ADF4F}" type="datetimeFigureOut">
              <a:rPr lang="x-none" smtClean="0"/>
              <a:pPr/>
              <a:t>12.8.2023 г.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95CBF96-4249-1541-E44E-FBCECA233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ACB54F2-814F-F79B-8CD7-FA3133365C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7CCE35-F5E1-7541-B177-7204A9BB7A19}" type="slidenum">
              <a:rPr lang="x-none" smtClean="0"/>
              <a:pPr/>
              <a:t>‹#›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xmlns="" val="27738633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Probl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454BD9C2-93A6-4860-A758-846ED0E1C8FA}"/>
              </a:ext>
            </a:extLst>
          </p:cNvPr>
          <p:cNvSpPr/>
          <p:nvPr userDrawn="1"/>
        </p:nvSpPr>
        <p:spPr>
          <a:xfrm>
            <a:off x="0" y="0"/>
            <a:ext cx="12192000" cy="109537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9906000" y="0"/>
            <a:ext cx="2290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268536519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4826508"/>
            <a:ext cx="12189460" cy="2032000"/>
          </a:xfrm>
          <a:custGeom>
            <a:avLst/>
            <a:gdLst/>
            <a:ahLst/>
            <a:cxnLst/>
            <a:rect l="l" t="t" r="r" b="b"/>
            <a:pathLst>
              <a:path w="12189460" h="2032000">
                <a:moveTo>
                  <a:pt x="12188952" y="1437132"/>
                </a:moveTo>
                <a:lnTo>
                  <a:pt x="6883108" y="1437132"/>
                </a:lnTo>
                <a:lnTo>
                  <a:pt x="6894970" y="1418640"/>
                </a:lnTo>
                <a:lnTo>
                  <a:pt x="6917461" y="1379524"/>
                </a:lnTo>
                <a:lnTo>
                  <a:pt x="6938086" y="1339240"/>
                </a:lnTo>
                <a:lnTo>
                  <a:pt x="6956793" y="1297851"/>
                </a:lnTo>
                <a:lnTo>
                  <a:pt x="6973519" y="1255433"/>
                </a:lnTo>
                <a:lnTo>
                  <a:pt x="6988213" y="1212024"/>
                </a:lnTo>
                <a:lnTo>
                  <a:pt x="7000799" y="1167688"/>
                </a:lnTo>
                <a:lnTo>
                  <a:pt x="7011225" y="1122489"/>
                </a:lnTo>
                <a:lnTo>
                  <a:pt x="7019442" y="1076490"/>
                </a:lnTo>
                <a:lnTo>
                  <a:pt x="7025386" y="1029741"/>
                </a:lnTo>
                <a:lnTo>
                  <a:pt x="7028993" y="982294"/>
                </a:lnTo>
                <a:lnTo>
                  <a:pt x="7030212" y="934212"/>
                </a:lnTo>
                <a:lnTo>
                  <a:pt x="7028993" y="886142"/>
                </a:lnTo>
                <a:lnTo>
                  <a:pt x="7025386" y="838695"/>
                </a:lnTo>
                <a:lnTo>
                  <a:pt x="7019442" y="791933"/>
                </a:lnTo>
                <a:lnTo>
                  <a:pt x="7011225" y="745921"/>
                </a:lnTo>
                <a:lnTo>
                  <a:pt x="7000799" y="700722"/>
                </a:lnTo>
                <a:lnTo>
                  <a:pt x="6988213" y="656399"/>
                </a:lnTo>
                <a:lnTo>
                  <a:pt x="6973519" y="612990"/>
                </a:lnTo>
                <a:lnTo>
                  <a:pt x="6956793" y="570560"/>
                </a:lnTo>
                <a:lnTo>
                  <a:pt x="6938086" y="529170"/>
                </a:lnTo>
                <a:lnTo>
                  <a:pt x="6917461" y="488899"/>
                </a:lnTo>
                <a:lnTo>
                  <a:pt x="6894970" y="449770"/>
                </a:lnTo>
                <a:lnTo>
                  <a:pt x="6870674" y="411873"/>
                </a:lnTo>
                <a:lnTo>
                  <a:pt x="6844627" y="375246"/>
                </a:lnTo>
                <a:lnTo>
                  <a:pt x="6816890" y="339953"/>
                </a:lnTo>
                <a:lnTo>
                  <a:pt x="6787528" y="306057"/>
                </a:lnTo>
                <a:lnTo>
                  <a:pt x="6756603" y="273608"/>
                </a:lnTo>
                <a:lnTo>
                  <a:pt x="6724155" y="242684"/>
                </a:lnTo>
                <a:lnTo>
                  <a:pt x="6690258" y="213321"/>
                </a:lnTo>
                <a:lnTo>
                  <a:pt x="6654965" y="185585"/>
                </a:lnTo>
                <a:lnTo>
                  <a:pt x="6618338" y="159537"/>
                </a:lnTo>
                <a:lnTo>
                  <a:pt x="6580441" y="135242"/>
                </a:lnTo>
                <a:lnTo>
                  <a:pt x="6541313" y="112750"/>
                </a:lnTo>
                <a:lnTo>
                  <a:pt x="6501041" y="92125"/>
                </a:lnTo>
                <a:lnTo>
                  <a:pt x="6459652" y="73418"/>
                </a:lnTo>
                <a:lnTo>
                  <a:pt x="6417221" y="56692"/>
                </a:lnTo>
                <a:lnTo>
                  <a:pt x="6373812" y="41998"/>
                </a:lnTo>
                <a:lnTo>
                  <a:pt x="6329489" y="29413"/>
                </a:lnTo>
                <a:lnTo>
                  <a:pt x="6284290" y="18986"/>
                </a:lnTo>
                <a:lnTo>
                  <a:pt x="6238278" y="10769"/>
                </a:lnTo>
                <a:lnTo>
                  <a:pt x="6191516" y="4826"/>
                </a:lnTo>
                <a:lnTo>
                  <a:pt x="6144069" y="1219"/>
                </a:lnTo>
                <a:lnTo>
                  <a:pt x="6096000" y="0"/>
                </a:lnTo>
                <a:lnTo>
                  <a:pt x="6047918" y="1219"/>
                </a:lnTo>
                <a:lnTo>
                  <a:pt x="6000470" y="4826"/>
                </a:lnTo>
                <a:lnTo>
                  <a:pt x="5953709" y="10769"/>
                </a:lnTo>
                <a:lnTo>
                  <a:pt x="5907697" y="18986"/>
                </a:lnTo>
                <a:lnTo>
                  <a:pt x="5862498" y="29413"/>
                </a:lnTo>
                <a:lnTo>
                  <a:pt x="5818175" y="41998"/>
                </a:lnTo>
                <a:lnTo>
                  <a:pt x="5774766" y="56692"/>
                </a:lnTo>
                <a:lnTo>
                  <a:pt x="5732335" y="73418"/>
                </a:lnTo>
                <a:lnTo>
                  <a:pt x="5690946" y="92125"/>
                </a:lnTo>
                <a:lnTo>
                  <a:pt x="5650674" y="112750"/>
                </a:lnTo>
                <a:lnTo>
                  <a:pt x="5611546" y="135242"/>
                </a:lnTo>
                <a:lnTo>
                  <a:pt x="5573649" y="159537"/>
                </a:lnTo>
                <a:lnTo>
                  <a:pt x="5537022" y="185585"/>
                </a:lnTo>
                <a:lnTo>
                  <a:pt x="5501729" y="213321"/>
                </a:lnTo>
                <a:lnTo>
                  <a:pt x="5467832" y="242684"/>
                </a:lnTo>
                <a:lnTo>
                  <a:pt x="5435384" y="273608"/>
                </a:lnTo>
                <a:lnTo>
                  <a:pt x="5404459" y="306057"/>
                </a:lnTo>
                <a:lnTo>
                  <a:pt x="5375097" y="339953"/>
                </a:lnTo>
                <a:lnTo>
                  <a:pt x="5347360" y="375246"/>
                </a:lnTo>
                <a:lnTo>
                  <a:pt x="5321312" y="411873"/>
                </a:lnTo>
                <a:lnTo>
                  <a:pt x="5297017" y="449770"/>
                </a:lnTo>
                <a:lnTo>
                  <a:pt x="5274526" y="488899"/>
                </a:lnTo>
                <a:lnTo>
                  <a:pt x="5253901" y="529170"/>
                </a:lnTo>
                <a:lnTo>
                  <a:pt x="5235194" y="570560"/>
                </a:lnTo>
                <a:lnTo>
                  <a:pt x="5218468" y="612990"/>
                </a:lnTo>
                <a:lnTo>
                  <a:pt x="5203774" y="656399"/>
                </a:lnTo>
                <a:lnTo>
                  <a:pt x="5191188" y="700722"/>
                </a:lnTo>
                <a:lnTo>
                  <a:pt x="5180762" y="745921"/>
                </a:lnTo>
                <a:lnTo>
                  <a:pt x="5172545" y="791933"/>
                </a:lnTo>
                <a:lnTo>
                  <a:pt x="5166601" y="838695"/>
                </a:lnTo>
                <a:lnTo>
                  <a:pt x="5162994" y="886142"/>
                </a:lnTo>
                <a:lnTo>
                  <a:pt x="5161788" y="934212"/>
                </a:lnTo>
                <a:lnTo>
                  <a:pt x="5162994" y="982294"/>
                </a:lnTo>
                <a:lnTo>
                  <a:pt x="5166601" y="1029741"/>
                </a:lnTo>
                <a:lnTo>
                  <a:pt x="5172545" y="1076490"/>
                </a:lnTo>
                <a:lnTo>
                  <a:pt x="5180762" y="1122489"/>
                </a:lnTo>
                <a:lnTo>
                  <a:pt x="5191188" y="1167688"/>
                </a:lnTo>
                <a:lnTo>
                  <a:pt x="5203774" y="1212024"/>
                </a:lnTo>
                <a:lnTo>
                  <a:pt x="5218468" y="1255433"/>
                </a:lnTo>
                <a:lnTo>
                  <a:pt x="5235194" y="1297851"/>
                </a:lnTo>
                <a:lnTo>
                  <a:pt x="5253901" y="1339240"/>
                </a:lnTo>
                <a:lnTo>
                  <a:pt x="5274526" y="1379524"/>
                </a:lnTo>
                <a:lnTo>
                  <a:pt x="5297017" y="1418640"/>
                </a:lnTo>
                <a:lnTo>
                  <a:pt x="5308866" y="1437132"/>
                </a:lnTo>
                <a:lnTo>
                  <a:pt x="0" y="1437132"/>
                </a:lnTo>
                <a:lnTo>
                  <a:pt x="0" y="2031492"/>
                </a:lnTo>
                <a:lnTo>
                  <a:pt x="12188952" y="2031492"/>
                </a:lnTo>
                <a:lnTo>
                  <a:pt x="12188952" y="14371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bg object 17"/>
          <p:cNvSpPr/>
          <p:nvPr/>
        </p:nvSpPr>
        <p:spPr>
          <a:xfrm>
            <a:off x="5161788" y="4826508"/>
            <a:ext cx="1868805" cy="1868805"/>
          </a:xfrm>
          <a:custGeom>
            <a:avLst/>
            <a:gdLst/>
            <a:ahLst/>
            <a:cxnLst/>
            <a:rect l="l" t="t" r="r" b="b"/>
            <a:pathLst>
              <a:path w="1868804" h="1868804">
                <a:moveTo>
                  <a:pt x="0" y="934212"/>
                </a:moveTo>
                <a:lnTo>
                  <a:pt x="1215" y="886133"/>
                </a:lnTo>
                <a:lnTo>
                  <a:pt x="4822" y="838686"/>
                </a:lnTo>
                <a:lnTo>
                  <a:pt x="10763" y="791929"/>
                </a:lnTo>
                <a:lnTo>
                  <a:pt x="18977" y="745921"/>
                </a:lnTo>
                <a:lnTo>
                  <a:pt x="29408" y="700721"/>
                </a:lnTo>
                <a:lnTo>
                  <a:pt x="41996" y="656387"/>
                </a:lnTo>
                <a:lnTo>
                  <a:pt x="56682" y="612978"/>
                </a:lnTo>
                <a:lnTo>
                  <a:pt x="73407" y="570553"/>
                </a:lnTo>
                <a:lnTo>
                  <a:pt x="92114" y="529170"/>
                </a:lnTo>
                <a:lnTo>
                  <a:pt x="112744" y="488888"/>
                </a:lnTo>
                <a:lnTo>
                  <a:pt x="135237" y="449766"/>
                </a:lnTo>
                <a:lnTo>
                  <a:pt x="159535" y="411863"/>
                </a:lnTo>
                <a:lnTo>
                  <a:pt x="185580" y="375236"/>
                </a:lnTo>
                <a:lnTo>
                  <a:pt x="213312" y="339945"/>
                </a:lnTo>
                <a:lnTo>
                  <a:pt x="242673" y="306049"/>
                </a:lnTo>
                <a:lnTo>
                  <a:pt x="273605" y="273605"/>
                </a:lnTo>
                <a:lnTo>
                  <a:pt x="306049" y="242673"/>
                </a:lnTo>
                <a:lnTo>
                  <a:pt x="339945" y="213312"/>
                </a:lnTo>
                <a:lnTo>
                  <a:pt x="375236" y="185580"/>
                </a:lnTo>
                <a:lnTo>
                  <a:pt x="411863" y="159535"/>
                </a:lnTo>
                <a:lnTo>
                  <a:pt x="449766" y="135237"/>
                </a:lnTo>
                <a:lnTo>
                  <a:pt x="488888" y="112744"/>
                </a:lnTo>
                <a:lnTo>
                  <a:pt x="529170" y="92114"/>
                </a:lnTo>
                <a:lnTo>
                  <a:pt x="570553" y="73407"/>
                </a:lnTo>
                <a:lnTo>
                  <a:pt x="612978" y="56682"/>
                </a:lnTo>
                <a:lnTo>
                  <a:pt x="656387" y="41996"/>
                </a:lnTo>
                <a:lnTo>
                  <a:pt x="700721" y="29408"/>
                </a:lnTo>
                <a:lnTo>
                  <a:pt x="745921" y="18977"/>
                </a:lnTo>
                <a:lnTo>
                  <a:pt x="791929" y="10763"/>
                </a:lnTo>
                <a:lnTo>
                  <a:pt x="838686" y="4822"/>
                </a:lnTo>
                <a:lnTo>
                  <a:pt x="886133" y="1215"/>
                </a:lnTo>
                <a:lnTo>
                  <a:pt x="934212" y="0"/>
                </a:lnTo>
                <a:lnTo>
                  <a:pt x="982290" y="1215"/>
                </a:lnTo>
                <a:lnTo>
                  <a:pt x="1029737" y="4822"/>
                </a:lnTo>
                <a:lnTo>
                  <a:pt x="1076494" y="10763"/>
                </a:lnTo>
                <a:lnTo>
                  <a:pt x="1122502" y="18977"/>
                </a:lnTo>
                <a:lnTo>
                  <a:pt x="1167702" y="29408"/>
                </a:lnTo>
                <a:lnTo>
                  <a:pt x="1212036" y="41996"/>
                </a:lnTo>
                <a:lnTo>
                  <a:pt x="1255445" y="56682"/>
                </a:lnTo>
                <a:lnTo>
                  <a:pt x="1297870" y="73407"/>
                </a:lnTo>
                <a:lnTo>
                  <a:pt x="1339253" y="92114"/>
                </a:lnTo>
                <a:lnTo>
                  <a:pt x="1379535" y="112744"/>
                </a:lnTo>
                <a:lnTo>
                  <a:pt x="1418657" y="135237"/>
                </a:lnTo>
                <a:lnTo>
                  <a:pt x="1456560" y="159535"/>
                </a:lnTo>
                <a:lnTo>
                  <a:pt x="1493187" y="185580"/>
                </a:lnTo>
                <a:lnTo>
                  <a:pt x="1528478" y="213312"/>
                </a:lnTo>
                <a:lnTo>
                  <a:pt x="1562374" y="242673"/>
                </a:lnTo>
                <a:lnTo>
                  <a:pt x="1594818" y="273605"/>
                </a:lnTo>
                <a:lnTo>
                  <a:pt x="1625750" y="306049"/>
                </a:lnTo>
                <a:lnTo>
                  <a:pt x="1655111" y="339945"/>
                </a:lnTo>
                <a:lnTo>
                  <a:pt x="1682843" y="375236"/>
                </a:lnTo>
                <a:lnTo>
                  <a:pt x="1708888" y="411863"/>
                </a:lnTo>
                <a:lnTo>
                  <a:pt x="1733186" y="449766"/>
                </a:lnTo>
                <a:lnTo>
                  <a:pt x="1755679" y="488888"/>
                </a:lnTo>
                <a:lnTo>
                  <a:pt x="1776309" y="529170"/>
                </a:lnTo>
                <a:lnTo>
                  <a:pt x="1795016" y="570553"/>
                </a:lnTo>
                <a:lnTo>
                  <a:pt x="1811741" y="612978"/>
                </a:lnTo>
                <a:lnTo>
                  <a:pt x="1826427" y="656387"/>
                </a:lnTo>
                <a:lnTo>
                  <a:pt x="1839015" y="700721"/>
                </a:lnTo>
                <a:lnTo>
                  <a:pt x="1849446" y="745921"/>
                </a:lnTo>
                <a:lnTo>
                  <a:pt x="1857660" y="791929"/>
                </a:lnTo>
                <a:lnTo>
                  <a:pt x="1863601" y="838686"/>
                </a:lnTo>
                <a:lnTo>
                  <a:pt x="1867208" y="886133"/>
                </a:lnTo>
                <a:lnTo>
                  <a:pt x="1868423" y="934212"/>
                </a:lnTo>
                <a:lnTo>
                  <a:pt x="1867208" y="982286"/>
                </a:lnTo>
                <a:lnTo>
                  <a:pt x="1863601" y="1029729"/>
                </a:lnTo>
                <a:lnTo>
                  <a:pt x="1857660" y="1076483"/>
                </a:lnTo>
                <a:lnTo>
                  <a:pt x="1849446" y="1122488"/>
                </a:lnTo>
                <a:lnTo>
                  <a:pt x="1839015" y="1167685"/>
                </a:lnTo>
                <a:lnTo>
                  <a:pt x="1826427" y="1212017"/>
                </a:lnTo>
                <a:lnTo>
                  <a:pt x="1811741" y="1255425"/>
                </a:lnTo>
                <a:lnTo>
                  <a:pt x="1795016" y="1297849"/>
                </a:lnTo>
                <a:lnTo>
                  <a:pt x="1776309" y="1339231"/>
                </a:lnTo>
                <a:lnTo>
                  <a:pt x="1755679" y="1379512"/>
                </a:lnTo>
                <a:lnTo>
                  <a:pt x="1733186" y="1418634"/>
                </a:lnTo>
                <a:lnTo>
                  <a:pt x="1708888" y="1456538"/>
                </a:lnTo>
                <a:lnTo>
                  <a:pt x="1682843" y="1493165"/>
                </a:lnTo>
                <a:lnTo>
                  <a:pt x="1655111" y="1528457"/>
                </a:lnTo>
                <a:lnTo>
                  <a:pt x="1625750" y="1562354"/>
                </a:lnTo>
                <a:lnTo>
                  <a:pt x="1594818" y="1594799"/>
                </a:lnTo>
                <a:lnTo>
                  <a:pt x="1562374" y="1625732"/>
                </a:lnTo>
                <a:lnTo>
                  <a:pt x="1528478" y="1655095"/>
                </a:lnTo>
                <a:lnTo>
                  <a:pt x="1493187" y="1682828"/>
                </a:lnTo>
                <a:lnTo>
                  <a:pt x="1456560" y="1708875"/>
                </a:lnTo>
                <a:lnTo>
                  <a:pt x="1418657" y="1733174"/>
                </a:lnTo>
                <a:lnTo>
                  <a:pt x="1379535" y="1755669"/>
                </a:lnTo>
                <a:lnTo>
                  <a:pt x="1339253" y="1776300"/>
                </a:lnTo>
                <a:lnTo>
                  <a:pt x="1297870" y="1795008"/>
                </a:lnTo>
                <a:lnTo>
                  <a:pt x="1255445" y="1811736"/>
                </a:lnTo>
                <a:lnTo>
                  <a:pt x="1212036" y="1826423"/>
                </a:lnTo>
                <a:lnTo>
                  <a:pt x="1167702" y="1839012"/>
                </a:lnTo>
                <a:lnTo>
                  <a:pt x="1122502" y="1849444"/>
                </a:lnTo>
                <a:lnTo>
                  <a:pt x="1076494" y="1857659"/>
                </a:lnTo>
                <a:lnTo>
                  <a:pt x="1029737" y="1863600"/>
                </a:lnTo>
                <a:lnTo>
                  <a:pt x="982290" y="1867208"/>
                </a:lnTo>
                <a:lnTo>
                  <a:pt x="934212" y="1868424"/>
                </a:lnTo>
                <a:lnTo>
                  <a:pt x="886133" y="1867208"/>
                </a:lnTo>
                <a:lnTo>
                  <a:pt x="838686" y="1863600"/>
                </a:lnTo>
                <a:lnTo>
                  <a:pt x="791929" y="1857659"/>
                </a:lnTo>
                <a:lnTo>
                  <a:pt x="745921" y="1849444"/>
                </a:lnTo>
                <a:lnTo>
                  <a:pt x="700721" y="1839012"/>
                </a:lnTo>
                <a:lnTo>
                  <a:pt x="656387" y="1826423"/>
                </a:lnTo>
                <a:lnTo>
                  <a:pt x="612978" y="1811736"/>
                </a:lnTo>
                <a:lnTo>
                  <a:pt x="570553" y="1795008"/>
                </a:lnTo>
                <a:lnTo>
                  <a:pt x="529170" y="1776300"/>
                </a:lnTo>
                <a:lnTo>
                  <a:pt x="488888" y="1755669"/>
                </a:lnTo>
                <a:lnTo>
                  <a:pt x="449766" y="1733174"/>
                </a:lnTo>
                <a:lnTo>
                  <a:pt x="411863" y="1708875"/>
                </a:lnTo>
                <a:lnTo>
                  <a:pt x="375236" y="1682828"/>
                </a:lnTo>
                <a:lnTo>
                  <a:pt x="339945" y="1655095"/>
                </a:lnTo>
                <a:lnTo>
                  <a:pt x="306049" y="1625732"/>
                </a:lnTo>
                <a:lnTo>
                  <a:pt x="273605" y="1594799"/>
                </a:lnTo>
                <a:lnTo>
                  <a:pt x="242673" y="1562354"/>
                </a:lnTo>
                <a:lnTo>
                  <a:pt x="213312" y="1528457"/>
                </a:lnTo>
                <a:lnTo>
                  <a:pt x="185580" y="1493165"/>
                </a:lnTo>
                <a:lnTo>
                  <a:pt x="159535" y="1456538"/>
                </a:lnTo>
                <a:lnTo>
                  <a:pt x="135237" y="1418634"/>
                </a:lnTo>
                <a:lnTo>
                  <a:pt x="112744" y="1379512"/>
                </a:lnTo>
                <a:lnTo>
                  <a:pt x="92114" y="1339231"/>
                </a:lnTo>
                <a:lnTo>
                  <a:pt x="73407" y="1297849"/>
                </a:lnTo>
                <a:lnTo>
                  <a:pt x="56682" y="1255425"/>
                </a:lnTo>
                <a:lnTo>
                  <a:pt x="41996" y="1212017"/>
                </a:lnTo>
                <a:lnTo>
                  <a:pt x="29408" y="1167685"/>
                </a:lnTo>
                <a:lnTo>
                  <a:pt x="18977" y="1122488"/>
                </a:lnTo>
                <a:lnTo>
                  <a:pt x="10763" y="1076483"/>
                </a:lnTo>
                <a:lnTo>
                  <a:pt x="4822" y="1029729"/>
                </a:lnTo>
                <a:lnTo>
                  <a:pt x="1215" y="982286"/>
                </a:lnTo>
                <a:lnTo>
                  <a:pt x="0" y="934212"/>
                </a:lnTo>
                <a:close/>
              </a:path>
            </a:pathLst>
          </a:custGeom>
          <a:ln w="63500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18" name="bg object 1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614415" y="5205984"/>
            <a:ext cx="960119" cy="1185671"/>
          </a:xfrm>
          <a:prstGeom prst="rect">
            <a:avLst/>
          </a:prstGeom>
        </p:spPr>
      </p:pic>
      <p:sp>
        <p:nvSpPr>
          <p:cNvPr id="19" name="bg object 19"/>
          <p:cNvSpPr/>
          <p:nvPr/>
        </p:nvSpPr>
        <p:spPr>
          <a:xfrm>
            <a:off x="0" y="0"/>
            <a:ext cx="12189460" cy="1094740"/>
          </a:xfrm>
          <a:custGeom>
            <a:avLst/>
            <a:gdLst/>
            <a:ahLst/>
            <a:cxnLst/>
            <a:rect l="l" t="t" r="r" b="b"/>
            <a:pathLst>
              <a:path w="12189460" h="1094740">
                <a:moveTo>
                  <a:pt x="0" y="1094232"/>
                </a:moveTo>
                <a:lnTo>
                  <a:pt x="12188951" y="1094232"/>
                </a:lnTo>
                <a:lnTo>
                  <a:pt x="12188952" y="0"/>
                </a:lnTo>
                <a:lnTo>
                  <a:pt x="0" y="0"/>
                </a:lnTo>
                <a:lnTo>
                  <a:pt x="0" y="1094232"/>
                </a:lnTo>
                <a:close/>
              </a:path>
            </a:pathLst>
          </a:custGeom>
          <a:solidFill>
            <a:srgbClr val="224464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pic>
        <p:nvPicPr>
          <p:cNvPr id="20" name="bg object 2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0040111" y="252984"/>
            <a:ext cx="1935479" cy="594359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5400" b="1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85699" y="1119810"/>
            <a:ext cx="5474335" cy="40646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801104" y="1274133"/>
            <a:ext cx="4843780" cy="45059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8/12/2023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>
          <a:xfrm>
            <a:off x="11861292" y="6618223"/>
            <a:ext cx="207645" cy="154940"/>
          </a:xfrm>
          <a:prstGeom prst="rect">
            <a:avLst/>
          </a:prstGeom>
        </p:spPr>
        <p:txBody>
          <a:bodyPr lIns="0" tIns="0" rIns="0" bIns="0"/>
          <a:lstStyle>
            <a:lvl1pPr>
              <a:defRPr sz="1000" b="0" i="0">
                <a:solidFill>
                  <a:srgbClr val="224464"/>
                </a:solidFill>
                <a:latin typeface="Calibri"/>
                <a:cs typeface="Calibri"/>
              </a:defRPr>
            </a:lvl1pPr>
          </a:lstStyle>
          <a:p>
            <a:pPr marL="40640">
              <a:lnSpc>
                <a:spcPts val="1065"/>
              </a:lnSpc>
            </a:pPr>
            <a:fld id="{81D60167-4931-47E6-BA6A-407CBD079E47}" type="slidenum">
              <a:rPr/>
              <a:pPr marL="40640">
                <a:lnSpc>
                  <a:spcPts val="1065"/>
                </a:lnSpc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5314856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xmlns="" val="35292164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xmlns="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xmlns="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xmlns="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1029707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xmlns="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xmlns="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xmlns="" id="{43CDBCC2-1C96-44BC-B992-7B0C49C34904}"/>
              </a:ext>
            </a:extLst>
          </p:cNvPr>
          <p:cNvGrpSpPr/>
          <p:nvPr userDrawn="1"/>
        </p:nvGrpSpPr>
        <p:grpSpPr>
          <a:xfrm>
            <a:off x="185076" y="1868177"/>
            <a:ext cx="1937508" cy="3070349"/>
            <a:chOff x="3928039" y="1792355"/>
            <a:chExt cx="1830304" cy="290046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xmlns="" id="{7D71B3A8-4D39-42CF-9255-81EA3A622DD6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xmlns="" id="{B98059F9-1874-426D-8AF7-A12C21F37DD9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6" name="Rectangle 5">
                <a:extLst>
                  <a:ext uri="{FF2B5EF4-FFF2-40B4-BE49-F238E27FC236}">
                    <a16:creationId xmlns:a16="http://schemas.microsoft.com/office/drawing/2014/main" xmlns="" id="{A3A1E077-DBDF-48F0-A924-604984B940A2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7" name="Rectangle 5">
                <a:extLst>
                  <a:ext uri="{FF2B5EF4-FFF2-40B4-BE49-F238E27FC236}">
                    <a16:creationId xmlns:a16="http://schemas.microsoft.com/office/drawing/2014/main" xmlns="" id="{798B1F51-1FA4-4199-81C7-62356C936CC9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28" name="Arc 27">
                <a:extLst>
                  <a:ext uri="{FF2B5EF4-FFF2-40B4-BE49-F238E27FC236}">
                    <a16:creationId xmlns:a16="http://schemas.microsoft.com/office/drawing/2014/main" xmlns="" id="{40A224C8-1233-40F7-96AB-BFF79AF6CDCB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29" name="Arc 28">
                <a:extLst>
                  <a:ext uri="{FF2B5EF4-FFF2-40B4-BE49-F238E27FC236}">
                    <a16:creationId xmlns:a16="http://schemas.microsoft.com/office/drawing/2014/main" xmlns="" id="{B57C7CCC-E218-4321-8C7B-3F0C5753C7A1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xmlns="" id="{6AF309CA-A56C-4ABC-B293-420F4EB1A9B4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xmlns="" id="{07955808-2AC7-44EB-8B6D-82B974E53A3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AC6420D7-AEAB-45EF-8D46-11EB06E4AFE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76C7FABC-6773-44F6-990B-3EB082BE9B3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xmlns="" id="{1FAD48E1-DC45-4B3D-9CE5-613250708496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xmlns="" id="{B01FD1D1-046F-457B-AB63-2702CE3E906E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xmlns="" id="{895660C3-C72C-43EE-9C4A-170F85E5BE08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xmlns="" id="{A74EE503-8FC0-42A6-8860-CA4EE42272E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xmlns="" id="{F4189FDA-9FE8-490B-8A70-2E941811021F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xmlns="" id="{FDA3EFCD-0DF8-419D-8533-D781521E59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xmlns="" id="{C3CC6A5A-182E-4A09-9C04-EB191881D789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2" name="Straight Connector 21">
                <a:extLst>
                  <a:ext uri="{FF2B5EF4-FFF2-40B4-BE49-F238E27FC236}">
                    <a16:creationId xmlns:a16="http://schemas.microsoft.com/office/drawing/2014/main" xmlns="" id="{440C8953-0555-48CC-8255-78F17E053EE7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xmlns="" id="{29B538CA-8CCB-43FB-B5E5-5FC04EBC1F54}"/>
              </a:ext>
            </a:extLst>
          </p:cNvPr>
          <p:cNvCxnSpPr>
            <a:cxnSpLocks/>
            <a:stCxn id="26" idx="2"/>
          </p:cNvCxnSpPr>
          <p:nvPr userDrawn="1"/>
        </p:nvCxnSpPr>
        <p:spPr>
          <a:xfrm flipH="1">
            <a:off x="673735" y="4203953"/>
            <a:ext cx="955204" cy="0"/>
          </a:xfrm>
          <a:prstGeom prst="line">
            <a:avLst/>
          </a:prstGeom>
          <a:solidFill>
            <a:srgbClr val="464646"/>
          </a:solidFill>
          <a:ln w="38100">
            <a:solidFill>
              <a:srgbClr val="464646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7435453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xmlns="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Body Text">
            <a:extLst>
              <a:ext uri="{FF2B5EF4-FFF2-40B4-BE49-F238E27FC236}">
                <a16:creationId xmlns:a16="http://schemas.microsoft.com/office/drawing/2014/main" xmlns="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xmlns="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xmlns="" id="{7CF60135-47AA-48F0-96BA-0E795668ABDB}"/>
              </a:ext>
            </a:extLst>
          </p:cNvPr>
          <p:cNvGrpSpPr/>
          <p:nvPr userDrawn="1"/>
        </p:nvGrpSpPr>
        <p:grpSpPr>
          <a:xfrm>
            <a:off x="392806" y="3429000"/>
            <a:ext cx="1522048" cy="2411973"/>
            <a:chOff x="3928039" y="1792355"/>
            <a:chExt cx="1830304" cy="2900460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2823380E-3936-41AF-BDF7-DA54D75BBF6B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xmlns="" id="{52B047D9-D8DD-45C7-9BC8-6D4F682F5182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8" name="Rectangle 5">
                <a:extLst>
                  <a:ext uri="{FF2B5EF4-FFF2-40B4-BE49-F238E27FC236}">
                    <a16:creationId xmlns:a16="http://schemas.microsoft.com/office/drawing/2014/main" xmlns="" id="{4D84FE51-BD8E-47EA-9463-CE02FEA31766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9" name="Rectangle 5">
                <a:extLst>
                  <a:ext uri="{FF2B5EF4-FFF2-40B4-BE49-F238E27FC236}">
                    <a16:creationId xmlns:a16="http://schemas.microsoft.com/office/drawing/2014/main" xmlns="" id="{F5C8F037-C197-4219-AC87-3A81763512BC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50" name="Arc 49">
                <a:extLst>
                  <a:ext uri="{FF2B5EF4-FFF2-40B4-BE49-F238E27FC236}">
                    <a16:creationId xmlns:a16="http://schemas.microsoft.com/office/drawing/2014/main" xmlns="" id="{786EE401-CF8E-439B-94A0-EE6F3A7D5798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51" name="Arc 50">
                <a:extLst>
                  <a:ext uri="{FF2B5EF4-FFF2-40B4-BE49-F238E27FC236}">
                    <a16:creationId xmlns:a16="http://schemas.microsoft.com/office/drawing/2014/main" xmlns="" id="{8D9ACD38-B3EB-4A63-9730-CBF0501BF235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xmlns="" id="{64EE493E-A353-4C75-A3B9-D48ABA2C57CC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718408B9-204E-42E3-9E79-33E047E869BC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xmlns="" id="{0AB66D97-DF6F-4CD2-AF13-42B5C852F67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xmlns="" id="{F2AFBA69-C196-4703-8AAB-5F72A8EDCEB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xmlns="" id="{9AFC66C1-0C1C-4332-9C4E-782574C896B8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xmlns="" id="{872CA8AD-EAF6-40BE-9DDE-ECDB4A980CA5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xmlns="" id="{57DD3EC7-1A13-4AFE-BD6F-DA12C281FAFB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xmlns="" id="{E46151FA-19E9-4E84-A082-EDAC6F76EA9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xmlns="" id="{3423EEF0-5B70-4091-B2DA-0740D2609643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xmlns="" id="{49A8AAA7-98E7-4224-B027-830FFCC285A3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xmlns="" id="{2129EC38-471E-4685-973E-BA7A7F567C4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xmlns="" id="{678142BE-84C9-4834-B6CC-6623E401661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167965175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xmlns="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xmlns="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xmlns="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xmlns="" id="{C4248838-4E67-439E-AE0A-0043D2CB04D6}"/>
              </a:ext>
            </a:extLst>
          </p:cNvPr>
          <p:cNvGrpSpPr/>
          <p:nvPr userDrawn="1"/>
        </p:nvGrpSpPr>
        <p:grpSpPr>
          <a:xfrm>
            <a:off x="108596" y="5591709"/>
            <a:ext cx="641749" cy="1016973"/>
            <a:chOff x="3928039" y="1792355"/>
            <a:chExt cx="1830304" cy="2900460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xmlns="" id="{810CFD6A-2427-49D5-846A-5F93601D4184}"/>
                </a:ext>
              </a:extLst>
            </p:cNvPr>
            <p:cNvGrpSpPr/>
            <p:nvPr/>
          </p:nvGrpSpPr>
          <p:grpSpPr>
            <a:xfrm>
              <a:off x="3928039" y="1792355"/>
              <a:ext cx="1830304" cy="2206534"/>
              <a:chOff x="3216839" y="2404072"/>
              <a:chExt cx="1830304" cy="2206534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xmlns="" id="{017B1AE5-5C36-4839-BA1F-B404EA44E701}"/>
                  </a:ext>
                </a:extLst>
              </p:cNvPr>
              <p:cNvSpPr/>
              <p:nvPr/>
            </p:nvSpPr>
            <p:spPr>
              <a:xfrm>
                <a:off x="3216839" y="2404072"/>
                <a:ext cx="1830304" cy="1830304"/>
              </a:xfrm>
              <a:prstGeom prst="ellipse">
                <a:avLst/>
              </a:pr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3" name="Rectangle 5">
                <a:extLst>
                  <a:ext uri="{FF2B5EF4-FFF2-40B4-BE49-F238E27FC236}">
                    <a16:creationId xmlns:a16="http://schemas.microsoft.com/office/drawing/2014/main" xmlns="" id="{FB963D79-BB49-4A1D-BA66-EA0670C79BAE}"/>
                  </a:ext>
                </a:extLst>
              </p:cNvPr>
              <p:cNvSpPr/>
              <p:nvPr/>
            </p:nvSpPr>
            <p:spPr>
              <a:xfrm>
                <a:off x="3699615" y="3807346"/>
                <a:ext cx="1143001" cy="803260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4" name="Rectangle 5">
                <a:extLst>
                  <a:ext uri="{FF2B5EF4-FFF2-40B4-BE49-F238E27FC236}">
                    <a16:creationId xmlns:a16="http://schemas.microsoft.com/office/drawing/2014/main" xmlns="" id="{6D7746D8-B913-493B-AAE9-25BC6893D40E}"/>
                  </a:ext>
                </a:extLst>
              </p:cNvPr>
              <p:cNvSpPr/>
              <p:nvPr/>
            </p:nvSpPr>
            <p:spPr>
              <a:xfrm flipH="1">
                <a:off x="3426570" y="3807347"/>
                <a:ext cx="1143000" cy="803259"/>
              </a:xfrm>
              <a:custGeom>
                <a:avLst/>
                <a:gdLst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876300"/>
                  <a:gd name="connsiteY0" fmla="*/ 0 h 787400"/>
                  <a:gd name="connsiteX1" fmla="*/ 876300 w 876300"/>
                  <a:gd name="connsiteY1" fmla="*/ 0 h 787400"/>
                  <a:gd name="connsiteX2" fmla="*/ 876300 w 876300"/>
                  <a:gd name="connsiteY2" fmla="*/ 787400 h 787400"/>
                  <a:gd name="connsiteX3" fmla="*/ 0 w 876300"/>
                  <a:gd name="connsiteY3" fmla="*/ 787400 h 787400"/>
                  <a:gd name="connsiteX4" fmla="*/ 0 w 876300"/>
                  <a:gd name="connsiteY4" fmla="*/ 0 h 787400"/>
                  <a:gd name="connsiteX0" fmla="*/ 0 w 1130300"/>
                  <a:gd name="connsiteY0" fmla="*/ 0 h 787400"/>
                  <a:gd name="connsiteX1" fmla="*/ 1130300 w 1130300"/>
                  <a:gd name="connsiteY1" fmla="*/ 50800 h 787400"/>
                  <a:gd name="connsiteX2" fmla="*/ 876300 w 1130300"/>
                  <a:gd name="connsiteY2" fmla="*/ 787400 h 787400"/>
                  <a:gd name="connsiteX3" fmla="*/ 0 w 1130300"/>
                  <a:gd name="connsiteY3" fmla="*/ 787400 h 787400"/>
                  <a:gd name="connsiteX4" fmla="*/ 0 w 1130300"/>
                  <a:gd name="connsiteY4" fmla="*/ 0 h 787400"/>
                  <a:gd name="connsiteX0" fmla="*/ 0 w 1136650"/>
                  <a:gd name="connsiteY0" fmla="*/ 0 h 787400"/>
                  <a:gd name="connsiteX1" fmla="*/ 1136650 w 1136650"/>
                  <a:gd name="connsiteY1" fmla="*/ 38100 h 787400"/>
                  <a:gd name="connsiteX2" fmla="*/ 876300 w 1136650"/>
                  <a:gd name="connsiteY2" fmla="*/ 787400 h 787400"/>
                  <a:gd name="connsiteX3" fmla="*/ 0 w 1136650"/>
                  <a:gd name="connsiteY3" fmla="*/ 787400 h 787400"/>
                  <a:gd name="connsiteX4" fmla="*/ 0 w 1136650"/>
                  <a:gd name="connsiteY4" fmla="*/ 0 h 787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136650" h="787400">
                    <a:moveTo>
                      <a:pt x="0" y="0"/>
                    </a:moveTo>
                    <a:lnTo>
                      <a:pt x="1136650" y="38100"/>
                    </a:lnTo>
                    <a:cubicBezTo>
                      <a:pt x="920750" y="376767"/>
                      <a:pt x="876300" y="524933"/>
                      <a:pt x="876300" y="787400"/>
                    </a:cubicBezTo>
                    <a:lnTo>
                      <a:pt x="0" y="7874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2A40D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bg-BG" dirty="0"/>
              </a:p>
            </p:txBody>
          </p:sp>
          <p:sp>
            <p:nvSpPr>
              <p:cNvPr id="45" name="Arc 44">
                <a:extLst>
                  <a:ext uri="{FF2B5EF4-FFF2-40B4-BE49-F238E27FC236}">
                    <a16:creationId xmlns:a16="http://schemas.microsoft.com/office/drawing/2014/main" xmlns="" id="{29031C02-E965-417B-8799-96061B14F30D}"/>
                  </a:ext>
                </a:extLst>
              </p:cNvPr>
              <p:cNvSpPr/>
              <p:nvPr/>
            </p:nvSpPr>
            <p:spPr>
              <a:xfrm>
                <a:off x="3454111" y="2482850"/>
                <a:ext cx="1504950" cy="1504950"/>
              </a:xfrm>
              <a:prstGeom prst="arc">
                <a:avLst>
                  <a:gd name="adj1" fmla="val 18068338"/>
                  <a:gd name="adj2" fmla="val 0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  <p:sp>
            <p:nvSpPr>
              <p:cNvPr id="46" name="Arc 45">
                <a:extLst>
                  <a:ext uri="{FF2B5EF4-FFF2-40B4-BE49-F238E27FC236}">
                    <a16:creationId xmlns:a16="http://schemas.microsoft.com/office/drawing/2014/main" xmlns="" id="{26BFD8A6-BC99-4B16-BA10-08A9E5C681C0}"/>
                  </a:ext>
                </a:extLst>
              </p:cNvPr>
              <p:cNvSpPr/>
              <p:nvPr/>
            </p:nvSpPr>
            <p:spPr>
              <a:xfrm>
                <a:off x="3454111" y="2482849"/>
                <a:ext cx="1504950" cy="1504950"/>
              </a:xfrm>
              <a:prstGeom prst="arc">
                <a:avLst>
                  <a:gd name="adj1" fmla="val 17518504"/>
                  <a:gd name="adj2" fmla="val 17709817"/>
                </a:avLst>
              </a:prstGeom>
              <a:ln w="38100" cap="rnd">
                <a:solidFill>
                  <a:schemeClr val="bg2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bg-BG" dirty="0">
                  <a:ln w="57150">
                    <a:solidFill>
                      <a:schemeClr val="tx1"/>
                    </a:solidFill>
                  </a:ln>
                </a:endParaRPr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xmlns="" id="{B310277F-A78E-4FB9-9EA9-88BE4F1D585B}"/>
                </a:ext>
              </a:extLst>
            </p:cNvPr>
            <p:cNvSpPr/>
            <p:nvPr/>
          </p:nvSpPr>
          <p:spPr>
            <a:xfrm>
              <a:off x="4400007" y="4324162"/>
              <a:ext cx="886369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xmlns="" id="{A92CF92B-C212-4542-83AE-A0058B5BB5EA}"/>
                </a:ext>
              </a:extLst>
            </p:cNvPr>
            <p:cNvSpPr/>
            <p:nvPr/>
          </p:nvSpPr>
          <p:spPr>
            <a:xfrm>
              <a:off x="4533357" y="4542116"/>
              <a:ext cx="619670" cy="150699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  <a:effectLst>
              <a:outerShdw blurRad="152400" dist="381000" dir="5400000" sx="70000" sy="70000" rotWithShape="0">
                <a:prstClr val="black">
                  <a:alpha val="3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xmlns="" id="{563B4374-5C0D-461F-B3BD-78D99614D36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472677" y="2844800"/>
              <a:ext cx="161562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xmlns="" id="{FBC6FDE7-AEA1-4230-8433-4C088A0FF5F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4578548" y="3618567"/>
              <a:ext cx="528128" cy="0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xmlns="" id="{C4D1021D-07C7-4331-8FF6-36980A30978B}"/>
                </a:ext>
              </a:extLst>
            </p:cNvPr>
            <p:cNvGrpSpPr/>
            <p:nvPr/>
          </p:nvGrpSpPr>
          <p:grpSpPr>
            <a:xfrm>
              <a:off x="4203288" y="2479090"/>
              <a:ext cx="436874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40" name="Straight Connector 39">
                <a:extLst>
                  <a:ext uri="{FF2B5EF4-FFF2-40B4-BE49-F238E27FC236}">
                    <a16:creationId xmlns:a16="http://schemas.microsoft.com/office/drawing/2014/main" xmlns="" id="{13B7FE99-95CF-45D5-966B-87A979B93431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xmlns="" id="{71BBA69B-19FF-4ADB-A739-AD8136A5F0A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xmlns="" id="{BFD1D86B-562B-40B2-8E46-34233EFEE7F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48904" y="2844800"/>
              <a:ext cx="142425" cy="1164292"/>
            </a:xfrm>
            <a:prstGeom prst="line">
              <a:avLst/>
            </a:prstGeom>
            <a:solidFill>
              <a:srgbClr val="464646"/>
            </a:solidFill>
            <a:ln w="38100">
              <a:solidFill>
                <a:srgbClr val="464646"/>
              </a:solidFill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36" name="Rectangle: Rounded Corners 35">
              <a:extLst>
                <a:ext uri="{FF2B5EF4-FFF2-40B4-BE49-F238E27FC236}">
                  <a16:creationId xmlns:a16="http://schemas.microsoft.com/office/drawing/2014/main" xmlns="" id="{388C17BD-16A1-43C5-BFFA-2FF9174719E1}"/>
                </a:ext>
              </a:extLst>
            </p:cNvPr>
            <p:cNvSpPr/>
            <p:nvPr/>
          </p:nvSpPr>
          <p:spPr>
            <a:xfrm>
              <a:off x="4355556" y="4106208"/>
              <a:ext cx="975271" cy="150698"/>
            </a:xfrm>
            <a:prstGeom prst="roundRect">
              <a:avLst/>
            </a:prstGeom>
            <a:solidFill>
              <a:srgbClr val="F2A40D"/>
            </a:solidFill>
            <a:ln w="38100">
              <a:solidFill>
                <a:srgbClr val="4646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bg-BG" dirty="0"/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xmlns="" id="{1B3B910E-ACFC-4F28-8E28-F02E1588B87E}"/>
                </a:ext>
              </a:extLst>
            </p:cNvPr>
            <p:cNvGrpSpPr/>
            <p:nvPr/>
          </p:nvGrpSpPr>
          <p:grpSpPr>
            <a:xfrm flipH="1">
              <a:off x="5035162" y="2479090"/>
              <a:ext cx="436872" cy="448528"/>
              <a:chOff x="2320288" y="2903541"/>
              <a:chExt cx="332555" cy="302680"/>
            </a:xfrm>
            <a:solidFill>
              <a:srgbClr val="464646"/>
            </a:solidFill>
          </p:grpSpPr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xmlns="" id="{F57772B6-06C0-4F54-AA94-D3F92DA4716A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2321560" y="305488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Connector 38">
                <a:extLst>
                  <a:ext uri="{FF2B5EF4-FFF2-40B4-BE49-F238E27FC236}">
                    <a16:creationId xmlns:a16="http://schemas.microsoft.com/office/drawing/2014/main" xmlns="" id="{23370C1F-7876-4278-AB20-78F6CAA385E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2320288" y="2903541"/>
                <a:ext cx="331283" cy="151340"/>
              </a:xfrm>
              <a:prstGeom prst="line">
                <a:avLst/>
              </a:prstGeom>
              <a:grpFill/>
              <a:ln w="38100" cap="rnd">
                <a:solidFill>
                  <a:srgbClr val="464646"/>
                </a:solidFill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xmlns="" val="328456255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xmlns="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Code Box">
            <a:extLst>
              <a:ext uri="{FF2B5EF4-FFF2-40B4-BE49-F238E27FC236}">
                <a16:creationId xmlns:a16="http://schemas.microsoft.com/office/drawing/2014/main" xmlns="" id="{3278A82F-5546-4977-9F75-2A933B41594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1234" y="1931154"/>
            <a:ext cx="10949531" cy="136284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 lIns="144000" tIns="108000" rIns="144000" bIns="108000">
            <a:spAutoFit/>
          </a:bodyPr>
          <a:lstStyle>
            <a:lvl1pPr marL="0" indent="0" latinLnBrk="0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None/>
              <a:defRPr lang="en-US" sz="2398" b="1" noProof="1" smtClean="0">
                <a:solidFill>
                  <a:schemeClr val="tx1"/>
                </a:solidFill>
                <a:effectLst/>
                <a:latin typeface="Consolas" pitchFamily="49" charset="0"/>
                <a:cs typeface="Consolas" pitchFamily="49" charset="0"/>
              </a:defRPr>
            </a:lvl1pPr>
          </a:lstStyle>
          <a:p>
            <a:pPr marL="0" lvl="0"/>
            <a:r>
              <a:rPr lang="en-US" noProof="1"/>
              <a:t>Source code box</a:t>
            </a:r>
          </a:p>
          <a:p>
            <a:pPr marL="0" lvl="0"/>
            <a:r>
              <a:rPr lang="en-US" noProof="1"/>
              <a:t>…</a:t>
            </a:r>
          </a:p>
          <a:p>
            <a:pPr marL="0" lvl="0"/>
            <a:r>
              <a:rPr lang="en-US" noProof="1"/>
              <a:t>…</a:t>
            </a:r>
          </a:p>
        </p:txBody>
      </p:sp>
      <p:sp>
        <p:nvSpPr>
          <p:cNvPr id="21" name="Slide Body Text">
            <a:extLst>
              <a:ext uri="{FF2B5EF4-FFF2-40B4-BE49-F238E27FC236}">
                <a16:creationId xmlns:a16="http://schemas.microsoft.com/office/drawing/2014/main" xmlns="" id="{04F318BE-2BAD-4677-871C-D78A4BF0CBA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501" y="1196126"/>
            <a:ext cx="11811097" cy="5561124"/>
          </a:xfrm>
        </p:spPr>
        <p:txBody>
          <a:bodyPr/>
          <a:lstStyle>
            <a:lvl1pPr marL="0" indent="0" latinLnBrk="0">
              <a:buNone/>
              <a:defRPr>
                <a:solidFill>
                  <a:schemeClr val="tx1"/>
                </a:solidFill>
              </a:defRPr>
            </a:lvl1pPr>
            <a:lvl2pPr marL="609219" indent="0">
              <a:buNone/>
              <a:defRPr/>
            </a:lvl2pPr>
          </a:lstStyle>
          <a:p>
            <a:pPr lvl="0"/>
            <a:r>
              <a:rPr lang="en-US" noProof="0"/>
              <a:t>Sample source code:</a:t>
            </a:r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xmlns="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xmlns="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1" name="Slide Title">
            <a:extLst>
              <a:ext uri="{FF2B5EF4-FFF2-40B4-BE49-F238E27FC236}">
                <a16:creationId xmlns:a16="http://schemas.microsoft.com/office/drawing/2014/main" xmlns="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100082982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xmlns="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xmlns="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xmlns="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xmlns="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xmlns="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xmlns="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xmlns="" val="102872448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xmlns="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xmlns="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xmlns="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xmlns="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xmlns="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xmlns="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xmlns="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xmlns="" val="304403346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extLst>
    <p:ext uri="{DCECCB84-F9BA-43D5-87BE-67443E8EF086}">
      <p15:sldGuideLst xmlns:p15="http://schemas.microsoft.com/office/powerpoint/2012/main" xmlns="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xmlns="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8" cstate="print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xmlns="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xmlns="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xmlns="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91" r:id="rId4"/>
    <p:sldLayoutId id="2147483680" r:id="rId5"/>
    <p:sldLayoutId id="2147483688" r:id="rId6"/>
    <p:sldLayoutId id="2147483684" r:id="rId7"/>
    <p:sldLayoutId id="2147483677" r:id="rId8"/>
    <p:sldLayoutId id="2147483683" r:id="rId9"/>
    <p:sldLayoutId id="2147483685" r:id="rId10"/>
    <p:sldLayoutId id="2147483686" r:id="rId11"/>
    <p:sldLayoutId id="2147483687" r:id="rId12"/>
    <p:sldLayoutId id="2147483693" r:id="rId13"/>
    <p:sldLayoutId id="2147483694" r:id="rId14"/>
    <p:sldLayoutId id="2147483695" r:id="rId15"/>
    <p:sldLayoutId id="2147483696" r:id="rId16"/>
  </p:sldLayoutIdLst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about.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.svg"/><Relationship Id="rId13" Type="http://schemas.openxmlformats.org/officeDocument/2006/relationships/image" Target="../media/image34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9.png"/><Relationship Id="rId11" Type="http://schemas.openxmlformats.org/officeDocument/2006/relationships/image" Target="../media/image32.png"/><Relationship Id="rId5" Type="http://schemas.openxmlformats.org/officeDocument/2006/relationships/image" Target="../media/image28.png"/><Relationship Id="rId15" Type="http://schemas.openxmlformats.org/officeDocument/2006/relationships/image" Target="../media/image36.png"/><Relationship Id="rId10" Type="http://schemas.openxmlformats.org/officeDocument/2006/relationships/image" Target="../media/image51.svg"/><Relationship Id="rId4" Type="http://schemas.openxmlformats.org/officeDocument/2006/relationships/image" Target="../media/image27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7.png"/><Relationship Id="rId4" Type="http://schemas.openxmlformats.org/officeDocument/2006/relationships/hyperlink" Target="https://softuni.bg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Company Web Site"/>
          <p:cNvSpPr>
            <a:spLocks noGrp="1"/>
          </p:cNvSpPr>
          <p:nvPr>
            <p:ph type="body" sz="quarter" idx="18"/>
          </p:nvPr>
        </p:nvSpPr>
        <p:spPr>
          <a:xfrm>
            <a:off x="8708505" y="6130863"/>
            <a:ext cx="2951518" cy="341556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https://about.softuni.bg</a:t>
            </a:r>
            <a:endParaRPr lang="en-US" dirty="0"/>
          </a:p>
        </p:txBody>
      </p:sp>
      <p:sp>
        <p:nvSpPr>
          <p:cNvPr id="11" name="Company Name"/>
          <p:cNvSpPr>
            <a:spLocks noGrp="1"/>
          </p:cNvSpPr>
          <p:nvPr>
            <p:ph type="body" sz="quarter" idx="17"/>
          </p:nvPr>
        </p:nvSpPr>
        <p:spPr>
          <a:xfrm>
            <a:off x="8708505" y="5756628"/>
            <a:ext cx="2951518" cy="367080"/>
          </a:xfrm>
        </p:spPr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10" name="Author Position">
            <a:extLst>
              <a:ext uri="{FF2B5EF4-FFF2-40B4-BE49-F238E27FC236}">
                <a16:creationId xmlns:a16="http://schemas.microsoft.com/office/drawing/2014/main" xmlns="" id="{F585BC4C-0F13-4FD4-8F23-99FD46618370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53082" y="5344180"/>
            <a:ext cx="2980696" cy="444793"/>
          </a:xfrm>
        </p:spPr>
        <p:txBody>
          <a:bodyPr/>
          <a:lstStyle/>
          <a:p>
            <a:r>
              <a:rPr lang="en-US" dirty="0"/>
              <a:t>Technical Trainers</a:t>
            </a:r>
          </a:p>
        </p:txBody>
      </p:sp>
      <p:sp>
        <p:nvSpPr>
          <p:cNvPr id="9" name="Author Name">
            <a:extLst>
              <a:ext uri="{FF2B5EF4-FFF2-40B4-BE49-F238E27FC236}">
                <a16:creationId xmlns:a16="http://schemas.microsoft.com/office/drawing/2014/main" xmlns="" id="{FA396BB6-2053-4690-9672-BC528007D370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553082" y="4851838"/>
            <a:ext cx="2980696" cy="454398"/>
          </a:xfrm>
        </p:spPr>
        <p:txBody>
          <a:bodyPr/>
          <a:lstStyle/>
          <a:p>
            <a:r>
              <a:rPr lang="en-US" dirty="0"/>
              <a:t>SoftUni Team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xmlns="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81000" y="1524000"/>
            <a:ext cx="11331575" cy="686880"/>
          </a:xfrm>
        </p:spPr>
        <p:txBody>
          <a:bodyPr>
            <a:normAutofit/>
          </a:bodyPr>
          <a:lstStyle/>
          <a:p>
            <a:r>
              <a:rPr lang="bg-BG" dirty="0" smtClean="0"/>
              <a:t>Първичен и външен ключ. Връзки между таблици.</a:t>
            </a:r>
            <a:endParaRPr lang="en-US" dirty="0"/>
          </a:p>
        </p:txBody>
      </p:sp>
      <p:sp>
        <p:nvSpPr>
          <p:cNvPr id="16" name="Title 15">
            <a:extLst>
              <a:ext uri="{FF2B5EF4-FFF2-40B4-BE49-F238E27FC236}">
                <a16:creationId xmlns:a16="http://schemas.microsoft.com/office/drawing/2014/main" xmlns="" id="{09D526E5-16F9-CDC3-F025-1D308EB5C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228600"/>
            <a:ext cx="11083636" cy="1430019"/>
          </a:xfrm>
        </p:spPr>
        <p:txBody>
          <a:bodyPr>
            <a:normAutofit/>
          </a:bodyPr>
          <a:lstStyle/>
          <a:p>
            <a:r>
              <a:rPr lang="bg-BG" sz="4400" dirty="0" smtClean="0"/>
              <a:t>Моделиране на бази данни</a:t>
            </a:r>
            <a:endParaRPr lang="bg-BG" sz="4400" dirty="0"/>
          </a:p>
        </p:txBody>
      </p:sp>
      <p:pic>
        <p:nvPicPr>
          <p:cNvPr id="13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4" cstate="print">
            <a:lum bright="10000" contrast="60000"/>
          </a:blip>
          <a:stretch>
            <a:fillRect/>
          </a:stretch>
        </p:blipFill>
        <p:spPr bwMode="auto">
          <a:xfrm>
            <a:off x="3726180" y="2133600"/>
            <a:ext cx="4739640" cy="30556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xmlns="" val="36664053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2800" b="1" dirty="0" smtClean="0">
                <a:solidFill>
                  <a:schemeClr val="bg1"/>
                </a:solidFill>
              </a:rPr>
              <a:t>Комбиниран ключ </a:t>
            </a:r>
            <a:r>
              <a:rPr lang="bg-BG" sz="2800" dirty="0" smtClean="0"/>
              <a:t>(</a:t>
            </a:r>
            <a:r>
              <a:rPr lang="en-US" sz="2800" dirty="0" smtClean="0"/>
              <a:t>Composite Key)</a:t>
            </a:r>
          </a:p>
          <a:p>
            <a:pPr lvl="1"/>
            <a:r>
              <a:rPr lang="ru-RU" sz="2800" dirty="0" smtClean="0"/>
              <a:t>Създава се чрез комбинация от </a:t>
            </a:r>
            <a:r>
              <a:rPr lang="ru-RU" sz="2800" b="1" dirty="0" smtClean="0">
                <a:solidFill>
                  <a:schemeClr val="bg1"/>
                </a:solidFill>
              </a:rPr>
              <a:t>две или повече </a:t>
            </a:r>
            <a:r>
              <a:rPr lang="ru-RU" sz="2800" dirty="0" smtClean="0"/>
              <a:t>полета</a:t>
            </a:r>
            <a:endParaRPr lang="en-US" sz="2800" dirty="0" smtClean="0"/>
          </a:p>
          <a:p>
            <a:pPr lvl="1"/>
            <a:r>
              <a:rPr lang="bg-BG" sz="2800" dirty="0" smtClean="0"/>
              <a:t>Примери:</a:t>
            </a:r>
            <a:endParaRPr lang="bg-BG" sz="2800" dirty="0" smtClean="0"/>
          </a:p>
          <a:p>
            <a:pPr lvl="2"/>
            <a:r>
              <a:rPr lang="bg-BG" sz="2800" dirty="0" smtClean="0"/>
              <a:t>Първичен ключ </a:t>
            </a:r>
            <a:r>
              <a:rPr lang="en-US" sz="2800" b="1" dirty="0" smtClean="0">
                <a:solidFill>
                  <a:schemeClr val="bg1"/>
                </a:solidFill>
              </a:rPr>
              <a:t>MountainId</a:t>
            </a:r>
            <a:r>
              <a:rPr lang="en-US" sz="2800" dirty="0" smtClean="0"/>
              <a:t> </a:t>
            </a:r>
            <a:r>
              <a:rPr lang="bg-BG" sz="2800" dirty="0" smtClean="0"/>
              <a:t>в таблицата </a:t>
            </a:r>
            <a:r>
              <a:rPr lang="en-US" sz="2800" b="1" dirty="0" smtClean="0">
                <a:solidFill>
                  <a:schemeClr val="bg1"/>
                </a:solidFill>
              </a:rPr>
              <a:t>Mountains</a:t>
            </a:r>
          </a:p>
          <a:p>
            <a:pPr lvl="2"/>
            <a:r>
              <a:rPr lang="bg-BG" sz="2800" dirty="0" smtClean="0"/>
              <a:t>Първичен</a:t>
            </a:r>
            <a:r>
              <a:rPr lang="en-US" sz="2800" dirty="0" smtClean="0"/>
              <a:t> </a:t>
            </a:r>
            <a:r>
              <a:rPr lang="bg-BG" sz="2800" dirty="0" smtClean="0"/>
              <a:t>ключ </a:t>
            </a:r>
            <a:r>
              <a:rPr lang="en-US" sz="2800" b="1" dirty="0" smtClean="0">
                <a:solidFill>
                  <a:schemeClr val="bg1"/>
                </a:solidFill>
              </a:rPr>
              <a:t>TouristId</a:t>
            </a:r>
            <a:r>
              <a:rPr lang="en-US" sz="2800" dirty="0" smtClean="0"/>
              <a:t> </a:t>
            </a:r>
            <a:r>
              <a:rPr lang="bg-BG" sz="2800" dirty="0" smtClean="0"/>
              <a:t>в таблицата </a:t>
            </a:r>
            <a:r>
              <a:rPr lang="en-US" sz="2800" b="1" dirty="0" smtClean="0">
                <a:solidFill>
                  <a:schemeClr val="bg1"/>
                </a:solidFill>
              </a:rPr>
              <a:t>Tourists</a:t>
            </a:r>
          </a:p>
          <a:p>
            <a:pPr lvl="2"/>
            <a:r>
              <a:rPr lang="bg-BG" sz="2800" dirty="0" smtClean="0"/>
              <a:t>Комбиниран ключ от </a:t>
            </a:r>
            <a:r>
              <a:rPr lang="en-US" sz="2800" b="1" dirty="0" smtClean="0">
                <a:solidFill>
                  <a:schemeClr val="bg1"/>
                </a:solidFill>
              </a:rPr>
              <a:t>MountainId</a:t>
            </a:r>
            <a:r>
              <a:rPr lang="en-US" sz="2800" dirty="0" smtClean="0"/>
              <a:t> </a:t>
            </a:r>
            <a:r>
              <a:rPr lang="bg-BG" sz="2800" dirty="0" smtClean="0"/>
              <a:t>и </a:t>
            </a:r>
            <a:r>
              <a:rPr lang="en-US" sz="2800" b="1" dirty="0" smtClean="0">
                <a:solidFill>
                  <a:schemeClr val="bg1"/>
                </a:solidFill>
              </a:rPr>
              <a:t>TouristId </a:t>
            </a:r>
            <a:r>
              <a:rPr lang="bg-BG" sz="2800" dirty="0" smtClean="0"/>
              <a:t>в</a:t>
            </a:r>
            <a:r>
              <a:rPr lang="en-US" sz="2800" dirty="0" smtClean="0"/>
              <a:t> </a:t>
            </a:r>
            <a:r>
              <a:rPr lang="bg-BG" sz="2800" dirty="0" smtClean="0"/>
              <a:t>свързващата таблицата </a:t>
            </a:r>
            <a:r>
              <a:rPr lang="en-US" sz="2800" b="1" dirty="0" smtClean="0">
                <a:solidFill>
                  <a:schemeClr val="bg1"/>
                </a:solidFill>
              </a:rPr>
              <a:t>MountainsTourists</a:t>
            </a:r>
            <a:endParaRPr lang="bg-BG" sz="2800" b="1" dirty="0" smtClean="0">
              <a:solidFill>
                <a:schemeClr val="bg1"/>
              </a:solidFill>
            </a:endParaRPr>
          </a:p>
          <a:p>
            <a:pPr lvl="3"/>
            <a:r>
              <a:rPr lang="bg-BG" sz="2800" dirty="0" smtClean="0"/>
              <a:t>Така осугряваме</a:t>
            </a:r>
            <a:r>
              <a:rPr lang="en-US" sz="2800" dirty="0" smtClean="0"/>
              <a:t>,</a:t>
            </a:r>
            <a:r>
              <a:rPr lang="bg-BG" sz="2800" dirty="0" smtClean="0"/>
              <a:t> че </a:t>
            </a:r>
            <a:r>
              <a:rPr lang="bg-BG" sz="2800" b="1" dirty="0" smtClean="0">
                <a:solidFill>
                  <a:schemeClr val="bg1"/>
                </a:solidFill>
              </a:rPr>
              <a:t>много</a:t>
            </a:r>
            <a:r>
              <a:rPr lang="en-US" sz="2800" dirty="0" smtClean="0"/>
              <a:t> </a:t>
            </a:r>
            <a:r>
              <a:rPr lang="bg-BG" sz="2800" dirty="0" smtClean="0"/>
              <a:t>туристи могат да качат </a:t>
            </a:r>
            <a:r>
              <a:rPr lang="bg-BG" sz="2800" b="1" dirty="0" smtClean="0">
                <a:solidFill>
                  <a:schemeClr val="bg1"/>
                </a:solidFill>
              </a:rPr>
              <a:t>много</a:t>
            </a:r>
            <a:r>
              <a:rPr lang="bg-BG" sz="2800" dirty="0" smtClean="0"/>
              <a:t> планини</a:t>
            </a:r>
          </a:p>
          <a:p>
            <a:pPr lvl="3"/>
            <a:r>
              <a:rPr lang="bg-BG" sz="2800" dirty="0" smtClean="0"/>
              <a:t>Релация много към много (</a:t>
            </a:r>
            <a:r>
              <a:rPr lang="en-US" sz="2800" b="1" dirty="0" smtClean="0">
                <a:solidFill>
                  <a:schemeClr val="bg1"/>
                </a:solidFill>
              </a:rPr>
              <a:t>Many-to-Many</a:t>
            </a:r>
            <a:r>
              <a:rPr lang="bg-BG" sz="2800" dirty="0" smtClean="0"/>
              <a:t>)</a:t>
            </a:r>
            <a:endParaRPr lang="en-US" sz="2800" b="1" dirty="0" smtClean="0">
              <a:solidFill>
                <a:schemeClr val="bg1"/>
              </a:solidFill>
            </a:endParaRPr>
          </a:p>
          <a:p>
            <a:endParaRPr lang="ru-RU" sz="2800" dirty="0" smtClean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Комбиниран ключ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>
          <a:xfrm>
            <a:off x="615109" y="5029200"/>
            <a:ext cx="10961783" cy="768084"/>
          </a:xfrm>
        </p:spPr>
        <p:txBody>
          <a:bodyPr/>
          <a:lstStyle/>
          <a:p>
            <a:r>
              <a:rPr lang="bg-BG" dirty="0" smtClean="0"/>
              <a:t>Създаване на връзка между таблици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3936000" y="1809000"/>
            <a:ext cx="4125262" cy="180403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Таблица </a:t>
            </a:r>
            <a:r>
              <a:rPr lang="en-US" b="1" dirty="0" smtClean="0"/>
              <a:t>Cities</a:t>
            </a:r>
            <a:r>
              <a:rPr lang="en-US" dirty="0" smtClean="0"/>
              <a:t>: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pPr>
              <a:lnSpc>
                <a:spcPct val="50000"/>
              </a:lnSpc>
            </a:pPr>
            <a:r>
              <a:rPr lang="bg-BG" dirty="0" smtClean="0"/>
              <a:t>Таблица </a:t>
            </a:r>
            <a:r>
              <a:rPr lang="en-US" b="1" dirty="0" smtClean="0"/>
              <a:t>Countries</a:t>
            </a:r>
            <a:r>
              <a:rPr lang="en-US" dirty="0" smtClean="0"/>
              <a:t>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Прости таблици</a:t>
            </a:r>
            <a:endParaRPr lang="en-US" dirty="0"/>
          </a:p>
        </p:txBody>
      </p:sp>
      <p:sp>
        <p:nvSpPr>
          <p:cNvPr id="6" name="Rectangle 3"/>
          <p:cNvSpPr>
            <a:spLocks noChangeArrowheads="1"/>
          </p:cNvSpPr>
          <p:nvPr/>
        </p:nvSpPr>
        <p:spPr bwMode="auto">
          <a:xfrm>
            <a:off x="1333500" y="1981200"/>
            <a:ext cx="9525000" cy="224676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Id INT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8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8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	CountryId </a:t>
            </a: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INT</a:t>
            </a:r>
            <a:endParaRPr lang="en-US" sz="28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8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8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638300" y="5105400"/>
            <a:ext cx="89154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CountryId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3"/>
          <p:cNvSpPr>
            <a:spLocks noGrp="1"/>
          </p:cNvSpPr>
          <p:nvPr>
            <p:ph type="sldNum" sz="quarter" idx="4294967295"/>
          </p:nvPr>
        </p:nvSpPr>
        <p:spPr>
          <a:xfrm>
            <a:off x="11569425" y="6525003"/>
            <a:ext cx="428934" cy="196477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8452FF4-89E3-4D1B-9927-2DBDC00E58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474115" name="Rectangle 3"/>
          <p:cNvSpPr>
            <a:spLocks noGrp="1" noChangeArrowheads="1"/>
          </p:cNvSpPr>
          <p:nvPr>
            <p:ph idx="4294967295"/>
          </p:nvPr>
        </p:nvSpPr>
        <p:spPr>
          <a:xfrm>
            <a:off x="190463" y="1151122"/>
            <a:ext cx="11807897" cy="5570355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00000"/>
              </a:lnSpc>
            </a:pP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Връзките между таблиците се основават на взаимовръзки: </a:t>
            </a:r>
            <a:r>
              <a:rPr lang="ru-RU" b="1" dirty="0" smtClean="0">
                <a:solidFill>
                  <a:schemeClr val="bg1"/>
                </a:solidFill>
              </a:rPr>
              <a:t>първичен ключ </a:t>
            </a:r>
            <a:r>
              <a:rPr lang="ru-RU" dirty="0" smtClean="0">
                <a:solidFill>
                  <a:schemeClr val="tx2">
                    <a:lumMod val="75000"/>
                  </a:schemeClr>
                </a:solidFill>
              </a:rPr>
              <a:t>/ </a:t>
            </a:r>
            <a:r>
              <a:rPr lang="ru-RU" b="1" dirty="0" smtClean="0">
                <a:solidFill>
                  <a:schemeClr val="bg1"/>
                </a:solidFill>
              </a:rPr>
              <a:t>външен ключ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74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Връзка между таблици (1)</a:t>
            </a:r>
            <a:endParaRPr lang="bg-BG" dirty="0"/>
          </a:p>
        </p:txBody>
      </p:sp>
      <p:sp>
        <p:nvSpPr>
          <p:cNvPr id="474163" name="Text Box 51"/>
          <p:cNvSpPr txBox="1">
            <a:spLocks noChangeArrowheads="1"/>
          </p:cNvSpPr>
          <p:nvPr/>
        </p:nvSpPr>
        <p:spPr bwMode="auto">
          <a:xfrm>
            <a:off x="3205546" y="2902670"/>
            <a:ext cx="1170513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 smtClean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Towns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4" name="Text Box 52"/>
          <p:cNvSpPr txBox="1">
            <a:spLocks noChangeArrowheads="1"/>
          </p:cNvSpPr>
          <p:nvPr/>
        </p:nvSpPr>
        <p:spPr bwMode="auto">
          <a:xfrm>
            <a:off x="8417043" y="3274393"/>
            <a:ext cx="1959701" cy="4801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ctr" eaLnBrk="1" hangingPunct="1">
              <a:lnSpc>
                <a:spcPct val="90000"/>
              </a:lnSpc>
              <a:spcBef>
                <a:spcPct val="30000"/>
              </a:spcBef>
              <a:buClr>
                <a:schemeClr val="tx2"/>
              </a:buClr>
              <a:buSzPct val="75000"/>
              <a:buFont typeface="Wingdings" pitchFamily="2" charset="2"/>
              <a:buNone/>
            </a:pPr>
            <a:r>
              <a:rPr lang="en-US" sz="2800" b="1" dirty="0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Countries</a:t>
            </a:r>
            <a:endParaRPr lang="bg-BG" sz="2800" b="1" dirty="0">
              <a:solidFill>
                <a:schemeClr val="tx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74168" name="Line 56"/>
          <p:cNvSpPr>
            <a:spLocks noChangeShapeType="1"/>
          </p:cNvSpPr>
          <p:nvPr/>
        </p:nvSpPr>
        <p:spPr bwMode="auto">
          <a:xfrm>
            <a:off x="6477000" y="4495800"/>
            <a:ext cx="1752600" cy="152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69" name="Line 57"/>
          <p:cNvSpPr>
            <a:spLocks noChangeShapeType="1"/>
          </p:cNvSpPr>
          <p:nvPr/>
        </p:nvSpPr>
        <p:spPr bwMode="auto">
          <a:xfrm flipV="1">
            <a:off x="6477000" y="48006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0" name="Line 58"/>
          <p:cNvSpPr>
            <a:spLocks noChangeShapeType="1"/>
          </p:cNvSpPr>
          <p:nvPr/>
        </p:nvSpPr>
        <p:spPr bwMode="auto">
          <a:xfrm flipV="1">
            <a:off x="6477000" y="5257800"/>
            <a:ext cx="1752600" cy="2285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1" name="Line 59"/>
          <p:cNvSpPr>
            <a:spLocks noChangeShapeType="1"/>
          </p:cNvSpPr>
          <p:nvPr/>
        </p:nvSpPr>
        <p:spPr bwMode="auto">
          <a:xfrm flipV="1">
            <a:off x="6476999" y="5410200"/>
            <a:ext cx="1752601" cy="533398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sp>
        <p:nvSpPr>
          <p:cNvPr id="474172" name="Line 60"/>
          <p:cNvSpPr>
            <a:spLocks noChangeShapeType="1"/>
          </p:cNvSpPr>
          <p:nvPr/>
        </p:nvSpPr>
        <p:spPr bwMode="auto">
          <a:xfrm flipV="1">
            <a:off x="6477000" y="5867400"/>
            <a:ext cx="1752600" cy="533400"/>
          </a:xfrm>
          <a:prstGeom prst="line">
            <a:avLst/>
          </a:prstGeom>
          <a:noFill/>
          <a:ln w="31750">
            <a:solidFill>
              <a:schemeClr val="accent5">
                <a:lumMod val="20000"/>
                <a:lumOff val="80000"/>
              </a:schemeClr>
            </a:solidFill>
            <a:round/>
            <a:headEnd/>
            <a:tailEnd type="stealth" w="lg" len="lg"/>
          </a:ln>
          <a:effectLst/>
        </p:spPr>
        <p:txBody>
          <a:bodyPr wrap="none" anchor="ctr"/>
          <a:lstStyle/>
          <a:p>
            <a:endParaRPr lang="bg-BG"/>
          </a:p>
        </p:txBody>
      </p:sp>
      <p:graphicFrame>
        <p:nvGraphicFramePr>
          <p:cNvPr id="17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1447800" y="3581400"/>
          <a:ext cx="5029201" cy="298240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6179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36419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646603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+mn-lt"/>
                          <a:cs typeface="Calibri"/>
                        </a:rPr>
                        <a:t>CountryId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28575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</a:tr>
              <a:tr h="546073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Sofia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952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Varna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Munich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4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Berlin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2565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5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Moscow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571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18" name="AutoShape 7"/>
          <p:cNvSpPr>
            <a:spLocks noChangeArrowheads="1"/>
          </p:cNvSpPr>
          <p:nvPr/>
        </p:nvSpPr>
        <p:spPr bwMode="auto">
          <a:xfrm>
            <a:off x="990600" y="2286000"/>
            <a:ext cx="1981200" cy="838157"/>
          </a:xfrm>
          <a:prstGeom prst="wedgeRoundRectCallout">
            <a:avLst>
              <a:gd name="adj1" fmla="val -2126"/>
              <a:gd name="adj2" fmla="val 1053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AutoShape 7"/>
          <p:cNvSpPr>
            <a:spLocks noChangeArrowheads="1"/>
          </p:cNvSpPr>
          <p:nvPr/>
        </p:nvSpPr>
        <p:spPr bwMode="auto">
          <a:xfrm>
            <a:off x="4495800" y="2362200"/>
            <a:ext cx="2057400" cy="838200"/>
          </a:xfrm>
          <a:prstGeom prst="wedgeRoundRectCallout">
            <a:avLst>
              <a:gd name="adj1" fmla="val 2584"/>
              <a:gd name="adj2" fmla="val 1004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Външен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graphicFrame>
        <p:nvGraphicFramePr>
          <p:cNvPr id="24" name="object 14"/>
          <p:cNvGraphicFramePr>
            <a:graphicFrameLocks noGrp="1"/>
          </p:cNvGraphicFramePr>
          <p:nvPr>
            <p:extLst>
              <p:ext uri="{D42A27DB-BD31-4B8C-83A1-F6EECF244321}">
                <p14:modId xmlns="" xmlns:p14="http://schemas.microsoft.com/office/powerpoint/2010/main" val="1102571627"/>
              </p:ext>
            </p:extLst>
          </p:nvPr>
        </p:nvGraphicFramePr>
        <p:xfrm>
          <a:off x="8229600" y="3886200"/>
          <a:ext cx="2819402" cy="219349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440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90500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I</a:t>
                      </a:r>
                      <a:r>
                        <a:rPr lang="en-US" sz="2000" b="1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d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tc>
                  <a:txBody>
                    <a:bodyPr/>
                    <a:lstStyle/>
                    <a:p>
                      <a:pPr marL="236220">
                        <a:lnSpc>
                          <a:spcPct val="100000"/>
                        </a:lnSpc>
                        <a:spcBef>
                          <a:spcPts val="660"/>
                        </a:spcBef>
                      </a:pPr>
                      <a:r>
                        <a:rPr lang="en-US" sz="2000" b="1" spc="-5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Name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83820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28575">
                      <a:solidFill>
                        <a:srgbClr val="DFE2E9"/>
                      </a:solidFill>
                      <a:prstDash val="solid"/>
                    </a:lnB>
                    <a:solidFill>
                      <a:srgbClr val="D0D4DC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607922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1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7305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en-US" sz="2000" spc="-2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Bulgaria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28575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2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spc="-10" dirty="0" smtClean="0">
                          <a:solidFill>
                            <a:srgbClr val="224464"/>
                          </a:solidFill>
                          <a:latin typeface="Calibri"/>
                          <a:cs typeface="Calibri"/>
                        </a:rPr>
                        <a:t>Germany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>
                      <a:solidFill>
                        <a:srgbClr val="DFE2E9"/>
                      </a:solidFill>
                      <a:prstDash val="soli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26088">
                <a:tc>
                  <a:txBody>
                    <a:bodyPr/>
                    <a:lstStyle/>
                    <a:p>
                      <a:pPr marL="4445" algn="ctr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3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28575">
                      <a:solidFill>
                        <a:srgbClr val="DFE2E9"/>
                      </a:solidFill>
                      <a:prstDash val="solid"/>
                    </a:lnL>
                    <a:lnR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260985">
                        <a:lnSpc>
                          <a:spcPct val="100000"/>
                        </a:lnSpc>
                        <a:spcBef>
                          <a:spcPts val="234"/>
                        </a:spcBef>
                      </a:pPr>
                      <a:r>
                        <a:rPr lang="en-US" sz="2000" dirty="0" smtClean="0">
                          <a:latin typeface="Calibri"/>
                          <a:cs typeface="Calibri"/>
                        </a:rPr>
                        <a:t>Russia</a:t>
                      </a:r>
                      <a:endParaRPr sz="2000" dirty="0">
                        <a:latin typeface="Calibri"/>
                        <a:cs typeface="Calibri"/>
                      </a:endParaRPr>
                    </a:p>
                  </a:txBody>
                  <a:tcPr marL="0" marR="0" marT="29844" marB="0">
                    <a:lnL w="12700" cap="flat" cmpd="sng" algn="ctr">
                      <a:solidFill>
                        <a:srgbClr val="DFE2E9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DFE2E9"/>
                      </a:solidFill>
                      <a:prstDash val="solid"/>
                    </a:lnR>
                    <a:lnT w="12700">
                      <a:solidFill>
                        <a:srgbClr val="DFE2E9"/>
                      </a:solidFill>
                      <a:prstDash val="solid"/>
                    </a:lnT>
                    <a:lnB w="12700">
                      <a:solidFill>
                        <a:srgbClr val="DFE2E9"/>
                      </a:solidFill>
                      <a:prstDash val="solid"/>
                    </a:lnB>
                  </a:tcPr>
                </a:tc>
              </a:tr>
            </a:tbl>
          </a:graphicData>
        </a:graphic>
      </p:graphicFrame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6705600" y="2514600"/>
            <a:ext cx="1905000" cy="838200"/>
          </a:xfrm>
          <a:prstGeom prst="wedgeRoundRectCallout">
            <a:avLst>
              <a:gd name="adj1" fmla="val 42402"/>
              <a:gd name="adj2" fmla="val 1271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Първичен ключ</a:t>
            </a:r>
            <a:endParaRPr lang="en-US" sz="2399" b="1" noProof="1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4209944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2" grpId="0" animBg="1"/>
      <p:bldP spid="2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Таблица </a:t>
            </a:r>
            <a:r>
              <a:rPr lang="en-US" b="1" dirty="0" smtClean="0">
                <a:solidFill>
                  <a:schemeClr val="bg1"/>
                </a:solidFill>
              </a:rPr>
              <a:t>Countries</a:t>
            </a:r>
          </a:p>
          <a:p>
            <a:endParaRPr lang="en-US" b="1" dirty="0" smtClean="0">
              <a:solidFill>
                <a:schemeClr val="bg1"/>
              </a:solidFill>
            </a:endParaRPr>
          </a:p>
          <a:p>
            <a:endParaRPr lang="en-US" b="1" dirty="0" smtClean="0">
              <a:solidFill>
                <a:schemeClr val="bg1"/>
              </a:solidFill>
            </a:endParaRPr>
          </a:p>
          <a:p>
            <a:pPr>
              <a:spcBef>
                <a:spcPts val="2400"/>
              </a:spcBef>
            </a:pPr>
            <a:r>
              <a:rPr lang="bg-BG" dirty="0" smtClean="0"/>
              <a:t>Таблица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Cities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Връзка между таблици (2)</a:t>
            </a:r>
            <a:endParaRPr lang="en-US" dirty="0"/>
          </a:p>
        </p:txBody>
      </p:sp>
      <p:sp>
        <p:nvSpPr>
          <p:cNvPr id="7" name="Rectangle 3"/>
          <p:cNvSpPr>
            <a:spLocks noChangeArrowheads="1"/>
          </p:cNvSpPr>
          <p:nvPr/>
        </p:nvSpPr>
        <p:spPr bwMode="auto">
          <a:xfrm>
            <a:off x="1295400" y="1905000"/>
            <a:ext cx="9525000" cy="156966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Countries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3"/>
          <p:cNvSpPr>
            <a:spLocks noChangeArrowheads="1"/>
          </p:cNvSpPr>
          <p:nvPr/>
        </p:nvSpPr>
        <p:spPr bwMode="auto">
          <a:xfrm>
            <a:off x="822000" y="4267200"/>
            <a:ext cx="10548000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CREATE TABLE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Cities (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Id INT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</a:t>
            </a:r>
            <a:r>
              <a:rPr lang="en-US" sz="24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(1, 1),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PRIMARY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Name NVARCHAR(50),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CountryId INT,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	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FOREIGN KEY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(CountryId) </a:t>
            </a:r>
            <a:r>
              <a:rPr lang="en-US" sz="2400" b="1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REFERENCES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 </a:t>
            </a: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(Id)</a:t>
            </a:r>
            <a:endParaRPr lang="en-US" sz="2400" b="1" noProof="1" smtClean="0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 smtClean="0">
                <a:latin typeface="Consolas" pitchFamily="49" charset="0"/>
                <a:cs typeface="Consolas" pitchFamily="49" charset="0"/>
              </a:rPr>
              <a:t>)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8763000" y="4572000"/>
            <a:ext cx="2209800" cy="1143000"/>
          </a:xfrm>
          <a:prstGeom prst="wedgeRoundRectCallout">
            <a:avLst>
              <a:gd name="adj1" fmla="val -55952"/>
              <a:gd name="adj2" fmla="val 6916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 smtClean="0">
                <a:solidFill>
                  <a:srgbClr val="FFFFFF"/>
                </a:solidFill>
              </a:rPr>
              <a:t>Референция към </a:t>
            </a:r>
            <a:r>
              <a:rPr lang="en-US" sz="2399" b="1" noProof="1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Countries</a:t>
            </a:r>
            <a:endParaRPr lang="en-US" sz="2399" b="1" noProof="1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xmlns="" id="{EBAFE522-EB7D-4931-A015-9A7E8A98517D}"/>
              </a:ext>
            </a:extLst>
          </p:cNvPr>
          <p:cNvGrpSpPr/>
          <p:nvPr/>
        </p:nvGrpSpPr>
        <p:grpSpPr>
          <a:xfrm>
            <a:off x="190403" y="1294337"/>
            <a:ext cx="947043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xmlns="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xmlns="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xmlns="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xmlns="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85800" y="1524000"/>
            <a:ext cx="8775781" cy="5029200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Първичен ключ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Уникалност </a:t>
            </a:r>
            <a:r>
              <a:rPr lang="bg-BG" sz="3000" dirty="0" smtClean="0">
                <a:solidFill>
                  <a:schemeClr val="bg2"/>
                </a:solidFill>
              </a:rPr>
              <a:t>на записи в таблица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Външен ключ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Връзка</a:t>
            </a:r>
            <a:r>
              <a:rPr lang="bg-BG" sz="3000" dirty="0" smtClean="0">
                <a:solidFill>
                  <a:schemeClr val="bg2"/>
                </a:solidFill>
              </a:rPr>
              <a:t> между две таблици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 smtClean="0">
                <a:solidFill>
                  <a:schemeClr val="bg2"/>
                </a:solidFill>
              </a:rPr>
              <a:t>Използва полета (</a:t>
            </a: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колони</a:t>
            </a:r>
            <a:r>
              <a:rPr lang="bg-BG" sz="3000" dirty="0" smtClean="0">
                <a:solidFill>
                  <a:schemeClr val="bg2"/>
                </a:solidFill>
              </a:rPr>
              <a:t>) за свързване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en-US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Identity</a:t>
            </a:r>
            <a:r>
              <a:rPr lang="en-US" sz="3000" dirty="0" smtClean="0"/>
              <a:t> </a:t>
            </a:r>
            <a:r>
              <a:rPr lang="bg-BG" sz="3000" dirty="0" smtClean="0"/>
              <a:t>атрибут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 smtClean="0">
                <a:solidFill>
                  <a:schemeClr val="bg2"/>
                </a:solidFill>
              </a:rPr>
              <a:t>Автоматично генериране на стойности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Свързване</a:t>
            </a:r>
            <a:r>
              <a:rPr lang="bg-BG" sz="3000" dirty="0" smtClean="0">
                <a:solidFill>
                  <a:schemeClr val="bg2"/>
                </a:solidFill>
              </a:rPr>
              <a:t> на данни от </a:t>
            </a:r>
            <a:r>
              <a:rPr lang="bg-BG" sz="30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различни</a:t>
            </a:r>
            <a:r>
              <a:rPr lang="bg-BG" sz="3000" dirty="0" smtClean="0">
                <a:solidFill>
                  <a:schemeClr val="bg2"/>
                </a:solidFill>
              </a:rPr>
              <a:t> таблици</a:t>
            </a:r>
            <a:endParaRPr lang="bg-BG" sz="3000" dirty="0" smtClean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endParaRPr lang="en-US" sz="3000" b="1" dirty="0"/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xmlns="" id="{9DE5559F-55C2-47F1-A321-B593B1EC63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xmlns="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/>
        </p:blipFill>
        <p:spPr>
          <a:xfrm flipH="1">
            <a:off x="9810597" y="4204252"/>
            <a:ext cx="2056123" cy="2225242"/>
          </a:xfrm>
          <a:prstGeom prst="rect">
            <a:avLst/>
          </a:prstGeom>
        </p:spPr>
      </p:pic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871905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xmlns="" id="{1A67F800-7980-E3CA-7188-3C478C8E98B8}"/>
              </a:ext>
            </a:extLst>
          </p:cNvPr>
          <p:cNvGrpSpPr/>
          <p:nvPr/>
        </p:nvGrpSpPr>
        <p:grpSpPr>
          <a:xfrm>
            <a:off x="3737560" y="1622524"/>
            <a:ext cx="7787441" cy="3498930"/>
            <a:chOff x="3749351" y="1549902"/>
            <a:chExt cx="7787441" cy="3498930"/>
          </a:xfrm>
        </p:grpSpPr>
        <p:pic>
          <p:nvPicPr>
            <p:cNvPr id="7" name="Picture 6" descr="A picture containing text, sign, vector graphics&#10;&#10;Description automatically generated">
              <a:extLst>
                <a:ext uri="{FF2B5EF4-FFF2-40B4-BE49-F238E27FC236}">
                  <a16:creationId xmlns:a16="http://schemas.microsoft.com/office/drawing/2014/main" xmlns="" id="{15CE28B1-02BA-4014-E149-BF1EE09447E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833020" y="1549902"/>
              <a:ext cx="1343039" cy="1343039"/>
            </a:xfrm>
            <a:prstGeom prst="rect">
              <a:avLst/>
            </a:prstGeom>
          </p:spPr>
        </p:pic>
        <p:pic>
          <p:nvPicPr>
            <p:cNvPr id="9" name="Picture 8" descr="Logo&#10;&#10;Description automatically generated">
              <a:extLst>
                <a:ext uri="{FF2B5EF4-FFF2-40B4-BE49-F238E27FC236}">
                  <a16:creationId xmlns:a16="http://schemas.microsoft.com/office/drawing/2014/main" xmlns="" id="{5F82FF4F-4AD2-4B3B-1445-F3C6BA268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894661" y="3848395"/>
              <a:ext cx="1147961" cy="1147961"/>
            </a:xfrm>
            <a:prstGeom prst="rect">
              <a:avLst/>
            </a:prstGeom>
          </p:spPr>
        </p:pic>
        <p:pic>
          <p:nvPicPr>
            <p:cNvPr id="11" name="Picture 10" descr="Logo&#10;&#10;Description automatically generated">
              <a:extLst>
                <a:ext uri="{FF2B5EF4-FFF2-40B4-BE49-F238E27FC236}">
                  <a16:creationId xmlns:a16="http://schemas.microsoft.com/office/drawing/2014/main" xmlns="" id="{68CCA8DB-9EFC-F9BC-57AE-81E4F843E86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259277" y="3871255"/>
              <a:ext cx="1147961" cy="1147961"/>
            </a:xfrm>
            <a:prstGeom prst="rect">
              <a:avLst/>
            </a:prstGeom>
          </p:spPr>
        </p:pic>
        <p:pic>
          <p:nvPicPr>
            <p:cNvPr id="13" name="Picture 12" descr="Logo&#10;&#10;Description automatically generated">
              <a:extLst>
                <a:ext uri="{FF2B5EF4-FFF2-40B4-BE49-F238E27FC236}">
                  <a16:creationId xmlns:a16="http://schemas.microsoft.com/office/drawing/2014/main" xmlns="" id="{3FDF9297-50FA-E866-B6CE-9D64B1E892B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9000306" y="3874225"/>
              <a:ext cx="1147961" cy="1147961"/>
            </a:xfrm>
            <a:prstGeom prst="rect">
              <a:avLst/>
            </a:prstGeom>
          </p:spPr>
        </p:pic>
        <p:pic>
          <p:nvPicPr>
            <p:cNvPr id="18" name="Graphic 17">
              <a:extLst>
                <a:ext uri="{FF2B5EF4-FFF2-40B4-BE49-F238E27FC236}">
                  <a16:creationId xmlns:a16="http://schemas.microsoft.com/office/drawing/2014/main" xmlns="" id="{2A1BC0C9-7A7B-9C5B-B457-3E86E59EF29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96DAC541-7B7A-43D3-8B79-37D633B846F1}">
                  <asvg:svgBlip xmlns:asvg="http://schemas.microsoft.com/office/drawing/2016/SVG/main" xmlns="" r:embed="rId8"/>
                </a:ext>
              </a:extLst>
            </a:blip>
            <a:stretch>
              <a:fillRect/>
            </a:stretch>
          </p:blipFill>
          <p:spPr>
            <a:xfrm>
              <a:off x="7738229" y="3900407"/>
              <a:ext cx="888756" cy="1043936"/>
            </a:xfrm>
            <a:prstGeom prst="rect">
              <a:avLst/>
            </a:prstGeom>
          </p:spPr>
        </p:pic>
        <p:pic>
          <p:nvPicPr>
            <p:cNvPr id="20" name="Graphic 19">
              <a:extLst>
                <a:ext uri="{FF2B5EF4-FFF2-40B4-BE49-F238E27FC236}">
                  <a16:creationId xmlns:a16="http://schemas.microsoft.com/office/drawing/2014/main" xmlns="" id="{DBE174DA-A182-7E57-06D4-86AFA26D484D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96DAC541-7B7A-43D3-8B79-37D633B846F1}">
                  <asvg:svgBlip xmlns:asvg="http://schemas.microsoft.com/office/drawing/2016/SVG/main" xmlns="" r:embed="rId10"/>
                </a:ext>
              </a:extLst>
            </a:blip>
            <a:stretch>
              <a:fillRect/>
            </a:stretch>
          </p:blipFill>
          <p:spPr>
            <a:xfrm>
              <a:off x="3749351" y="3928121"/>
              <a:ext cx="837913" cy="1040168"/>
            </a:xfrm>
            <a:prstGeom prst="rect">
              <a:avLst/>
            </a:prstGeom>
          </p:spPr>
        </p:pic>
        <p:pic>
          <p:nvPicPr>
            <p:cNvPr id="22" name="Picture 21" descr="Logo&#10;&#10;Description automatically generated">
              <a:extLst>
                <a:ext uri="{FF2B5EF4-FFF2-40B4-BE49-F238E27FC236}">
                  <a16:creationId xmlns:a16="http://schemas.microsoft.com/office/drawing/2014/main" xmlns="" id="{9B7FFC36-A4BC-7A53-AB82-82C398A47538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 cstate="print"/>
            <a:stretch>
              <a:fillRect/>
            </a:stretch>
          </p:blipFill>
          <p:spPr>
            <a:xfrm>
              <a:off x="10279380" y="3876626"/>
              <a:ext cx="1257412" cy="1172206"/>
            </a:xfrm>
            <a:prstGeom prst="rect">
              <a:avLst/>
            </a:prstGeom>
          </p:spPr>
        </p:pic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xmlns="" id="{3FB2AEAC-BDEE-9D5F-67A3-17CEDA699052}"/>
                </a:ext>
              </a:extLst>
            </p:cNvPr>
            <p:cNvGrpSpPr/>
            <p:nvPr/>
          </p:nvGrpSpPr>
          <p:grpSpPr>
            <a:xfrm>
              <a:off x="4091553" y="3060524"/>
              <a:ext cx="6825992" cy="559921"/>
              <a:chOff x="1433768" y="2645180"/>
              <a:chExt cx="9324489" cy="783820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xmlns="" id="{AA38ABD5-1637-DC80-A922-DF10E4F75C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6096000" y="2645180"/>
                <a:ext cx="1" cy="469190"/>
              </a:xfrm>
              <a:prstGeom prst="line">
                <a:avLst/>
              </a:prstGeom>
              <a:ln w="41275">
                <a:solidFill>
                  <a:srgbClr val="FFA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pic>
            <p:nvPicPr>
              <p:cNvPr id="33" name="Picture 32">
                <a:extLst>
                  <a:ext uri="{FF2B5EF4-FFF2-40B4-BE49-F238E27FC236}">
                    <a16:creationId xmlns:a16="http://schemas.microsoft.com/office/drawing/2014/main" xmlns="" id="{617B586A-0BC5-5E32-7E67-FD277547ED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2" cstate="print"/>
              <a:stretch>
                <a:fillRect/>
              </a:stretch>
            </p:blipFill>
            <p:spPr>
              <a:xfrm>
                <a:off x="1433768" y="3114370"/>
                <a:ext cx="9324489" cy="314630"/>
              </a:xfrm>
              <a:prstGeom prst="rect">
                <a:avLst/>
              </a:prstGeom>
            </p:spPr>
          </p:pic>
        </p:grpSp>
      </p:grpSp>
      <p:pic>
        <p:nvPicPr>
          <p:cNvPr id="40" name="Picture 39" descr="Logo&#10;&#10;Description automatically generated">
            <a:extLst>
              <a:ext uri="{FF2B5EF4-FFF2-40B4-BE49-F238E27FC236}">
                <a16:creationId xmlns:a16="http://schemas.microsoft.com/office/drawing/2014/main" xmlns="" id="{9C30DD70-D438-6D27-35D3-8BB874966D84}"/>
              </a:ext>
            </a:extLst>
          </p:cNvPr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384" y="2319421"/>
            <a:ext cx="3660176" cy="4247149"/>
          </a:xfrm>
          <a:prstGeom prst="rect">
            <a:avLst/>
          </a:prstGeom>
        </p:spPr>
      </p:pic>
      <p:sp>
        <p:nvSpPr>
          <p:cNvPr id="2" name="Google Shape;441;p37">
            <a:extLst>
              <a:ext uri="{FF2B5EF4-FFF2-40B4-BE49-F238E27FC236}">
                <a16:creationId xmlns:a16="http://schemas.microsoft.com/office/drawing/2014/main" xmlns="" id="{2AFB472C-93C2-241B-75FA-457782840F92}"/>
              </a:ext>
            </a:extLst>
          </p:cNvPr>
          <p:cNvSpPr txBox="1">
            <a:spLocks/>
          </p:cNvSpPr>
          <p:nvPr/>
        </p:nvSpPr>
        <p:spPr>
          <a:xfrm>
            <a:off x="809628" y="703244"/>
            <a:ext cx="5916372" cy="10333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998"/>
              <a:buFont typeface="Calibri"/>
              <a:buNone/>
              <a:defRPr sz="60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l">
              <a:buClr>
                <a:srgbClr val="234465"/>
              </a:buClr>
              <a:buSzPts val="8800"/>
            </a:pPr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  <p:pic>
        <p:nvPicPr>
          <p:cNvPr id="14" name="Картина 13">
            <a:extLst>
              <a:ext uri="{FF2B5EF4-FFF2-40B4-BE49-F238E27FC236}">
                <a16:creationId xmlns:a16="http://schemas.microsoft.com/office/drawing/2014/main" xmlns="" id="{54B365E9-8FD0-6D5B-2DFC-723EE5DDD555}"/>
              </a:ext>
            </a:extLst>
          </p:cNvPr>
          <p:cNvPicPr>
            <a:picLocks noChangeAspect="1"/>
          </p:cNvPicPr>
          <p:nvPr/>
        </p:nvPicPr>
        <p:blipFill>
          <a:blip r:embed="rId14" cstate="print"/>
          <a:stretch>
            <a:fillRect/>
          </a:stretch>
        </p:blipFill>
        <p:spPr>
          <a:xfrm>
            <a:off x="9891341" y="202022"/>
            <a:ext cx="2028825" cy="790575"/>
          </a:xfrm>
          <a:prstGeom prst="rect">
            <a:avLst/>
          </a:prstGeom>
        </p:spPr>
      </p:pic>
      <p:pic>
        <p:nvPicPr>
          <p:cNvPr id="16" name="Картина 15">
            <a:extLst>
              <a:ext uri="{FF2B5EF4-FFF2-40B4-BE49-F238E27FC236}">
                <a16:creationId xmlns:a16="http://schemas.microsoft.com/office/drawing/2014/main" xmlns="" id="{3BD6ABFC-02BF-2D42-B42B-6929222F37B6}"/>
              </a:ext>
            </a:extLst>
          </p:cNvPr>
          <p:cNvPicPr>
            <a:picLocks noChangeAspect="1"/>
          </p:cNvPicPr>
          <p:nvPr/>
        </p:nvPicPr>
        <p:blipFill>
          <a:blip r:embed="rId15" cstate="print"/>
          <a:stretch>
            <a:fillRect/>
          </a:stretch>
        </p:blipFill>
        <p:spPr>
          <a:xfrm>
            <a:off x="0" y="6388471"/>
            <a:ext cx="121920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1440606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xmlns="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xmlns="" id="{A10A2585-858C-4B1E-8846-27CF1C15729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xmlns="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</p:spTree>
    <p:extLst>
      <p:ext uri="{BB962C8B-B14F-4D97-AF65-F5344CB8AC3E}">
        <p14:creationId xmlns:p14="http://schemas.microsoft.com/office/powerpoint/2010/main" xmlns="" val="35065338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xmlns="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300812" y="1299604"/>
            <a:ext cx="10671988" cy="5207396"/>
          </a:xfrm>
        </p:spPr>
        <p:txBody>
          <a:bodyPr>
            <a:normAutofit/>
          </a:bodyPr>
          <a:lstStyle/>
          <a:p>
            <a:pPr fontAlgn="base">
              <a:spcAft>
                <a:spcPts val="1400"/>
              </a:spcAft>
            </a:pPr>
            <a:r>
              <a:rPr lang="bg-BG" dirty="0" smtClean="0"/>
              <a:t>Таблици, редове, колони</a:t>
            </a:r>
          </a:p>
          <a:p>
            <a:pPr fontAlgn="base">
              <a:spcAft>
                <a:spcPts val="1400"/>
              </a:spcAft>
            </a:pPr>
            <a:r>
              <a:rPr lang="ru-RU" dirty="0" smtClean="0"/>
              <a:t>Автоматично-генериран първичен ключ (identity колона)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Създаване на прости таблици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Първичен ключ, външен ключ</a:t>
            </a:r>
          </a:p>
          <a:p>
            <a:pPr>
              <a:spcAft>
                <a:spcPts val="1400"/>
              </a:spcAft>
            </a:pPr>
            <a:r>
              <a:rPr lang="ru-RU" dirty="0" smtClean="0"/>
              <a:t>Създаване на връзка между таблици</a:t>
            </a:r>
          </a:p>
          <a:p>
            <a:pPr fontAlgn="base">
              <a:spcAft>
                <a:spcPts val="1400"/>
              </a:spcAft>
            </a:pPr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5" y="100750"/>
            <a:ext cx="9669213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xmlns="" val="16469869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Таблици, </a:t>
            </a:r>
            <a:r>
              <a:rPr lang="en-US" dirty="0" err="1" smtClean="0"/>
              <a:t>Primay</a:t>
            </a:r>
            <a:r>
              <a:rPr lang="en-US" dirty="0" smtClean="0"/>
              <a:t> Key, Foreign Key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 smtClean="0"/>
              <a:t>Таблици, редове, колони</a:t>
            </a:r>
            <a:endParaRPr lang="en-US" dirty="0"/>
          </a:p>
        </p:txBody>
      </p:sp>
      <p:pic>
        <p:nvPicPr>
          <p:cNvPr id="4" name="Picture 4" descr="https://o.remove.bg/downloads/4fea28bc-78a4-4ba2-b4aa-080d9d833290/r-db-removebg-preview.png"/>
          <p:cNvPicPr>
            <a:picLocks noChangeAspect="1" noChangeArrowheads="1"/>
          </p:cNvPicPr>
          <p:nvPr/>
        </p:nvPicPr>
        <p:blipFill>
          <a:blip r:embed="rId2" cstate="print">
            <a:lum bright="100000"/>
          </a:blip>
          <a:srcRect/>
          <a:stretch>
            <a:fillRect/>
          </a:stretch>
        </p:blipFill>
        <p:spPr bwMode="auto">
          <a:xfrm>
            <a:off x="4366132" y="1447800"/>
            <a:ext cx="3459737" cy="2230473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68635" y="1143000"/>
            <a:ext cx="12725400" cy="5715000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Таблиците</a:t>
            </a:r>
            <a:r>
              <a:rPr lang="en-US" sz="3200" dirty="0"/>
              <a:t> </a:t>
            </a:r>
            <a:r>
              <a:rPr lang="bg-BG" sz="3200" dirty="0"/>
              <a:t>са основният </a:t>
            </a:r>
            <a:r>
              <a:rPr lang="bg-BG" sz="3200" b="1" dirty="0">
                <a:solidFill>
                  <a:schemeClr val="bg1"/>
                </a:solidFill>
              </a:rPr>
              <a:t>градивен елемент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на релационните бази данни</a:t>
            </a:r>
            <a:endParaRPr lang="en-US" sz="3200" dirty="0"/>
          </a:p>
          <a:p>
            <a:pPr>
              <a:spcBef>
                <a:spcPts val="25592"/>
              </a:spcBef>
              <a:spcAft>
                <a:spcPts val="400"/>
              </a:spcAft>
            </a:pPr>
            <a:r>
              <a:rPr lang="bg-BG" sz="3200" dirty="0"/>
              <a:t>Всеки </a:t>
            </a:r>
            <a:r>
              <a:rPr lang="bg-BG" sz="3200" b="1" dirty="0">
                <a:solidFill>
                  <a:schemeClr val="bg1"/>
                </a:solidFill>
              </a:rPr>
              <a:t>ред</a:t>
            </a:r>
            <a:r>
              <a:rPr lang="en-US" sz="3200" dirty="0"/>
              <a:t> </a:t>
            </a:r>
            <a:r>
              <a:rPr lang="bg-BG" sz="3200" dirty="0"/>
              <a:t>се нарича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запис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dirty="0"/>
              <a:t>или</a:t>
            </a:r>
            <a:r>
              <a:rPr lang="en-US" sz="3200" dirty="0">
                <a:solidFill>
                  <a:schemeClr val="accent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обект</a:t>
            </a:r>
            <a:endParaRPr lang="en-US" sz="3200" b="1" dirty="0">
              <a:solidFill>
                <a:schemeClr val="bg1"/>
              </a:solidFill>
            </a:endParaRPr>
          </a:p>
          <a:p>
            <a:pPr>
              <a:spcBef>
                <a:spcPts val="200"/>
              </a:spcBef>
            </a:pPr>
            <a:r>
              <a:rPr lang="bg-BG" sz="3200" dirty="0"/>
              <a:t>Колоните </a:t>
            </a:r>
            <a:r>
              <a:rPr lang="en-US" sz="3200" dirty="0"/>
              <a:t>(</a:t>
            </a:r>
            <a:r>
              <a:rPr lang="bg-BG" sz="3200" b="1" dirty="0">
                <a:solidFill>
                  <a:schemeClr val="bg1"/>
                </a:solidFill>
              </a:rPr>
              <a:t>полета</a:t>
            </a:r>
            <a:r>
              <a:rPr lang="en-US" sz="3200" dirty="0"/>
              <a:t>) </a:t>
            </a:r>
            <a:r>
              <a:rPr lang="bg-BG" sz="3200" dirty="0"/>
              <a:t>определят </a:t>
            </a:r>
            <a:r>
              <a:rPr lang="bg-BG" sz="3200" b="1" dirty="0">
                <a:solidFill>
                  <a:schemeClr val="bg1"/>
                </a:solidFill>
              </a:rPr>
              <a:t>вида</a:t>
            </a:r>
            <a:r>
              <a:rPr lang="en-US" sz="3200" dirty="0"/>
              <a:t> </a:t>
            </a:r>
            <a:r>
              <a:rPr lang="bg-BG" sz="3200" dirty="0"/>
              <a:t>на данните</a:t>
            </a:r>
          </a:p>
        </p:txBody>
      </p:sp>
      <p:sp>
        <p:nvSpPr>
          <p:cNvPr id="465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Таблици (1)</a:t>
            </a:r>
            <a:endParaRPr lang="bg-BG" dirty="0"/>
          </a:p>
        </p:txBody>
      </p:sp>
      <p:graphicFrame>
        <p:nvGraphicFramePr>
          <p:cNvPr id="15" name="Group 49"/>
          <p:cNvGraphicFramePr>
            <a:graphicFrameLocks/>
          </p:cNvGraphicFramePr>
          <p:nvPr>
            <p:extLst>
              <p:ext uri="{D42A27DB-BD31-4B8C-83A1-F6EECF244321}">
                <p14:modId xmlns="" xmlns:p14="http://schemas.microsoft.com/office/powerpoint/2010/main" val="3040486569"/>
              </p:ext>
            </p:extLst>
          </p:nvPr>
        </p:nvGraphicFramePr>
        <p:xfrm>
          <a:off x="1901317" y="2574063"/>
          <a:ext cx="8921586" cy="2415496"/>
        </p:xfrm>
        <a:graphic>
          <a:graphicData uri="http://schemas.openxmlformats.org/drawingml/2006/table">
            <a:tbl>
              <a:tblPr/>
              <a:tblGrid>
                <a:gridCol w="2141554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59012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513945">
                  <a:extLst>
                    <a:ext uri="{9D8B030D-6E8A-4147-A177-3AD203B41FA5}">
                      <a16:colId xmlns="" xmlns:a16="http://schemas.microsoft.com/office/drawing/2014/main" val="1808587013"/>
                    </a:ext>
                  </a:extLst>
                </a:gridCol>
                <a:gridCol w="1675962">
                  <a:extLst>
                    <a:ext uri="{9D8B030D-6E8A-4147-A177-3AD203B41FA5}">
                      <a16:colId xmlns="" xmlns:a16="http://schemas.microsoft.com/office/drawing/2014/main" val="1545185628"/>
                    </a:ext>
                  </a:extLst>
                </a:gridCol>
              </a:tblGrid>
              <a:tr h="586792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CustomerID</a:t>
                      </a:r>
                    </a:p>
                  </a:txBody>
                  <a:tcPr marL="157425" marR="157425" marT="45708" marB="45708" anchor="ctr" horzOverflow="overflow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FirstName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BirthDate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en-US" sz="2800" b="1" i="0" u="none" strike="noStrike" cap="none" normalizeH="0" baseline="0" noProof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CityID</a:t>
                      </a:r>
                      <a:endParaRPr kumimoji="1" lang="bg-BG" sz="2800" b="1" i="0" u="none" strike="noStrike" cap="none" normalizeH="0" baseline="0" noProof="1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</a:endParaRPr>
                    </a:p>
                  </a:txBody>
                  <a:tcPr marL="157425" marR="157425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>
                        <a:lumMod val="50000"/>
                        <a:alpha val="49804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Brigitte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03/12/1975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101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August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27/05/1968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102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3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Benjamin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15/10/1988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570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4</a:t>
                      </a:r>
                    </a:p>
                  </a:txBody>
                  <a:tcPr marL="91416" marR="91416" marT="45708" marB="45708" anchor="ctr">
                    <a:lnL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Denis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07/01/1993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2"/>
                          </a:solidFill>
                        </a:rPr>
                        <a:t>104</a:t>
                      </a:r>
                    </a:p>
                  </a:txBody>
                  <a:tcPr marL="91416" marR="91416" marT="45708" marB="45708" anchor="ctr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2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64848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6" name="AutoShape 7"/>
          <p:cNvSpPr>
            <a:spLocks noChangeArrowheads="1"/>
          </p:cNvSpPr>
          <p:nvPr/>
        </p:nvSpPr>
        <p:spPr bwMode="auto">
          <a:xfrm>
            <a:off x="533400" y="4392932"/>
            <a:ext cx="1159990" cy="609557"/>
          </a:xfrm>
          <a:prstGeom prst="wedgeRoundRectCallout">
            <a:avLst>
              <a:gd name="adj1" fmla="val 43059"/>
              <a:gd name="adj2" fmla="val -916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Ред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7" name="Rectangle: Rounded Corners 16"/>
          <p:cNvSpPr/>
          <p:nvPr/>
        </p:nvSpPr>
        <p:spPr>
          <a:xfrm>
            <a:off x="1704011" y="3503666"/>
            <a:ext cx="9255889" cy="672924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ln>
                <a:solidFill>
                  <a:schemeClr val="tx1"/>
                </a:solidFill>
                <a:prstDash val="solid"/>
              </a:ln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18" name="Rectangle: Rounded Corners 17"/>
          <p:cNvSpPr/>
          <p:nvPr/>
        </p:nvSpPr>
        <p:spPr>
          <a:xfrm>
            <a:off x="3913235" y="2424446"/>
            <a:ext cx="2869453" cy="2679002"/>
          </a:xfrm>
          <a:prstGeom prst="roundRect">
            <a:avLst>
              <a:gd name="adj" fmla="val 5385"/>
            </a:avLst>
          </a:prstGeom>
          <a:noFill/>
          <a:ln w="571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1" name="AutoShape 7"/>
          <p:cNvSpPr>
            <a:spLocks noChangeArrowheads="1"/>
          </p:cNvSpPr>
          <p:nvPr/>
        </p:nvSpPr>
        <p:spPr bwMode="auto">
          <a:xfrm>
            <a:off x="7518428" y="1804483"/>
            <a:ext cx="1588272" cy="609557"/>
          </a:xfrm>
          <a:prstGeom prst="wedgeRoundRectCallout">
            <a:avLst>
              <a:gd name="adj1" fmla="val -82609"/>
              <a:gd name="adj2" fmla="val 4261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Колона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22" name="Rectangle: Rounded Corners 21"/>
          <p:cNvSpPr/>
          <p:nvPr/>
        </p:nvSpPr>
        <p:spPr>
          <a:xfrm>
            <a:off x="3913235" y="3516362"/>
            <a:ext cx="2869453" cy="647531"/>
          </a:xfrm>
          <a:prstGeom prst="roundRect">
            <a:avLst>
              <a:gd name="adj" fmla="val 5385"/>
            </a:avLst>
          </a:prstGeom>
          <a:noFill/>
          <a:ln w="1270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sz="2799" b="1" dirty="0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</a:endParaRPr>
          </a:p>
        </p:txBody>
      </p:sp>
      <p:sp>
        <p:nvSpPr>
          <p:cNvPr id="23" name="AutoShape 7"/>
          <p:cNvSpPr>
            <a:spLocks noChangeArrowheads="1"/>
          </p:cNvSpPr>
          <p:nvPr/>
        </p:nvSpPr>
        <p:spPr bwMode="auto">
          <a:xfrm>
            <a:off x="7560735" y="5158835"/>
            <a:ext cx="1354665" cy="609557"/>
          </a:xfrm>
          <a:prstGeom prst="wedgeRoundRectCallout">
            <a:avLst>
              <a:gd name="adj1" fmla="val -149726"/>
              <a:gd name="adj2" fmla="val -24532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noProof="1">
                <a:solidFill>
                  <a:srgbClr val="FFFFFF"/>
                </a:solidFill>
              </a:rPr>
              <a:t>Клетка</a:t>
            </a:r>
            <a:endParaRPr lang="en-US" sz="2399" b="1" noProof="1">
              <a:solidFill>
                <a:srgbClr val="FFFFFF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="" xmlns:a16="http://schemas.microsoft.com/office/drawing/2014/main" id="{F80F709C-BB43-4A83-9529-1E089194DC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4618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="" xmlns:p14="http://schemas.microsoft.com/office/powerpoint/2010/main" val="17476692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21" grpId="0" animBg="1"/>
      <p:bldP spid="22" grpId="0" animBg="1"/>
      <p:bldP spid="2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2001598" cy="5528766"/>
          </a:xfrm>
        </p:spPr>
        <p:txBody>
          <a:bodyPr>
            <a:noAutofit/>
          </a:bodyPr>
          <a:lstStyle/>
          <a:p>
            <a:pPr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Таблиците</a:t>
            </a:r>
            <a:r>
              <a:rPr lang="bg-BG" sz="3200" dirty="0" smtClean="0"/>
              <a:t> дефинират структурата:</a:t>
            </a:r>
          </a:p>
          <a:p>
            <a:pPr lvl="1"/>
            <a:r>
              <a:rPr lang="ru-RU" sz="3200" dirty="0" smtClean="0"/>
              <a:t>За всеки атрибут се определя </a:t>
            </a:r>
            <a:r>
              <a:rPr lang="bg-BG" sz="3200" b="1" dirty="0" smtClean="0">
                <a:solidFill>
                  <a:schemeClr val="bg1"/>
                </a:solidFill>
              </a:rPr>
              <a:t>тип данни </a:t>
            </a:r>
            <a:r>
              <a:rPr lang="ru-RU" sz="3200" dirty="0" smtClean="0"/>
              <a:t>(текст, число, дата, ...)</a:t>
            </a:r>
          </a:p>
          <a:p>
            <a:pPr lvl="1"/>
            <a:r>
              <a:rPr lang="ru-RU" sz="3200" dirty="0" smtClean="0"/>
              <a:t>Задава се </a:t>
            </a:r>
            <a:r>
              <a:rPr lang="bg-BG" sz="3200" b="1" dirty="0" smtClean="0">
                <a:solidFill>
                  <a:schemeClr val="bg1"/>
                </a:solidFill>
              </a:rPr>
              <a:t>максимална дължина </a:t>
            </a:r>
            <a:r>
              <a:rPr lang="ru-RU" sz="3200" dirty="0" smtClean="0"/>
              <a:t>на текстовите полета</a:t>
            </a:r>
          </a:p>
          <a:p>
            <a:pPr lvl="1"/>
            <a:r>
              <a:rPr lang="ru-RU" sz="3200" dirty="0" smtClean="0"/>
              <a:t>Задава се </a:t>
            </a:r>
            <a:r>
              <a:rPr lang="bg-BG" sz="3200" b="1" dirty="0" smtClean="0">
                <a:solidFill>
                  <a:schemeClr val="bg1"/>
                </a:solidFill>
              </a:rPr>
              <a:t>максимална стойност </a:t>
            </a:r>
            <a:r>
              <a:rPr lang="ru-RU" sz="3200" dirty="0" smtClean="0"/>
              <a:t>на числовите полета</a:t>
            </a:r>
            <a:endParaRPr lang="bg-BG" sz="3200" dirty="0" smtClean="0">
              <a:solidFill>
                <a:schemeClr val="tx2"/>
              </a:solidFill>
            </a:endParaRPr>
          </a:p>
          <a:p>
            <a:pPr>
              <a:buClr>
                <a:schemeClr val="tx2"/>
              </a:buClr>
            </a:pPr>
            <a:r>
              <a:rPr lang="bg-BG" sz="3200" dirty="0" smtClean="0">
                <a:solidFill>
                  <a:schemeClr val="tx2"/>
                </a:solidFill>
              </a:rPr>
              <a:t>Определят</a:t>
            </a:r>
            <a:r>
              <a:rPr lang="bg-BG" sz="3200" b="1" dirty="0" smtClean="0">
                <a:solidFill>
                  <a:schemeClr val="bg1"/>
                </a:solidFill>
              </a:rPr>
              <a:t> релациите</a:t>
            </a:r>
            <a:r>
              <a:rPr lang="bg-BG" sz="3200" dirty="0" smtClean="0">
                <a:solidFill>
                  <a:schemeClr val="tx2"/>
                </a:solidFill>
              </a:rPr>
              <a:t>:</a:t>
            </a:r>
          </a:p>
          <a:p>
            <a:pPr lvl="1"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Първичен ключ</a:t>
            </a:r>
          </a:p>
          <a:p>
            <a:pPr lvl="1">
              <a:buClr>
                <a:schemeClr val="tx2"/>
              </a:buClr>
            </a:pPr>
            <a:r>
              <a:rPr lang="bg-BG" sz="3200" b="1" dirty="0" smtClean="0">
                <a:solidFill>
                  <a:schemeClr val="bg1"/>
                </a:solidFill>
              </a:rPr>
              <a:t>Вторичен ключ</a:t>
            </a:r>
          </a:p>
          <a:p>
            <a:pPr lvl="1">
              <a:buClr>
                <a:schemeClr val="tx2"/>
              </a:buClr>
            </a:pPr>
            <a:r>
              <a:rPr lang="bg-BG" sz="3200" dirty="0" smtClean="0">
                <a:solidFill>
                  <a:schemeClr val="tx2"/>
                </a:solidFill>
              </a:rPr>
              <a:t>Може да бъде и </a:t>
            </a:r>
            <a:r>
              <a:rPr lang="bg-BG" sz="3200" b="1" dirty="0" smtClean="0">
                <a:solidFill>
                  <a:schemeClr val="bg1"/>
                </a:solidFill>
              </a:rPr>
              <a:t>комбиниран ключ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Таблици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Първичен ключ </a:t>
            </a:r>
            <a:r>
              <a:rPr lang="bg-BG" sz="3400" dirty="0" smtClean="0"/>
              <a:t>(</a:t>
            </a:r>
            <a:r>
              <a:rPr lang="en-US" sz="3400" dirty="0" smtClean="0"/>
              <a:t>Primary Key)</a:t>
            </a:r>
            <a:endParaRPr lang="bg-BG" sz="3400" dirty="0" smtClean="0"/>
          </a:p>
          <a:p>
            <a:pPr lvl="1"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Уникален идентификатор </a:t>
            </a:r>
            <a:r>
              <a:rPr lang="ru-RU" sz="3400" dirty="0" smtClean="0"/>
              <a:t>на всеки запис в таблицата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Гарантира </a:t>
            </a:r>
            <a:r>
              <a:rPr lang="ru-RU" sz="3400" b="1" dirty="0" smtClean="0">
                <a:solidFill>
                  <a:schemeClr val="bg1"/>
                </a:solidFill>
              </a:rPr>
              <a:t>неповтарящи се </a:t>
            </a:r>
            <a:r>
              <a:rPr lang="ru-RU" sz="3400" dirty="0" smtClean="0"/>
              <a:t>идентификатори на записите</a:t>
            </a:r>
          </a:p>
          <a:p>
            <a:pPr lvl="1">
              <a:buClr>
                <a:schemeClr val="tx2"/>
              </a:buClr>
            </a:pPr>
            <a:r>
              <a:rPr lang="ru-RU" sz="3400" b="1" dirty="0" smtClean="0">
                <a:solidFill>
                  <a:schemeClr val="bg1"/>
                </a:solidFill>
              </a:rPr>
              <a:t>Бързо </a:t>
            </a:r>
            <a:r>
              <a:rPr lang="ru-RU" sz="3400" dirty="0" smtClean="0"/>
              <a:t>и </a:t>
            </a:r>
            <a:r>
              <a:rPr lang="ru-RU" sz="3400" b="1" dirty="0" smtClean="0">
                <a:solidFill>
                  <a:schemeClr val="bg1"/>
                </a:solidFill>
              </a:rPr>
              <a:t>ефективно </a:t>
            </a:r>
            <a:r>
              <a:rPr lang="ru-RU" sz="3400" dirty="0" smtClean="0"/>
              <a:t>извличане на конкретни записи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Обикновено се дефинира като единично поле (например, ID)</a:t>
            </a:r>
            <a:endParaRPr lang="en-US" sz="34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Първичен </a:t>
            </a:r>
            <a:r>
              <a:rPr lang="bg-BG" dirty="0" smtClean="0"/>
              <a:t>клю</a:t>
            </a:r>
            <a:r>
              <a:rPr lang="bg-BG" dirty="0" smtClean="0"/>
              <a:t>ч</a:t>
            </a:r>
            <a:endParaRPr lang="en-US" dirty="0"/>
          </a:p>
        </p:txBody>
      </p:sp>
      <p:pic>
        <p:nvPicPr>
          <p:cNvPr id="61442" name="Picture 2" descr="key png graphic clipart design 19907697 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105400" y="4648200"/>
            <a:ext cx="1981200" cy="1996800"/>
          </a:xfrm>
          <a:prstGeom prst="rect">
            <a:avLst/>
          </a:prstGeom>
          <a:noFill/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400" b="1" dirty="0" smtClean="0">
                <a:solidFill>
                  <a:schemeClr val="bg1"/>
                </a:solidFill>
              </a:rPr>
              <a:t>Identity</a:t>
            </a:r>
            <a:r>
              <a:rPr lang="en-US" sz="3400" dirty="0" smtClean="0"/>
              <a:t> </a:t>
            </a:r>
            <a:r>
              <a:rPr lang="bg-BG" sz="3400" dirty="0" smtClean="0"/>
              <a:t>атрибут:</a:t>
            </a:r>
          </a:p>
          <a:p>
            <a:pPr lvl="1">
              <a:buClr>
                <a:schemeClr val="tx2"/>
              </a:buClr>
            </a:pPr>
            <a:r>
              <a:rPr lang="ru-RU" sz="3400" dirty="0" smtClean="0"/>
              <a:t>Стойността на </a:t>
            </a:r>
            <a:r>
              <a:rPr lang="ru-RU" sz="3400" b="1" dirty="0" smtClean="0">
                <a:solidFill>
                  <a:schemeClr val="bg1"/>
                </a:solidFill>
              </a:rPr>
              <a:t>първичния ключ </a:t>
            </a:r>
            <a:r>
              <a:rPr lang="ru-RU" sz="3400" dirty="0" smtClean="0"/>
              <a:t>автоматично да </a:t>
            </a:r>
            <a:r>
              <a:rPr lang="ru-RU" sz="3400" b="1" dirty="0" smtClean="0">
                <a:solidFill>
                  <a:schemeClr val="bg1"/>
                </a:solidFill>
              </a:rPr>
              <a:t>нараства</a:t>
            </a:r>
            <a:r>
              <a:rPr lang="ru-RU" sz="3400" dirty="0" smtClean="0"/>
              <a:t> с всеки </a:t>
            </a:r>
            <a:r>
              <a:rPr lang="ru-RU" sz="3400" b="1" dirty="0" smtClean="0">
                <a:solidFill>
                  <a:schemeClr val="bg1"/>
                </a:solidFill>
              </a:rPr>
              <a:t>нов запис</a:t>
            </a:r>
            <a:endParaRPr lang="en-US" sz="3400" b="1" dirty="0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r>
              <a:rPr lang="bg-BG" dirty="0" smtClean="0"/>
              <a:t>атрибут (1)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FBED5352-2A36-4F28-AB8D-6335517E54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276600"/>
            <a:ext cx="10744200" cy="32735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08000" tIns="36000" rIns="108000" bIns="36000" rtlCol="0">
            <a:spAutoFit/>
          </a:bodyPr>
          <a:lstStyle/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CREATE TABLE </a:t>
            </a:r>
            <a:r>
              <a:rPr kumimoji="0" lang="en-US" sz="3200" b="1" i="0" u="none" strike="noStrike" kern="1200" cap="none" spc="0" normalizeH="0" baseline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Employees</a:t>
            </a:r>
            <a:r>
              <a:rPr kumimoji="0" lang="en-US" sz="3200" b="1" i="0" u="none" strike="noStrike" kern="1200" cap="none" spc="0" normalizeH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 (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200" b="1" baseline="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EmployeeId INT </a:t>
            </a:r>
            <a:r>
              <a:rPr lang="en-US" sz="3200" b="1" baseline="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IDENTITY(1, 1)</a:t>
            </a:r>
            <a:r>
              <a:rPr lang="en-US" sz="3200" b="1" baseline="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  <a:r>
              <a:rPr lang="en-US" sz="3200" b="1" baseline="0" noProof="1" smtClean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PRIMARY KEY</a:t>
            </a:r>
            <a:r>
              <a:rPr lang="en-US" sz="3200" b="1" baseline="0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FirstName NVARCHAR(50),</a:t>
            </a: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200" b="1" noProof="1" smtClean="0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 LastName NVARCHAR(50)</a:t>
            </a:r>
            <a:endParaRPr lang="en-US" sz="3200" b="1" baseline="0" noProof="1" smtClean="0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marL="0" marR="0" lvl="0" indent="0" algn="l" defTabSz="1218438" rtl="0" eaLnBrk="0" fontAlgn="auto" latinLnBrk="0" hangingPunct="0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" panose="05000000000000000000" pitchFamily="2" charset="2"/>
              <a:buNone/>
              <a:tabLst/>
              <a:defRPr/>
            </a:pPr>
            <a:r>
              <a:rPr kumimoji="0" lang="en-US" sz="3200" b="1" i="0" u="none" strike="noStrike" kern="1200" cap="none" spc="0" normalizeH="0" noProof="1" smtClean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Consolas" pitchFamily="49" charset="0"/>
                <a:ea typeface="+mn-ea"/>
                <a:cs typeface="Consolas" pitchFamily="49" charset="0"/>
              </a:rPr>
              <a:t>)</a:t>
            </a:r>
            <a:endParaRPr kumimoji="0" lang="en-US" sz="3200" b="1" i="0" u="none" strike="noStrike" kern="1200" cap="none" spc="0" normalizeH="0" baseline="0" noProof="1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Consolas" pitchFamily="49" charset="0"/>
              <a:ea typeface="+mn-ea"/>
              <a:cs typeface="Consolas" pitchFamily="49" charset="0"/>
            </a:endParaRPr>
          </a:p>
        </p:txBody>
      </p:sp>
      <p:sp>
        <p:nvSpPr>
          <p:cNvPr id="6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590800"/>
            <a:ext cx="2362200" cy="985755"/>
          </a:xfrm>
          <a:prstGeom prst="wedgeRoundRectCallout">
            <a:avLst>
              <a:gd name="adj1" fmla="val -9619"/>
              <a:gd name="adj2" fmla="val 10138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Стартираща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AutoShape 5">
            <a:extLst>
              <a:ext uri="{FF2B5EF4-FFF2-40B4-BE49-F238E27FC236}">
                <a16:creationId xmlns="" xmlns:a16="http://schemas.microsoft.com/office/drawing/2014/main" id="{F571EDF2-BA8D-4C84-8360-12467530B8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4724400"/>
            <a:ext cx="2362200" cy="985755"/>
          </a:xfrm>
          <a:prstGeom prst="wedgeRoundRectCallout">
            <a:avLst>
              <a:gd name="adj1" fmla="val -39039"/>
              <a:gd name="adj2" fmla="val -83213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noProof="1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Нарастваща стойност</a:t>
            </a:r>
            <a:endParaRPr lang="bg-BG" sz="2800" b="1" noProof="1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52400" y="1143000"/>
            <a:ext cx="11887200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400" dirty="0" smtClean="0">
                <a:solidFill>
                  <a:schemeClr val="tx2"/>
                </a:solidFill>
              </a:rPr>
              <a:t>Предимства:</a:t>
            </a:r>
          </a:p>
          <a:p>
            <a:pPr lvl="1"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Уникалност</a:t>
            </a:r>
            <a:endParaRPr lang="bg-BG" sz="3400" b="1" dirty="0" smtClean="0">
              <a:solidFill>
                <a:schemeClr val="tx2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Лесност на управление</a:t>
            </a:r>
          </a:p>
          <a:p>
            <a:pPr lvl="2">
              <a:buClr>
                <a:schemeClr val="tx2"/>
              </a:buClr>
            </a:pPr>
            <a:r>
              <a:rPr lang="ru-RU" sz="3400" dirty="0" smtClean="0"/>
              <a:t>Не се изисква </a:t>
            </a:r>
            <a:r>
              <a:rPr lang="ru-RU" sz="3400" dirty="0" smtClean="0"/>
              <a:t>изрично </a:t>
            </a:r>
            <a:r>
              <a:rPr lang="ru-RU" sz="3400" dirty="0" smtClean="0"/>
              <a:t>задаване на </a:t>
            </a:r>
            <a:r>
              <a:rPr lang="ru-RU" sz="3400" dirty="0" smtClean="0"/>
              <a:t>стойност на първичния ключ </a:t>
            </a:r>
            <a:r>
              <a:rPr lang="ru-RU" sz="3400" dirty="0" smtClean="0"/>
              <a:t>при вмъкване на </a:t>
            </a:r>
            <a:r>
              <a:rPr lang="ru-RU" sz="3400" dirty="0" smtClean="0"/>
              <a:t>записи</a:t>
            </a:r>
            <a:endParaRPr lang="en-US" sz="3400" dirty="0" smtClean="0"/>
          </a:p>
          <a:p>
            <a:pPr lvl="1">
              <a:buClr>
                <a:schemeClr val="tx2"/>
              </a:buClr>
            </a:pPr>
            <a:r>
              <a:rPr lang="bg-BG" sz="3400" b="1" dirty="0" smtClean="0">
                <a:solidFill>
                  <a:schemeClr val="bg1"/>
                </a:solidFill>
              </a:rPr>
              <a:t>Избягване на </a:t>
            </a:r>
            <a:r>
              <a:rPr lang="bg-BG" sz="3400" b="1" dirty="0" smtClean="0">
                <a:solidFill>
                  <a:schemeClr val="bg1"/>
                </a:solidFill>
              </a:rPr>
              <a:t>конфликти</a:t>
            </a:r>
            <a:endParaRPr lang="en-US" sz="3400" b="1" dirty="0" smtClean="0">
              <a:solidFill>
                <a:schemeClr val="bg1"/>
              </a:solidFill>
            </a:endParaRPr>
          </a:p>
          <a:p>
            <a:pPr lvl="2">
              <a:buClr>
                <a:schemeClr val="tx2"/>
              </a:buClr>
            </a:pPr>
            <a:r>
              <a:rPr lang="bg-BG" sz="3400" dirty="0" smtClean="0">
                <a:solidFill>
                  <a:schemeClr val="tx2"/>
                </a:solidFill>
              </a:rPr>
              <a:t>Всеки запис ще бъде създаден с </a:t>
            </a:r>
            <a:r>
              <a:rPr lang="bg-BG" sz="3400" b="1" dirty="0" smtClean="0">
                <a:solidFill>
                  <a:schemeClr val="bg1"/>
                </a:solidFill>
              </a:rPr>
              <a:t>уникален първичен ключ</a:t>
            </a:r>
          </a:p>
          <a:p>
            <a:pPr lvl="1">
              <a:buClr>
                <a:schemeClr val="tx2"/>
              </a:buClr>
            </a:pPr>
            <a:endParaRPr lang="bg-BG" sz="3400" b="1" dirty="0" smtClean="0">
              <a:solidFill>
                <a:schemeClr val="tx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Identity </a:t>
            </a:r>
            <a:r>
              <a:rPr lang="bg-BG" dirty="0" smtClean="0"/>
              <a:t>атрибут (2)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2"/>
              </a:buClr>
            </a:pPr>
            <a:r>
              <a:rPr lang="bg-BG" b="1" dirty="0" smtClean="0">
                <a:solidFill>
                  <a:schemeClr val="bg1"/>
                </a:solidFill>
              </a:rPr>
              <a:t>Външен ключ </a:t>
            </a:r>
            <a:r>
              <a:rPr lang="bg-BG" dirty="0" smtClean="0"/>
              <a:t>(</a:t>
            </a:r>
            <a:r>
              <a:rPr lang="en-US" dirty="0" smtClean="0"/>
              <a:t>Foreign Key)</a:t>
            </a:r>
            <a:endParaRPr lang="bg-BG" dirty="0" smtClean="0"/>
          </a:p>
          <a:p>
            <a:pPr lvl="1">
              <a:buClr>
                <a:schemeClr val="tx2"/>
              </a:buClr>
            </a:pPr>
            <a:r>
              <a:rPr lang="ru-RU" dirty="0" smtClean="0"/>
              <a:t>Осигурява връзка между данните в различни таблици</a:t>
            </a:r>
            <a:r>
              <a:rPr lang="en-US" dirty="0" smtClean="0"/>
              <a:t> </a:t>
            </a:r>
            <a:r>
              <a:rPr lang="ru-RU" dirty="0" smtClean="0"/>
              <a:t>(например </a:t>
            </a:r>
            <a:r>
              <a:rPr lang="en-US" b="1" dirty="0" smtClean="0">
                <a:solidFill>
                  <a:schemeClr val="bg1"/>
                </a:solidFill>
              </a:rPr>
              <a:t>Product</a:t>
            </a:r>
            <a:r>
              <a:rPr lang="en-US" dirty="0" smtClean="0"/>
              <a:t> -&gt;</a:t>
            </a:r>
            <a:r>
              <a:rPr lang="bg-BG" dirty="0" smtClean="0"/>
              <a:t> </a:t>
            </a:r>
            <a:r>
              <a:rPr lang="en-US" b="1" dirty="0" smtClean="0">
                <a:solidFill>
                  <a:schemeClr val="bg1"/>
                </a:solidFill>
              </a:rPr>
              <a:t>Category</a:t>
            </a:r>
            <a:r>
              <a:rPr lang="en-US" dirty="0" smtClean="0"/>
              <a:t>)</a:t>
            </a:r>
          </a:p>
          <a:p>
            <a:pPr lvl="1">
              <a:buClr>
                <a:schemeClr val="tx2"/>
              </a:buClr>
            </a:pPr>
            <a:r>
              <a:rPr lang="ru-RU" dirty="0" smtClean="0"/>
              <a:t>Позволява изграждане на </a:t>
            </a:r>
            <a:r>
              <a:rPr lang="ru-RU" b="1" dirty="0" smtClean="0">
                <a:solidFill>
                  <a:schemeClr val="bg1"/>
                </a:solidFill>
              </a:rPr>
              <a:t>релационни връзки</a:t>
            </a:r>
            <a:endParaRPr lang="en-US" b="1" dirty="0" smtClean="0">
              <a:solidFill>
                <a:schemeClr val="bg1"/>
              </a:solidFill>
            </a:endParaRPr>
          </a:p>
          <a:p>
            <a:pPr lvl="1">
              <a:buClr>
                <a:schemeClr val="tx2"/>
              </a:buClr>
            </a:pPr>
            <a:r>
              <a:rPr lang="bg-BG" dirty="0" smtClean="0"/>
              <a:t>П</a:t>
            </a:r>
            <a:r>
              <a:rPr lang="ru-RU" dirty="0" smtClean="0"/>
              <a:t>оддръжка на </a:t>
            </a:r>
            <a:r>
              <a:rPr lang="ru-RU" b="1" dirty="0" smtClean="0">
                <a:solidFill>
                  <a:schemeClr val="bg1"/>
                </a:solidFill>
              </a:rPr>
              <a:t>цялост</a:t>
            </a:r>
            <a:r>
              <a:rPr lang="ru-RU" dirty="0" smtClean="0"/>
              <a:t> на данните</a:t>
            </a:r>
            <a:endParaRPr lang="bg-BG" dirty="0" smtClean="0"/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Външен ключ</a:t>
            </a:r>
            <a:endParaRPr lang="en-US" dirty="0"/>
          </a:p>
        </p:txBody>
      </p:sp>
      <p:pic>
        <p:nvPicPr>
          <p:cNvPr id="7" name="Picture 4" descr="One is to many relationship in SQL Server Management studio - Stack Overflow"/>
          <p:cNvPicPr>
            <a:picLocks noChangeAspect="1" noChangeArrowheads="1"/>
          </p:cNvPicPr>
          <p:nvPr/>
        </p:nvPicPr>
        <p:blipFill>
          <a:blip r:embed="rId2" cstate="print"/>
          <a:srcRect l="7514" t="22657" r="27273" b="37694"/>
          <a:stretch>
            <a:fillRect/>
          </a:stretch>
        </p:blipFill>
        <p:spPr bwMode="auto">
          <a:xfrm>
            <a:off x="3429000" y="4648200"/>
            <a:ext cx="5511800" cy="160020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spd="slow" p14:dur="2000" advClick="0" advTm="5000"/>
    </mc:Choice>
    <mc:Fallback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SoftUni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xmlns="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B6C18B0EB80FEC43B96FC4929E3ACDFF" ma:contentTypeVersion="8" ma:contentTypeDescription="Създаване на нов документ" ma:contentTypeScope="" ma:versionID="5e73c28b7fde86b7f49c9d6b9be21d41">
  <xsd:schema xmlns:xsd="http://www.w3.org/2001/XMLSchema" xmlns:xs="http://www.w3.org/2001/XMLSchema" xmlns:p="http://schemas.microsoft.com/office/2006/metadata/properties" xmlns:ns2="4f985cec-e092-4bcf-a1e1-b816bd0221d8" targetNamespace="http://schemas.microsoft.com/office/2006/metadata/properties" ma:root="true" ma:fieldsID="f7a640d6aa79659634b3275499e0d9c9" ns2:_="">
    <xsd:import namespace="4f985cec-e092-4bcf-a1e1-b816bd0221d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f985cec-e092-4bcf-a1e1-b816bd0221d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OCR" ma:index="1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4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5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съдържание"/>
        <xsd:element ref="dc:title" minOccurs="0" maxOccurs="1" ma:index="4" ma:displayName="Заглав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E2F4A33-1866-4BB8-8A35-8D6BDFE8D9F5}">
  <ds:schemaRefs>
    <ds:schemaRef ds:uri="http://schemas.microsoft.com/office/infopath/2007/PartnerControls"/>
    <ds:schemaRef ds:uri="http://purl.org/dc/dcmitype/"/>
    <ds:schemaRef ds:uri="http://schemas.microsoft.com/office/2006/documentManagement/types"/>
    <ds:schemaRef ds:uri="http://schemas.microsoft.com/office/2006/metadata/properties"/>
    <ds:schemaRef ds:uri="http://www.w3.org/XML/1998/namespace"/>
    <ds:schemaRef ds:uri="4f985cec-e092-4bcf-a1e1-b816bd0221d8"/>
    <ds:schemaRef ds:uri="http://schemas.openxmlformats.org/package/2006/metadata/core-properties"/>
    <ds:schemaRef ds:uri="http://purl.org/dc/terms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4443A303-689A-4436-B140-8B2DF827EBE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f985cec-e092-4bcf-a1e1-b816bd0221d8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68A20BEC-F81B-49CD-951D-E62C4BAE77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16471</TotalTime>
  <Words>718</Words>
  <Application>Microsoft Office PowerPoint</Application>
  <PresentationFormat>Custom</PresentationFormat>
  <Paragraphs>195</Paragraphs>
  <Slides>17</Slides>
  <Notes>7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SoftUni</vt:lpstr>
      <vt:lpstr>Моделиране на бази данни</vt:lpstr>
      <vt:lpstr>Съдържание</vt:lpstr>
      <vt:lpstr>Таблици, редове, колони</vt:lpstr>
      <vt:lpstr>Таблици (1)</vt:lpstr>
      <vt:lpstr>Таблици (2)</vt:lpstr>
      <vt:lpstr>Първичен ключ</vt:lpstr>
      <vt:lpstr>Identity атрибут (1)</vt:lpstr>
      <vt:lpstr>Identity атрибут (2)</vt:lpstr>
      <vt:lpstr>Външен ключ</vt:lpstr>
      <vt:lpstr>Комбиниран ключ</vt:lpstr>
      <vt:lpstr>Създаване на връзка между таблици</vt:lpstr>
      <vt:lpstr>Прости таблици</vt:lpstr>
      <vt:lpstr>Връзка между таблици (1)</vt:lpstr>
      <vt:lpstr>Връзка между таблици (2)</vt:lpstr>
      <vt:lpstr>Обобщение</vt:lpstr>
      <vt:lpstr>Slide 16</vt:lpstr>
      <vt:lpstr>Лиценз</vt:lpstr>
    </vt:vector>
  </TitlesOfParts>
  <Company>SoftUni – https://about.softuni.bg/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Databases: MySQL and MongoDB</dc:title>
  <dc:subject>Software Development</dc:subject>
  <dc:creator>Software University</dc:creator>
  <cp:keywords>SoftUni; Software University; programming; coding; computer programming; software development; software engineering; software technologies; digital skills; technical skills; training; course</cp:keywords>
  <dc:description>© SoftUni – https://about.softuni.bg/
© Software University – https://softuni.bg
Copyrighted document. Unauthorized copy, reproduction or use is not permitted.</dc:description>
  <cp:lastModifiedBy>Windows User</cp:lastModifiedBy>
  <cp:revision>325</cp:revision>
  <dcterms:created xsi:type="dcterms:W3CDTF">2018-05-23T13:08:44Z</dcterms:created>
  <dcterms:modified xsi:type="dcterms:W3CDTF">2023-08-12T18:19:08Z</dcterms:modified>
  <cp:category>computer programming;programming;software development;software engineering</cp:category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0x010100B6C18B0EB80FEC43B96FC4929E3ACDFF</vt:lpwstr>
  </property>
</Properties>
</file>