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649" r:id="rId4"/>
    <p:sldId id="651" r:id="rId5"/>
    <p:sldId id="652" r:id="rId6"/>
    <p:sldId id="653" r:id="rId7"/>
    <p:sldId id="654" r:id="rId8"/>
    <p:sldId id="655" r:id="rId9"/>
    <p:sldId id="650" r:id="rId10"/>
    <p:sldId id="656" r:id="rId11"/>
    <p:sldId id="658" r:id="rId12"/>
    <p:sldId id="659" r:id="rId13"/>
    <p:sldId id="660" r:id="rId14"/>
    <p:sldId id="661" r:id="rId15"/>
    <p:sldId id="662" r:id="rId16"/>
    <p:sldId id="672" r:id="rId17"/>
    <p:sldId id="668" r:id="rId18"/>
    <p:sldId id="669" r:id="rId19"/>
    <p:sldId id="677" r:id="rId20"/>
    <p:sldId id="670" r:id="rId21"/>
    <p:sldId id="671" r:id="rId22"/>
    <p:sldId id="674" r:id="rId23"/>
    <p:sldId id="678" r:id="rId24"/>
    <p:sldId id="680" r:id="rId25"/>
    <p:sldId id="682" r:id="rId26"/>
    <p:sldId id="679" r:id="rId27"/>
    <p:sldId id="681" r:id="rId28"/>
    <p:sldId id="633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дение в тестването на ИС" id="{A764BDC4-FBCF-8642-9DA0-2A050F6690EB}">
          <p14:sldIdLst>
            <p14:sldId id="649"/>
            <p14:sldId id="651"/>
            <p14:sldId id="652"/>
            <p14:sldId id="653"/>
            <p14:sldId id="654"/>
            <p14:sldId id="655"/>
          </p14:sldIdLst>
        </p14:section>
        <p14:section name="Тестване на гранични стойности" id="{A691BA0E-18E6-D749-889D-CCF2193E1FE8}">
          <p14:sldIdLst>
            <p14:sldId id="650"/>
            <p14:sldId id="656"/>
          </p14:sldIdLst>
        </p14:section>
        <p14:section name="Видове тестване" id="{941C84F9-4937-104D-8837-EE794B73CB35}">
          <p14:sldIdLst>
            <p14:sldId id="658"/>
            <p14:sldId id="659"/>
            <p14:sldId id="660"/>
            <p14:sldId id="661"/>
            <p14:sldId id="662"/>
            <p14:sldId id="672"/>
            <p14:sldId id="668"/>
            <p14:sldId id="669"/>
            <p14:sldId id="677"/>
            <p14:sldId id="670"/>
            <p14:sldId id="671"/>
          </p14:sldIdLst>
        </p14:section>
        <p14:section name="Тестване на Здравна информационна система" id="{D231F0DB-2595-C84B-A4CE-E1F9F8FA8A9D}">
          <p14:sldIdLst>
            <p14:sldId id="674"/>
            <p14:sldId id="678"/>
            <p14:sldId id="680"/>
            <p14:sldId id="682"/>
            <p14:sldId id="679"/>
            <p14:sldId id="68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9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54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2.01.25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5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fontScale="85000" lnSpcReduction="10000"/>
          </a:bodyPr>
          <a:lstStyle/>
          <a:p>
            <a:r>
              <a:rPr lang="bg-BG" dirty="0"/>
              <a:t>Защо, какво и как да тестваме, тестване на гранични стойности, видове тестване, тестване на информационна система</a:t>
            </a:r>
            <a:endParaRPr lang="bg-BG" sz="32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Тестване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06A00-5714-952F-8DDF-4489E6B4D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0035" y="2763925"/>
            <a:ext cx="3719719" cy="28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Проверява </a:t>
            </a:r>
            <a:r>
              <a:rPr lang="bg-BG" sz="3200" b="1" dirty="0"/>
              <a:t>поведението</a:t>
            </a:r>
            <a:r>
              <a:rPr lang="bg-BG" sz="3200" dirty="0"/>
              <a:t> на </a:t>
            </a:r>
            <a:r>
              <a:rPr lang="bg-BG" sz="3200" b="1" dirty="0"/>
              <a:t>системата</a:t>
            </a:r>
            <a:r>
              <a:rPr lang="bg-BG" sz="3200" dirty="0"/>
              <a:t> при </a:t>
            </a:r>
            <a:r>
              <a:rPr lang="bg-BG" sz="3200" b="1" dirty="0"/>
              <a:t>стойности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около</a:t>
            </a:r>
            <a:r>
              <a:rPr lang="bg-BG" sz="3200" dirty="0"/>
              <a:t> </a:t>
            </a:r>
            <a:r>
              <a:rPr lang="bg-BG" sz="3200" b="1" dirty="0"/>
              <a:t>границите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допустимите диапазони</a:t>
            </a:r>
          </a:p>
          <a:p>
            <a:r>
              <a:rPr lang="bg-BG" sz="3200" dirty="0"/>
              <a:t>Откриват се </a:t>
            </a:r>
            <a:r>
              <a:rPr lang="bg-BG" sz="3200" b="1" dirty="0"/>
              <a:t>грешки</a:t>
            </a:r>
            <a:r>
              <a:rPr lang="bg-BG" sz="3200" dirty="0"/>
              <a:t>, появяващи се </a:t>
            </a:r>
            <a:r>
              <a:rPr lang="bg-BG" sz="3200" b="1" dirty="0">
                <a:solidFill>
                  <a:schemeClr val="bg1"/>
                </a:solidFill>
              </a:rPr>
              <a:t>само</a:t>
            </a:r>
            <a:r>
              <a:rPr lang="bg-BG" sz="3200" dirty="0"/>
              <a:t> при </a:t>
            </a:r>
            <a:r>
              <a:rPr lang="bg-BG" sz="3200" b="1" dirty="0"/>
              <a:t>гранични стойности</a:t>
            </a:r>
          </a:p>
          <a:p>
            <a:r>
              <a:rPr lang="bg-BG" sz="3200" dirty="0"/>
              <a:t>Уверява, че </a:t>
            </a:r>
            <a:r>
              <a:rPr lang="bg-BG" sz="3200" b="1" dirty="0"/>
              <a:t>системата</a:t>
            </a:r>
            <a:r>
              <a:rPr lang="bg-BG" sz="3200" dirty="0"/>
              <a:t> обработва </a:t>
            </a:r>
            <a:r>
              <a:rPr lang="bg-BG" sz="3200" b="1" dirty="0"/>
              <a:t>правилно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минимални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максимални</a:t>
            </a:r>
            <a:r>
              <a:rPr lang="bg-BG" sz="3200" dirty="0"/>
              <a:t> </a:t>
            </a:r>
            <a:r>
              <a:rPr lang="bg-BG" sz="3200" b="1" dirty="0"/>
              <a:t>стойности</a:t>
            </a:r>
          </a:p>
          <a:p>
            <a:r>
              <a:rPr lang="bg-BG" sz="3200" b="1" dirty="0"/>
              <a:t>Пример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bg-BG" sz="3000" b="1" dirty="0"/>
              <a:t>Потребителят</a:t>
            </a:r>
            <a:r>
              <a:rPr lang="bg-BG" sz="3000" dirty="0"/>
              <a:t> трябва да е на </a:t>
            </a:r>
            <a:r>
              <a:rPr lang="bg-BG" sz="3000" b="1" dirty="0"/>
              <a:t>възраст</a:t>
            </a:r>
            <a:r>
              <a:rPr lang="bg-BG" sz="3000" dirty="0"/>
              <a:t> между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 години - тестват се стойности като </a:t>
            </a:r>
            <a:r>
              <a:rPr lang="bg-BG" sz="3000" b="1" dirty="0">
                <a:solidFill>
                  <a:schemeClr val="bg1"/>
                </a:solidFill>
              </a:rPr>
              <a:t>17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66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гранични стойности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616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Юнит тестване, Интеграционно тестване, Системно тестване, Приемно тестване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Видове тестване</a:t>
            </a:r>
            <a:endParaRPr lang="en-US" sz="4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1F26D1-A1F4-0C26-8A1F-A63C231AC8C2}"/>
              </a:ext>
            </a:extLst>
          </p:cNvPr>
          <p:cNvGrpSpPr/>
          <p:nvPr/>
        </p:nvGrpSpPr>
        <p:grpSpPr>
          <a:xfrm>
            <a:off x="4696800" y="1134000"/>
            <a:ext cx="2798400" cy="2668407"/>
            <a:chOff x="4696800" y="1134000"/>
            <a:chExt cx="2798400" cy="26684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B966AD8-BEBF-7F19-F7BE-4F3681426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6800" y="1134000"/>
              <a:ext cx="2798400" cy="2393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74EEA3-E2D7-8FA7-E521-A9B74BE3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000" y="2153175"/>
              <a:ext cx="1649232" cy="1649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2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Видове тестване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E0792-9879-918E-D9BF-4833B2FCD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00" y="1755088"/>
            <a:ext cx="5310000" cy="47341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4FBEEB-C968-EEEF-0CD9-1D960A6068E7}"/>
              </a:ext>
            </a:extLst>
          </p:cNvPr>
          <p:cNvCxnSpPr>
            <a:cxnSpLocks/>
          </p:cNvCxnSpPr>
          <p:nvPr/>
        </p:nvCxnSpPr>
        <p:spPr>
          <a:xfrm flipV="1">
            <a:off x="10797275" y="1655365"/>
            <a:ext cx="0" cy="4797969"/>
          </a:xfrm>
          <a:prstGeom prst="straightConnector1">
            <a:avLst/>
          </a:prstGeom>
          <a:ln w="63500" cap="rnd">
            <a:solidFill>
              <a:schemeClr val="accent6">
                <a:lumMod val="10000"/>
              </a:schemeClr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A0470E1-A28D-3A5D-63C4-658A10436DD2}"/>
              </a:ext>
            </a:extLst>
          </p:cNvPr>
          <p:cNvGrpSpPr/>
          <p:nvPr/>
        </p:nvGrpSpPr>
        <p:grpSpPr>
          <a:xfrm>
            <a:off x="1467598" y="1599619"/>
            <a:ext cx="3990615" cy="1132422"/>
            <a:chOff x="498935" y="1577051"/>
            <a:chExt cx="2721000" cy="1073610"/>
          </a:xfrm>
        </p:grpSpPr>
        <p:sp>
          <p:nvSpPr>
            <p:cNvPr id="8" name="Flowchart: Alternate Process 99">
              <a:extLst>
                <a:ext uri="{FF2B5EF4-FFF2-40B4-BE49-F238E27FC236}">
                  <a16:creationId xmlns:a16="http://schemas.microsoft.com/office/drawing/2014/main" id="{FE65EFF3-53A9-6EC9-0040-486ECF1D479B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681119-D93A-5F7F-7CD0-4B3998998A58}"/>
                </a:ext>
              </a:extLst>
            </p:cNvPr>
            <p:cNvSpPr txBox="1"/>
            <p:nvPr/>
          </p:nvSpPr>
          <p:spPr>
            <a:xfrm>
              <a:off x="658197" y="1577051"/>
              <a:ext cx="2402476" cy="957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Приемно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s-ES" sz="2400" b="1" dirty="0"/>
                <a:t>Acceptance </a:t>
              </a:r>
              <a:r>
                <a:rPr lang="es-ES_tradnl" sz="2400" b="1" dirty="0"/>
                <a:t>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81AFBE-AED0-0786-9524-4A40999E5830}"/>
              </a:ext>
            </a:extLst>
          </p:cNvPr>
          <p:cNvGrpSpPr/>
          <p:nvPr/>
        </p:nvGrpSpPr>
        <p:grpSpPr>
          <a:xfrm>
            <a:off x="881393" y="4164842"/>
            <a:ext cx="5145881" cy="1110340"/>
            <a:chOff x="91031" y="1573521"/>
            <a:chExt cx="3501510" cy="1110340"/>
          </a:xfrm>
        </p:grpSpPr>
        <p:sp>
          <p:nvSpPr>
            <p:cNvPr id="11" name="Flowchart: Alternate Process 109">
              <a:extLst>
                <a:ext uri="{FF2B5EF4-FFF2-40B4-BE49-F238E27FC236}">
                  <a16:creationId xmlns:a16="http://schemas.microsoft.com/office/drawing/2014/main" id="{079E510B-7C34-62DE-FA99-4F03A5B01765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618D66-5DA9-4A40-5717-0F9AB05BB13B}"/>
                </a:ext>
              </a:extLst>
            </p:cNvPr>
            <p:cNvSpPr txBox="1"/>
            <p:nvPr/>
          </p:nvSpPr>
          <p:spPr>
            <a:xfrm>
              <a:off x="91031" y="1573521"/>
              <a:ext cx="3501510" cy="11103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norm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00" b="1" dirty="0">
                  <a:solidFill>
                    <a:schemeClr val="bg1"/>
                  </a:solidFill>
                </a:rPr>
                <a:t>Интеграционно</a:t>
              </a:r>
              <a:r>
                <a:rPr lang="bg-BG" sz="2300" dirty="0"/>
                <a:t> </a:t>
              </a:r>
              <a:r>
                <a:rPr lang="bg-BG" sz="2300" b="1" dirty="0">
                  <a:solidFill>
                    <a:schemeClr val="bg1"/>
                  </a:solidFill>
                </a:rPr>
                <a:t>тестване</a:t>
              </a:r>
              <a:br>
                <a:rPr lang="en-US" sz="2300" dirty="0"/>
              </a:br>
              <a:r>
                <a:rPr lang="en-US" sz="2300" b="1" dirty="0"/>
                <a:t>(Integration Testing)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7D03B1-56B3-A590-25A1-4988737E37CE}"/>
              </a:ext>
            </a:extLst>
          </p:cNvPr>
          <p:cNvGrpSpPr/>
          <p:nvPr/>
        </p:nvGrpSpPr>
        <p:grpSpPr>
          <a:xfrm>
            <a:off x="1058973" y="5435365"/>
            <a:ext cx="4788298" cy="1080000"/>
            <a:chOff x="220272" y="1570661"/>
            <a:chExt cx="3236063" cy="1080000"/>
          </a:xfrm>
        </p:grpSpPr>
        <p:sp>
          <p:nvSpPr>
            <p:cNvPr id="14" name="Flowchart: Alternate Process 115">
              <a:extLst>
                <a:ext uri="{FF2B5EF4-FFF2-40B4-BE49-F238E27FC236}">
                  <a16:creationId xmlns:a16="http://schemas.microsoft.com/office/drawing/2014/main" id="{4DAD07EC-6378-8134-162D-B18A91E85FD6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EF2E95-28DD-00D2-D8FA-9C4DAA0726D7}"/>
                </a:ext>
              </a:extLst>
            </p:cNvPr>
            <p:cNvSpPr txBox="1"/>
            <p:nvPr/>
          </p:nvSpPr>
          <p:spPr>
            <a:xfrm>
              <a:off x="220272" y="1570661"/>
              <a:ext cx="3236063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Юнит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dirty="0"/>
              </a:br>
              <a:r>
                <a:rPr lang="en-US" sz="2400" b="1" dirty="0"/>
                <a:t>(Unit Testing)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BFD72F-8796-02C1-4893-4CA4FD24EE0A}"/>
              </a:ext>
            </a:extLst>
          </p:cNvPr>
          <p:cNvGrpSpPr/>
          <p:nvPr/>
        </p:nvGrpSpPr>
        <p:grpSpPr>
          <a:xfrm>
            <a:off x="1475829" y="2918623"/>
            <a:ext cx="3990618" cy="1086036"/>
            <a:chOff x="239554" y="2757258"/>
            <a:chExt cx="3990618" cy="1086036"/>
          </a:xfrm>
        </p:grpSpPr>
        <p:sp>
          <p:nvSpPr>
            <p:cNvPr id="17" name="Flowchart: Alternate Process 112">
              <a:extLst>
                <a:ext uri="{FF2B5EF4-FFF2-40B4-BE49-F238E27FC236}">
                  <a16:creationId xmlns:a16="http://schemas.microsoft.com/office/drawing/2014/main" id="{327F054C-568D-876F-9D06-23D1960AA5A2}"/>
                </a:ext>
              </a:extLst>
            </p:cNvPr>
            <p:cNvSpPr/>
            <p:nvPr/>
          </p:nvSpPr>
          <p:spPr bwMode="auto">
            <a:xfrm>
              <a:off x="239554" y="2790619"/>
              <a:ext cx="3990618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6D0FA3-9AF7-6000-43AB-09F995FA579E}"/>
                </a:ext>
              </a:extLst>
            </p:cNvPr>
            <p:cNvSpPr txBox="1"/>
            <p:nvPr/>
          </p:nvSpPr>
          <p:spPr>
            <a:xfrm>
              <a:off x="455946" y="2757258"/>
              <a:ext cx="352346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Системно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n-US" sz="2400" b="1" dirty="0"/>
                <a:t>System</a:t>
              </a:r>
              <a:r>
                <a:rPr lang="es-ES" sz="2400" b="1" dirty="0"/>
                <a:t> 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2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05E01-845B-0B4E-BF66-2AA173A8D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6A3C-DE8F-1F70-EB6B-738C2E119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6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Нарича се още </a:t>
            </a:r>
            <a:r>
              <a:rPr lang="bg-BG" sz="3200" b="1" dirty="0">
                <a:solidFill>
                  <a:schemeClr val="bg1"/>
                </a:solidFill>
              </a:rPr>
              <a:t>компонентно тестване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b="1" dirty="0">
                <a:solidFill>
                  <a:schemeClr val="bg1"/>
                </a:solidFill>
              </a:rPr>
              <a:t>Първото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или </a:t>
            </a:r>
            <a:r>
              <a:rPr lang="bg-BG" sz="3200" b="1" dirty="0">
                <a:solidFill>
                  <a:schemeClr val="bg1"/>
                </a:solidFill>
              </a:rPr>
              <a:t>най-базово</a:t>
            </a:r>
            <a:r>
              <a:rPr lang="bg-BG" sz="3200" dirty="0"/>
              <a:t> </a:t>
            </a:r>
            <a:r>
              <a:rPr lang="bg-BG" sz="3200" b="1" dirty="0"/>
              <a:t>ниво</a:t>
            </a:r>
            <a:r>
              <a:rPr lang="bg-BG" sz="3200" dirty="0"/>
              <a:t> на </a:t>
            </a:r>
            <a:r>
              <a:rPr lang="bg-BG" sz="3200" b="1" dirty="0"/>
              <a:t>тестване</a:t>
            </a:r>
          </a:p>
          <a:p>
            <a:r>
              <a:rPr lang="bg-BG" sz="3200" dirty="0"/>
              <a:t>Тества </a:t>
            </a:r>
            <a:r>
              <a:rPr lang="bg-BG" sz="3200" b="1" dirty="0">
                <a:solidFill>
                  <a:schemeClr val="bg1"/>
                </a:solidFill>
              </a:rPr>
              <a:t>отделни компоненти </a:t>
            </a:r>
            <a:r>
              <a:rPr lang="bg-BG" sz="3200" dirty="0"/>
              <a:t>на </a:t>
            </a:r>
            <a:r>
              <a:rPr lang="bg-BG" sz="3200" b="1" dirty="0"/>
              <a:t>софтуера</a:t>
            </a:r>
          </a:p>
          <a:p>
            <a:pPr lvl="1"/>
            <a:r>
              <a:rPr lang="bg-BG" sz="3000" dirty="0"/>
              <a:t>Отделна </a:t>
            </a:r>
            <a:r>
              <a:rPr lang="bg-BG" sz="3000" b="1" dirty="0"/>
              <a:t>функция</a:t>
            </a:r>
            <a:r>
              <a:rPr lang="bg-BG" sz="3000" dirty="0"/>
              <a:t>, </a:t>
            </a:r>
            <a:r>
              <a:rPr lang="bg-BG" sz="3000" b="1" dirty="0"/>
              <a:t>метод</a:t>
            </a:r>
            <a:r>
              <a:rPr lang="bg-BG" sz="3000" dirty="0"/>
              <a:t>, </a:t>
            </a:r>
            <a:r>
              <a:rPr lang="bg-BG" sz="3000" b="1" dirty="0"/>
              <a:t>модул</a:t>
            </a:r>
            <a:r>
              <a:rPr lang="bg-BG" sz="3000" dirty="0"/>
              <a:t>, </a:t>
            </a:r>
            <a:r>
              <a:rPr lang="bg-BG" sz="3000" b="1" dirty="0"/>
              <a:t>обект</a:t>
            </a:r>
            <a:r>
              <a:rPr lang="bg-BG" sz="3000" dirty="0"/>
              <a:t> и т.н.</a:t>
            </a:r>
          </a:p>
          <a:p>
            <a:r>
              <a:rPr lang="bg-BG" sz="3200" dirty="0"/>
              <a:t>Обикновено се извършва от самите </a:t>
            </a:r>
            <a:r>
              <a:rPr lang="bg-BG" sz="3200" b="1" dirty="0">
                <a:solidFill>
                  <a:schemeClr val="bg1"/>
                </a:solidFill>
              </a:rPr>
              <a:t>програмисти</a:t>
            </a:r>
            <a:r>
              <a:rPr lang="bg-BG" sz="3200" dirty="0"/>
              <a:t> във фазата на </a:t>
            </a:r>
            <a:r>
              <a:rPr lang="bg-BG" sz="3200" b="1" dirty="0"/>
              <a:t>писане на код</a:t>
            </a:r>
          </a:p>
          <a:p>
            <a:r>
              <a:rPr lang="bg-BG" sz="3200" dirty="0"/>
              <a:t>Изпълнява се </a:t>
            </a:r>
            <a:r>
              <a:rPr lang="bg-BG" sz="3200" b="1" dirty="0">
                <a:solidFill>
                  <a:schemeClr val="bg1"/>
                </a:solidFill>
              </a:rPr>
              <a:t>изолирано</a:t>
            </a:r>
          </a:p>
          <a:p>
            <a:r>
              <a:rPr lang="bg-BG" sz="3200" dirty="0"/>
              <a:t>Позволява </a:t>
            </a:r>
            <a:r>
              <a:rPr lang="bg-BG" sz="3200" b="1" dirty="0"/>
              <a:t>дефектите</a:t>
            </a:r>
            <a:r>
              <a:rPr lang="bg-BG" sz="3200" dirty="0"/>
              <a:t> да бъдат отстранени </a:t>
            </a:r>
            <a:r>
              <a:rPr lang="bg-BG" sz="3200" b="1" dirty="0"/>
              <a:t>рано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F7A0F9-DB1F-D908-8F64-0D95ED9A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Юнит тестване (</a:t>
            </a:r>
            <a:r>
              <a:rPr lang="en-US" dirty="0"/>
              <a:t>Unit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399C7-AA47-4502-C0E9-2B63584A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9484">
            <a:off x="9588029" y="2622461"/>
            <a:ext cx="2329943" cy="233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5BA87-1659-3693-E205-FD832211E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6AE5-D4F6-BDE7-682D-D6C5A0EF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Проверка на възрастта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13B7AE-E512-48AB-459E-7E5884FC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Юнит тестване </a:t>
            </a:r>
            <a:r>
              <a:rPr lang="en-US" dirty="0"/>
              <a:t>(Unit Testing)</a:t>
            </a:r>
            <a:r>
              <a:rPr lang="bg-BG" dirty="0"/>
              <a:t> - Пример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479EE37-1C92-7B87-0BFC-7D4EA2F60E88}"/>
              </a:ext>
            </a:extLst>
          </p:cNvPr>
          <p:cNvSpPr txBox="1">
            <a:spLocks/>
          </p:cNvSpPr>
          <p:nvPr/>
        </p:nvSpPr>
        <p:spPr>
          <a:xfrm>
            <a:off x="741000" y="2081109"/>
            <a:ext cx="107100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>
                <a:solidFill>
                  <a:schemeClr val="tx1"/>
                </a:solidFill>
              </a:rPr>
              <a:t>Програмата задава въпрос</a:t>
            </a:r>
            <a:r>
              <a:rPr lang="en-US" altLang="en-US" sz="2800" dirty="0">
                <a:solidFill>
                  <a:schemeClr val="tx1"/>
                </a:solidFill>
              </a:rPr>
              <a:t>: "</a:t>
            </a:r>
            <a:r>
              <a:rPr lang="bg-BG" altLang="en-US" sz="2800" dirty="0">
                <a:solidFill>
                  <a:schemeClr val="bg1"/>
                </a:solidFill>
              </a:rPr>
              <a:t>На колко години си</a:t>
            </a:r>
            <a:r>
              <a:rPr lang="en-US" altLang="en-US" sz="2800" dirty="0">
                <a:solidFill>
                  <a:schemeClr val="tx1"/>
                </a:solidFill>
              </a:rPr>
              <a:t>?"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>
                <a:solidFill>
                  <a:schemeClr val="tx1"/>
                </a:solidFill>
              </a:rPr>
              <a:t>Прочита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bg-BG" altLang="en-US" sz="2800" dirty="0">
                <a:solidFill>
                  <a:schemeClr val="tx1"/>
                </a:solidFill>
              </a:rPr>
              <a:t>въдените от потребителя </a:t>
            </a:r>
            <a:r>
              <a:rPr lang="en-US" altLang="en-US" sz="2800" dirty="0">
                <a:solidFill>
                  <a:schemeClr val="tx1"/>
                </a:solidFill>
              </a:rPr>
              <a:t>"</a:t>
            </a:r>
            <a:r>
              <a:rPr lang="bg-BG" altLang="en-US" sz="2800" dirty="0">
                <a:solidFill>
                  <a:schemeClr val="bg1"/>
                </a:solidFill>
              </a:rPr>
              <a:t>години</a:t>
            </a:r>
            <a:r>
              <a:rPr lang="en-US" altLang="en-US" sz="2800" dirty="0">
                <a:solidFill>
                  <a:schemeClr val="tx1"/>
                </a:solidFill>
              </a:rPr>
              <a:t>" </a:t>
            </a:r>
            <a:endParaRPr lang="bg-BG" altLang="en-US" sz="2800" dirty="0">
              <a:solidFill>
                <a:schemeClr val="tx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>
                <a:solidFill>
                  <a:schemeClr val="tx1"/>
                </a:solidFill>
              </a:rPr>
              <a:t>		     ако годините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bg-BG" altLang="en-US" sz="2800" dirty="0">
                <a:solidFill>
                  <a:schemeClr val="tx1"/>
                </a:solidFill>
              </a:rPr>
              <a:t>са </a:t>
            </a:r>
            <a:r>
              <a:rPr lang="en-US" altLang="en-US" sz="2800" dirty="0">
                <a:solidFill>
                  <a:schemeClr val="bg1"/>
                </a:solidFill>
              </a:rPr>
              <a:t>&gt;= 18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  </a:t>
            </a:r>
            <a:r>
              <a:rPr lang="bg-BG" altLang="en-US" sz="2800" dirty="0">
                <a:solidFill>
                  <a:schemeClr val="tx1"/>
                </a:solidFill>
              </a:rPr>
              <a:t>		           връща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bg-BG" altLang="en-US" sz="2800" dirty="0">
                <a:solidFill>
                  <a:schemeClr val="bg1"/>
                </a:solidFill>
              </a:rPr>
              <a:t>вярно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>
                <a:solidFill>
                  <a:schemeClr val="tx1"/>
                </a:solidFill>
              </a:rPr>
              <a:t>		     в противен случай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  </a:t>
            </a:r>
            <a:r>
              <a:rPr lang="bg-BG" altLang="en-US" sz="2800" dirty="0">
                <a:solidFill>
                  <a:schemeClr val="tx1"/>
                </a:solidFill>
              </a:rPr>
              <a:t>		           връща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bg-BG" altLang="en-US" sz="2800" dirty="0">
                <a:solidFill>
                  <a:schemeClr val="bg1"/>
                </a:solidFill>
              </a:rPr>
              <a:t>невярно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7B903-9D5F-D137-6B25-47B00732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5068229"/>
            <a:ext cx="1071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Положителен</a:t>
            </a:r>
            <a:r>
              <a:rPr lang="bg-BG" sz="2800" b="1" noProof="1">
                <a:latin typeface="Consolas" pitchFamily="49" charset="0"/>
              </a:rPr>
              <a:t> тест</a:t>
            </a:r>
            <a:r>
              <a:rPr lang="en-US" sz="2800" b="1" noProof="1">
                <a:latin typeface="Consolas" pitchFamily="49" charset="0"/>
              </a:rPr>
              <a:t>(20) </a:t>
            </a: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 очаква се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вярно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/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Отрицателен</a:t>
            </a:r>
            <a:r>
              <a:rPr lang="bg-BG" sz="2800" b="1" noProof="1">
                <a:latin typeface="Consolas" pitchFamily="49" charset="0"/>
              </a:rPr>
              <a:t> тест</a:t>
            </a:r>
            <a:r>
              <a:rPr lang="en-US" sz="2800" b="1" noProof="1">
                <a:latin typeface="Consolas" pitchFamily="49" charset="0"/>
              </a:rPr>
              <a:t> (16)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 очаква се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невярно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/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Граничен</a:t>
            </a:r>
            <a:r>
              <a:rPr lang="bg-BG" sz="2800" b="1" noProof="1">
                <a:latin typeface="Consolas" pitchFamily="49" charset="0"/>
              </a:rPr>
              <a:t> тест</a:t>
            </a:r>
            <a:r>
              <a:rPr lang="en-US" sz="2800" b="1" noProof="1">
                <a:latin typeface="Consolas" pitchFamily="49" charset="0"/>
              </a:rPr>
              <a:t> (18)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  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очаква се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вярно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Отделните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се тестват в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група</a:t>
            </a:r>
            <a:endParaRPr lang="ru-RU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от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програмисти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специалисти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специални интеграционни екипи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Предполага се, че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компонентите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вече са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тествани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поотделно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Основната цел е да се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открият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грешките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в: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Интерфейси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͏Взаимодействието между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интегрирани компоненти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͏Взаимодействието между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системи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inter-regular"/>
            </a:endParaRPr>
          </a:p>
          <a:p>
            <a:endParaRPr lang="en-US" sz="3000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тестване</a:t>
            </a:r>
            <a:r>
              <a:rPr lang="en-US" dirty="0"/>
              <a:t> (Integration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3D567-C0D8-54D3-1D4C-3C8289FC1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07" y="4131252"/>
            <a:ext cx="2726991" cy="2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Здравна информационна система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има няколко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модула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 форма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пациенти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Всеки от тях е тестван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поотделно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Искаме да проверим дали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работят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заедно</a:t>
            </a:r>
          </a:p>
          <a:p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Интеграционни тестове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Тестваме дали при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пускане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приложението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ни се отваря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входната форма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Тестваме дали след успешно влизане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потребителско име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парола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, се показва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главната форма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спрямо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Тестваме дали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бутонът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пациенти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води към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формата за пациенти</a:t>
            </a:r>
          </a:p>
          <a:p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inter-regular"/>
            </a:endParaRPr>
          </a:p>
          <a:p>
            <a:endParaRPr lang="en-US" sz="3000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Интеграционно тестване</a:t>
            </a:r>
            <a:r>
              <a:rPr lang="en-US" sz="3200" dirty="0"/>
              <a:t> (Integration Testing)</a:t>
            </a:r>
            <a:r>
              <a:rPr lang="bg-BG" sz="3200" dirty="0"/>
              <a:t> - Пример</a:t>
            </a:r>
            <a:endParaRPr lang="en-BG" sz="3200" dirty="0"/>
          </a:p>
        </p:txBody>
      </p:sp>
    </p:spTree>
    <p:extLst>
      <p:ext uri="{BB962C8B-B14F-4D97-AF65-F5344CB8AC3E}">
        <p14:creationId xmlns:p14="http://schemas.microsoft.com/office/powerpoint/2010/main" val="383279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E744C5-2F45-E671-3458-524FC7976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4D751-C429-B202-0451-C46AFB92C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830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цялата система</a:t>
            </a:r>
          </a:p>
          <a:p>
            <a:pPr lvl="1"/>
            <a:r>
              <a:rPr lang="bg-BG" sz="2800" dirty="0"/>
              <a:t>Нейното </a:t>
            </a:r>
            <a:r>
              <a:rPr lang="bg-BG" sz="2800" b="1" dirty="0">
                <a:solidFill>
                  <a:schemeClr val="bg1"/>
                </a:solidFill>
              </a:rPr>
              <a:t>поведение</a:t>
            </a:r>
            <a:r>
              <a:rPr lang="bg-BG" sz="2800" dirty="0"/>
              <a:t> </a:t>
            </a:r>
            <a:r>
              <a:rPr lang="en-US" sz="2800" dirty="0"/>
              <a:t>(</a:t>
            </a:r>
            <a:r>
              <a:rPr lang="bg-BG" sz="2800" b="1" dirty="0"/>
              <a:t>какво прави системата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2800" dirty="0"/>
              <a:t>Нейните </a:t>
            </a:r>
            <a:r>
              <a:rPr lang="bg-BG" sz="2800" b="1" dirty="0">
                <a:solidFill>
                  <a:schemeClr val="bg1"/>
                </a:solidFill>
              </a:rPr>
              <a:t>възможности</a:t>
            </a:r>
            <a:r>
              <a:rPr lang="bg-BG" sz="2800" dirty="0"/>
              <a:t> </a:t>
            </a:r>
            <a:r>
              <a:rPr lang="en-US" sz="2800" dirty="0"/>
              <a:t>(</a:t>
            </a:r>
            <a:r>
              <a:rPr lang="bg-BG" sz="2800" b="1" dirty="0"/>
              <a:t>как се справя системата</a:t>
            </a:r>
            <a:r>
              <a:rPr lang="en-US" sz="2800" dirty="0"/>
              <a:t>)</a:t>
            </a:r>
            <a:endParaRPr lang="bg-BG" sz="2800" dirty="0"/>
          </a:p>
          <a:p>
            <a:r>
              <a:rPr lang="bg-BG" sz="3000" dirty="0"/>
              <a:t>Реализира се чрез тестване "</a:t>
            </a:r>
            <a:r>
              <a:rPr lang="bg-BG" sz="3000" b="1" dirty="0">
                <a:solidFill>
                  <a:schemeClr val="bg1"/>
                </a:solidFill>
              </a:rPr>
              <a:t>от край до край</a:t>
            </a:r>
            <a:r>
              <a:rPr lang="bg-BG" sz="3000" dirty="0"/>
              <a:t>" </a:t>
            </a:r>
            <a:r>
              <a:rPr lang="en-US" sz="3000" dirty="0"/>
              <a:t>(</a:t>
            </a:r>
            <a:r>
              <a:rPr lang="en-US" sz="3000" b="1" dirty="0"/>
              <a:t>E2E</a:t>
            </a:r>
            <a:r>
              <a:rPr lang="en-US" sz="3000" dirty="0"/>
              <a:t>, </a:t>
            </a:r>
            <a:r>
              <a:rPr lang="en-US" sz="3000" b="1" dirty="0"/>
              <a:t>end-to-end</a:t>
            </a:r>
            <a:r>
              <a:rPr lang="en-US" sz="3000" dirty="0"/>
              <a:t>)</a:t>
            </a:r>
          </a:p>
          <a:p>
            <a:r>
              <a:rPr lang="bg-BG" sz="3000" dirty="0"/>
              <a:t>Извършва се само от </a:t>
            </a:r>
            <a:r>
              <a:rPr lang="en-US" sz="3000" b="1" dirty="0">
                <a:solidFill>
                  <a:schemeClr val="bg1"/>
                </a:solidFill>
              </a:rPr>
              <a:t>QA </a:t>
            </a:r>
            <a:r>
              <a:rPr lang="bg-BG" sz="3000" b="1" dirty="0">
                <a:solidFill>
                  <a:schemeClr val="bg1"/>
                </a:solidFill>
              </a:rPr>
              <a:t>специалисти</a:t>
            </a:r>
          </a:p>
          <a:p>
            <a:r>
              <a:rPr lang="bg-BG" sz="3000" dirty="0"/>
              <a:t>Разглежда системата от </a:t>
            </a:r>
            <a:r>
              <a:rPr lang="bg-BG" sz="3000" b="1" dirty="0"/>
              <a:t>гледна точка </a:t>
            </a: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крайния потребител</a:t>
            </a:r>
          </a:p>
          <a:p>
            <a:r>
              <a:rPr lang="bg-BG" sz="3000" dirty="0"/>
              <a:t>Може да бъде </a:t>
            </a:r>
            <a:r>
              <a:rPr lang="bg-BG" sz="3000" b="1" dirty="0">
                <a:solidFill>
                  <a:schemeClr val="bg1"/>
                </a:solidFill>
              </a:rPr>
              <a:t>функционално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нефункционално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D5C3CA-5A74-4CDF-3815-C86EFADA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тестване </a:t>
            </a:r>
            <a:r>
              <a:rPr lang="en-BG" dirty="0"/>
              <a:t>(</a:t>
            </a:r>
            <a:r>
              <a:rPr lang="en-US" dirty="0"/>
              <a:t>System Testing</a:t>
            </a:r>
            <a:r>
              <a:rPr lang="en-BG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A1940-3BE9-B3A3-0B51-E0F25FFE4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515" y="2453008"/>
            <a:ext cx="3015000" cy="30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596882-659D-F61E-BBF1-DBA9529A0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98B58-1BDB-031F-39FF-A07D7A3911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Изисква специално обособена </a:t>
            </a:r>
            <a:r>
              <a:rPr lang="bg-BG" sz="3000" b="1" dirty="0">
                <a:solidFill>
                  <a:schemeClr val="bg1"/>
                </a:solidFill>
              </a:rPr>
              <a:t>стейджинг среда</a:t>
            </a:r>
          </a:p>
          <a:p>
            <a:pPr lvl="1"/>
            <a:r>
              <a:rPr lang="bg-BG" sz="2600" b="1" dirty="0"/>
              <a:t>Максимално</a:t>
            </a:r>
            <a:r>
              <a:rPr lang="bg-BG" sz="2600" dirty="0"/>
              <a:t> точно </a:t>
            </a:r>
            <a:r>
              <a:rPr lang="bg-BG" sz="2600" b="1" dirty="0">
                <a:solidFill>
                  <a:schemeClr val="bg1"/>
                </a:solidFill>
              </a:rPr>
              <a:t>копие</a:t>
            </a:r>
            <a:r>
              <a:rPr lang="bg-BG" sz="2600" dirty="0"/>
              <a:t> на </a:t>
            </a:r>
            <a:r>
              <a:rPr lang="bg-BG" sz="2600" b="1" dirty="0"/>
              <a:t>сайта</a:t>
            </a:r>
            <a:r>
              <a:rPr lang="en-US" sz="2600" dirty="0"/>
              <a:t>/</a:t>
            </a:r>
            <a:r>
              <a:rPr lang="bg-BG" sz="2600" b="1" dirty="0"/>
              <a:t>приложението</a:t>
            </a:r>
            <a:r>
              <a:rPr lang="bg-BG" sz="2600" dirty="0"/>
              <a:t>, до което имат достъп </a:t>
            </a:r>
            <a:r>
              <a:rPr lang="bg-BG" sz="2600" b="1" dirty="0"/>
              <a:t>крайните потребители</a:t>
            </a:r>
            <a:r>
              <a:rPr lang="bg-BG" sz="2600" dirty="0"/>
              <a:t>, предназначено за </a:t>
            </a:r>
            <a:r>
              <a:rPr lang="bg-BG" sz="2600" b="1" dirty="0">
                <a:solidFill>
                  <a:schemeClr val="bg1"/>
                </a:solidFill>
              </a:rPr>
              <a:t>системно тестване</a:t>
            </a:r>
            <a:endParaRPr lang="en-BG" sz="2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E41627-9D77-B109-7D57-C3D73819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тестване </a:t>
            </a:r>
            <a:r>
              <a:rPr lang="en-BG" dirty="0"/>
              <a:t>(</a:t>
            </a:r>
            <a:r>
              <a:rPr lang="en-US" dirty="0"/>
              <a:t>System Testing</a:t>
            </a:r>
            <a:r>
              <a:rPr lang="en-BG" dirty="0"/>
              <a:t>)</a:t>
            </a:r>
            <a:r>
              <a:rPr lang="bg-BG" dirty="0"/>
              <a:t> - Пример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745333C-6914-3B8A-ECF1-36DF6BB1CD69}"/>
              </a:ext>
            </a:extLst>
          </p:cNvPr>
          <p:cNvSpPr txBox="1">
            <a:spLocks/>
          </p:cNvSpPr>
          <p:nvPr/>
        </p:nvSpPr>
        <p:spPr>
          <a:xfrm>
            <a:off x="391340" y="2776746"/>
            <a:ext cx="11160752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dirty="0">
                <a:solidFill>
                  <a:schemeClr val="tx1"/>
                </a:solidFill>
              </a:rPr>
              <a:t>Тестване модула за вход - Програмата има входна форма с попълване на </a:t>
            </a:r>
            <a:r>
              <a:rPr lang="bg-BG" altLang="en-US" sz="2400" dirty="0">
                <a:solidFill>
                  <a:schemeClr val="bg1"/>
                </a:solidFill>
              </a:rPr>
              <a:t>потребителско име </a:t>
            </a:r>
            <a:r>
              <a:rPr lang="bg-BG" altLang="en-US" sz="2400" dirty="0">
                <a:solidFill>
                  <a:schemeClr val="tx1"/>
                </a:solidFill>
              </a:rPr>
              <a:t>и </a:t>
            </a:r>
            <a:r>
              <a:rPr lang="bg-BG" altLang="en-US" sz="2400" dirty="0">
                <a:solidFill>
                  <a:schemeClr val="bg1"/>
                </a:solidFill>
              </a:rPr>
              <a:t>парола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dirty="0">
                <a:solidFill>
                  <a:schemeClr val="tx1"/>
                </a:solidFill>
              </a:rPr>
              <a:t>Прочита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bg-BG" altLang="en-US" sz="2400" dirty="0">
                <a:solidFill>
                  <a:schemeClr val="tx1"/>
                </a:solidFill>
              </a:rPr>
              <a:t>въдените от потребителя </a:t>
            </a:r>
            <a:r>
              <a:rPr lang="bg-BG" altLang="en-US" sz="2400" dirty="0">
                <a:solidFill>
                  <a:schemeClr val="bg1"/>
                </a:solidFill>
              </a:rPr>
              <a:t>данни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dirty="0">
                <a:solidFill>
                  <a:schemeClr val="tx1"/>
                </a:solidFill>
              </a:rPr>
              <a:t>		     ако данните отговарят на потребител в БД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/>
                </a:solidFill>
              </a:rPr>
              <a:t>  </a:t>
            </a:r>
            <a:r>
              <a:rPr lang="bg-BG" altLang="en-US" sz="2400" dirty="0">
                <a:solidFill>
                  <a:schemeClr val="tx1"/>
                </a:solidFill>
              </a:rPr>
              <a:t>		           връща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bg-BG" altLang="en-US" sz="2400" dirty="0">
                <a:solidFill>
                  <a:schemeClr val="bg1"/>
                </a:solidFill>
              </a:rPr>
              <a:t>вярно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dirty="0">
                <a:solidFill>
                  <a:schemeClr val="tx1"/>
                </a:solidFill>
              </a:rPr>
              <a:t>		     в противен случай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/>
                </a:solidFill>
              </a:rPr>
              <a:t>  </a:t>
            </a:r>
            <a:r>
              <a:rPr lang="bg-BG" altLang="en-US" sz="2400" dirty="0">
                <a:solidFill>
                  <a:schemeClr val="tx1"/>
                </a:solidFill>
              </a:rPr>
              <a:t>		           връща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bg-BG" altLang="en-US" sz="2400" dirty="0">
                <a:solidFill>
                  <a:schemeClr val="bg1"/>
                </a:solidFill>
              </a:rPr>
              <a:t>невярно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59F40B-8405-123D-A107-9E8EFA7A3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40" y="5714812"/>
            <a:ext cx="11160752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Положителен</a:t>
            </a:r>
            <a:r>
              <a:rPr lang="bg-BG" sz="2400" b="1" noProof="1">
                <a:latin typeface="Consolas" pitchFamily="49" charset="0"/>
              </a:rPr>
              <a:t> тест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bg-BG" sz="2400" b="1" noProof="1">
                <a:latin typeface="Consolas" pitchFamily="49" charset="0"/>
              </a:rPr>
              <a:t>данни, отговарящи в БД</a:t>
            </a:r>
            <a:r>
              <a:rPr lang="en-US" sz="2400" b="1" noProof="1">
                <a:latin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400" b="1" noProof="1">
                <a:latin typeface="Consolas" pitchFamily="49" charset="0"/>
                <a:sym typeface="Wingdings" panose="05000000000000000000" pitchFamily="2" charset="2"/>
              </a:rPr>
              <a:t>очаква се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вярно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/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Отрицателен</a:t>
            </a:r>
            <a:r>
              <a:rPr lang="bg-BG" sz="2400" b="1" noProof="1">
                <a:latin typeface="Consolas" pitchFamily="49" charset="0"/>
              </a:rPr>
              <a:t> тест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bg-BG" sz="2400" b="1" noProof="1">
                <a:latin typeface="Consolas" pitchFamily="49" charset="0"/>
              </a:rPr>
              <a:t>празни полета</a:t>
            </a:r>
            <a:r>
              <a:rPr lang="en-US" sz="2400" b="1" noProof="1">
                <a:latin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</a:rPr>
              <a:t>          </a:t>
            </a:r>
            <a:r>
              <a:rPr lang="en-US" sz="24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400" b="1" noProof="1">
                <a:latin typeface="Consolas" pitchFamily="49" charset="0"/>
                <a:sym typeface="Wingdings" panose="05000000000000000000" pitchFamily="2" charset="2"/>
              </a:rPr>
              <a:t> очаква се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невярно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5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CF6C3-8DC0-8E36-7AE9-13D31B967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A502B-A6FD-F6B4-9220-34724BD50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Системно тестване</a:t>
            </a:r>
          </a:p>
          <a:p>
            <a:pPr lvl="1"/>
            <a:r>
              <a:rPr lang="bg-BG" dirty="0"/>
              <a:t>Тества </a:t>
            </a:r>
            <a:r>
              <a:rPr lang="bg-BG" b="1" dirty="0">
                <a:solidFill>
                  <a:schemeClr val="bg1"/>
                </a:solidFill>
              </a:rPr>
              <a:t>цялата система </a:t>
            </a:r>
            <a:r>
              <a:rPr lang="bg-BG" dirty="0"/>
              <a:t>като </a:t>
            </a:r>
            <a:r>
              <a:rPr lang="bg-BG" b="1" dirty="0"/>
              <a:t>едно цяло</a:t>
            </a:r>
          </a:p>
          <a:p>
            <a:pPr lvl="1"/>
            <a:r>
              <a:rPr lang="bg-BG" dirty="0"/>
              <a:t>Фокусира се върху </a:t>
            </a:r>
            <a:r>
              <a:rPr lang="bg-BG" b="1" dirty="0">
                <a:solidFill>
                  <a:schemeClr val="bg1"/>
                </a:solidFill>
              </a:rPr>
              <a:t>крайните изисквания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поведението</a:t>
            </a:r>
            <a:r>
              <a:rPr lang="bg-BG" dirty="0"/>
              <a:t> на </a:t>
            </a:r>
            <a:r>
              <a:rPr lang="bg-BG" b="1" dirty="0"/>
              <a:t>системата</a:t>
            </a:r>
          </a:p>
          <a:p>
            <a:pPr lvl="1"/>
            <a:r>
              <a:rPr lang="bg-BG" dirty="0"/>
              <a:t>Изисква цялата система да бъде </a:t>
            </a:r>
            <a:r>
              <a:rPr lang="bg-BG" b="1" dirty="0"/>
              <a:t>завършена</a:t>
            </a:r>
          </a:p>
          <a:p>
            <a:pPr lvl="1"/>
            <a:endParaRPr lang="en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A54C0-3694-399F-BA54-B27625547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413" y="1195931"/>
            <a:ext cx="5545598" cy="4957073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Интеграционно тестване</a:t>
            </a:r>
          </a:p>
          <a:p>
            <a:pPr lvl="1"/>
            <a:r>
              <a:rPr lang="bg-BG" dirty="0"/>
              <a:t>Тества </a:t>
            </a:r>
            <a:r>
              <a:rPr lang="bg-BG" b="1" dirty="0">
                <a:solidFill>
                  <a:schemeClr val="bg1"/>
                </a:solidFill>
              </a:rPr>
              <a:t>взаимодействието</a:t>
            </a:r>
            <a:r>
              <a:rPr lang="bg-BG" dirty="0"/>
              <a:t> между различни </a:t>
            </a:r>
            <a:r>
              <a:rPr lang="bg-BG" b="1" dirty="0"/>
              <a:t>модули</a:t>
            </a:r>
          </a:p>
          <a:p>
            <a:pPr lvl="1"/>
            <a:r>
              <a:rPr lang="bg-BG" dirty="0"/>
              <a:t>Фокусира се върху </a:t>
            </a:r>
            <a:r>
              <a:rPr lang="bg-BG" b="1" dirty="0">
                <a:solidFill>
                  <a:schemeClr val="bg1"/>
                </a:solidFill>
              </a:rPr>
              <a:t>свързването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комуникацията</a:t>
            </a:r>
            <a:r>
              <a:rPr lang="bg-BG" dirty="0"/>
              <a:t> между </a:t>
            </a:r>
            <a:r>
              <a:rPr lang="bg-BG" b="1" dirty="0"/>
              <a:t>компонентите</a:t>
            </a:r>
          </a:p>
          <a:p>
            <a:pPr lvl="1"/>
            <a:r>
              <a:rPr lang="bg-BG" dirty="0"/>
              <a:t>Може да се извърши по време на </a:t>
            </a:r>
            <a:r>
              <a:rPr lang="bg-BG" b="1" dirty="0"/>
              <a:t>разработката</a:t>
            </a:r>
            <a:endParaRPr lang="en-BG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727790-D59D-4553-0EF8-F8910AF8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</a:t>
            </a:r>
            <a:r>
              <a:rPr lang="en-US" dirty="0"/>
              <a:t>vs. </a:t>
            </a:r>
            <a:r>
              <a:rPr lang="bg-BG" dirty="0"/>
              <a:t>Системно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75280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r>
              <a:rPr lang="bg-BG" sz="3400" dirty="0"/>
              <a:t>Въведение в </a:t>
            </a:r>
            <a:r>
              <a:rPr lang="bg-BG" sz="3400" b="1" dirty="0">
                <a:solidFill>
                  <a:schemeClr val="bg1"/>
                </a:solidFill>
              </a:rPr>
              <a:t>тестването</a:t>
            </a:r>
            <a:r>
              <a:rPr lang="bg-BG" sz="3400" dirty="0"/>
              <a:t> на </a:t>
            </a:r>
            <a:r>
              <a:rPr lang="bg-BG" sz="3400" b="1" dirty="0"/>
              <a:t>информационна система</a:t>
            </a:r>
          </a:p>
          <a:p>
            <a:pPr lvl="1"/>
            <a:r>
              <a:rPr lang="bg-BG" sz="3200" b="1" dirty="0"/>
              <a:t>Цел </a:t>
            </a:r>
            <a:r>
              <a:rPr lang="bg-BG" sz="3200" dirty="0"/>
              <a:t>на</a:t>
            </a:r>
            <a:r>
              <a:rPr lang="bg-BG" sz="3200" b="1" dirty="0"/>
              <a:t> тестването</a:t>
            </a:r>
            <a:r>
              <a:rPr lang="bg-BG" sz="3200" dirty="0"/>
              <a:t> и </a:t>
            </a:r>
            <a:r>
              <a:rPr lang="bg-BG" sz="3200" b="1" dirty="0"/>
              <a:t>типове тестване</a:t>
            </a:r>
          </a:p>
          <a:p>
            <a:pPr lvl="1"/>
            <a:r>
              <a:rPr lang="bg-BG" sz="3200" dirty="0"/>
              <a:t>​</a:t>
            </a:r>
            <a:r>
              <a:rPr lang="bg-BG" sz="3200" b="1" dirty="0"/>
              <a:t>Защо</a:t>
            </a:r>
            <a:r>
              <a:rPr lang="bg-BG" sz="3200" dirty="0"/>
              <a:t>, </a:t>
            </a:r>
            <a:r>
              <a:rPr lang="bg-BG" sz="3200" b="1" dirty="0"/>
              <a:t>какво</a:t>
            </a:r>
            <a:r>
              <a:rPr lang="bg-BG" sz="3200" dirty="0"/>
              <a:t> и </a:t>
            </a:r>
            <a:r>
              <a:rPr lang="bg-BG" sz="3200" b="1" dirty="0"/>
              <a:t>как</a:t>
            </a:r>
            <a:r>
              <a:rPr lang="bg-BG" sz="3200" dirty="0"/>
              <a:t> да тестваме</a:t>
            </a:r>
          </a:p>
          <a:p>
            <a:r>
              <a:rPr lang="bg-BG" sz="3400" dirty="0"/>
              <a:t>Тестване на </a:t>
            </a:r>
            <a:r>
              <a:rPr lang="bg-BG" sz="3400" b="1" dirty="0">
                <a:solidFill>
                  <a:schemeClr val="bg1"/>
                </a:solidFill>
              </a:rPr>
              <a:t>гранични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стойности</a:t>
            </a:r>
          </a:p>
          <a:p>
            <a:r>
              <a:rPr lang="bg-BG" sz="3400" dirty="0"/>
              <a:t>Видове </a:t>
            </a:r>
            <a:r>
              <a:rPr lang="bg-BG" sz="3400" b="1" dirty="0"/>
              <a:t>тестване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Юнит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Интеграционно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Системно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Приемно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>
              <a:buClr>
                <a:schemeClr val="tx1"/>
              </a:buClr>
            </a:pPr>
            <a:r>
              <a:rPr lang="bg-BG" dirty="0"/>
              <a:t>​Тестване на </a:t>
            </a:r>
            <a:r>
              <a:rPr lang="bg-BG" b="1" dirty="0"/>
              <a:t>Здравна информационна система</a:t>
            </a:r>
          </a:p>
          <a:p>
            <a:pPr lvl="1"/>
            <a:r>
              <a:rPr lang="bg-BG" sz="3200" dirty="0"/>
              <a:t>Тестване на </a:t>
            </a:r>
            <a:r>
              <a:rPr lang="bg-BG" sz="3200" b="1" dirty="0">
                <a:solidFill>
                  <a:schemeClr val="bg1"/>
                </a:solidFill>
              </a:rPr>
              <a:t>входна форма</a:t>
            </a:r>
            <a:r>
              <a:rPr lang="bg-BG" sz="3200" dirty="0"/>
              <a:t>, тестване на </a:t>
            </a:r>
            <a:r>
              <a:rPr lang="bg-BG" sz="3200" b="1" dirty="0">
                <a:solidFill>
                  <a:schemeClr val="bg1"/>
                </a:solidFill>
              </a:rPr>
              <a:t>отделни функционалности</a:t>
            </a:r>
            <a:endParaRPr lang="en-BG" sz="3200" b="1" dirty="0">
              <a:solidFill>
                <a:schemeClr val="bg1"/>
              </a:solidFill>
            </a:endParaRPr>
          </a:p>
          <a:p>
            <a:pPr lvl="1"/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FB488-9B8B-BBDA-201A-54E52A7E9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5A96-41BC-E9F7-9878-0EFAC99A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Последният етап </a:t>
            </a:r>
            <a:r>
              <a:rPr lang="bg-BG" sz="3200" b="1" dirty="0"/>
              <a:t>преди</a:t>
            </a:r>
            <a:r>
              <a:rPr lang="bg-BG" sz="3200" dirty="0"/>
              <a:t> етапът на </a:t>
            </a:r>
            <a:r>
              <a:rPr lang="bg-BG" sz="3200" b="1" dirty="0"/>
              <a:t>внедряване</a:t>
            </a:r>
          </a:p>
          <a:p>
            <a:r>
              <a:rPr lang="bg-BG" sz="3200" dirty="0"/>
              <a:t>Валидира цялостно </a:t>
            </a:r>
            <a:r>
              <a:rPr lang="bg-BG" sz="3200" b="1" dirty="0"/>
              <a:t>функционално</a:t>
            </a:r>
            <a:r>
              <a:rPr lang="bg-BG" sz="3200" dirty="0"/>
              <a:t> </a:t>
            </a:r>
            <a:r>
              <a:rPr lang="bg-BG" sz="3200" b="1" dirty="0"/>
              <a:t>бизнес решение</a:t>
            </a:r>
          </a:p>
          <a:p>
            <a:r>
              <a:rPr lang="bg-BG" sz="3200" dirty="0"/>
              <a:t>Приемното тестване се изпълнява: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членове</a:t>
            </a:r>
            <a:r>
              <a:rPr lang="bg-BG" sz="3000" dirty="0"/>
              <a:t> на </a:t>
            </a:r>
            <a:r>
              <a:rPr lang="bg-BG" sz="3000" b="1" dirty="0"/>
              <a:t>бизнес екипа </a:t>
            </a:r>
            <a:r>
              <a:rPr lang="bg-BG" sz="3000" dirty="0"/>
              <a:t>(</a:t>
            </a:r>
            <a:r>
              <a:rPr lang="bg-BG" sz="3000" b="1" dirty="0"/>
              <a:t>алфа тестване</a:t>
            </a:r>
            <a:r>
              <a:rPr lang="bg-BG" sz="3000" dirty="0"/>
              <a:t>)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крайни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потребители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(</a:t>
            </a:r>
            <a:r>
              <a:rPr lang="bg-BG" sz="3000" b="1" dirty="0"/>
              <a:t>бета тестване</a:t>
            </a:r>
            <a:r>
              <a:rPr lang="bg-BG" sz="3000" dirty="0"/>
              <a:t>)</a:t>
            </a:r>
          </a:p>
          <a:p>
            <a:pPr lvl="1"/>
            <a:r>
              <a:rPr lang="bg-BG" sz="3000" dirty="0"/>
              <a:t>Следват се </a:t>
            </a:r>
            <a:r>
              <a:rPr lang="bg-BG" sz="3000" b="1" dirty="0"/>
              <a:t>оперативни инструкции</a:t>
            </a:r>
          </a:p>
          <a:p>
            <a:pPr lvl="1"/>
            <a:r>
              <a:rPr lang="bg-BG" sz="3000" dirty="0"/>
              <a:t>Гарантира се спазване на </a:t>
            </a:r>
            <a:r>
              <a:rPr lang="bg-BG" sz="3000" b="1" dirty="0"/>
              <a:t>договорните</a:t>
            </a:r>
            <a:r>
              <a:rPr lang="bg-BG" sz="3000" dirty="0"/>
              <a:t> и </a:t>
            </a:r>
            <a:r>
              <a:rPr lang="bg-BG" sz="3000" b="1" dirty="0"/>
              <a:t>регулаторни</a:t>
            </a:r>
            <a:r>
              <a:rPr lang="bg-BG" sz="3000" dirty="0"/>
              <a:t> насоки</a:t>
            </a:r>
          </a:p>
          <a:p>
            <a:r>
              <a:rPr lang="bg-BG" sz="3200" dirty="0"/>
              <a:t>Отговаря на въпроса дали </a:t>
            </a:r>
            <a:r>
              <a:rPr lang="bg-BG" sz="3200" b="1" dirty="0">
                <a:solidFill>
                  <a:schemeClr val="bg1"/>
                </a:solidFill>
              </a:rPr>
              <a:t>актуалното поведение </a:t>
            </a:r>
            <a:r>
              <a:rPr lang="bg-BG" sz="3200" dirty="0"/>
              <a:t>на </a:t>
            </a:r>
            <a:r>
              <a:rPr lang="bg-BG" sz="3200" b="1" dirty="0"/>
              <a:t>системата</a:t>
            </a:r>
            <a:r>
              <a:rPr lang="bg-BG" sz="3200" dirty="0"/>
              <a:t> съответства на </a:t>
            </a:r>
            <a:r>
              <a:rPr lang="bg-BG" sz="3200" b="1" dirty="0">
                <a:solidFill>
                  <a:schemeClr val="bg1"/>
                </a:solidFill>
              </a:rPr>
              <a:t>очакванията</a:t>
            </a:r>
            <a:r>
              <a:rPr lang="bg-BG" sz="3200" dirty="0"/>
              <a:t> на </a:t>
            </a:r>
            <a:r>
              <a:rPr lang="bg-BG" sz="3200" b="1" dirty="0"/>
              <a:t>клиента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0B47F3-12D7-6763-36DF-DFD0062F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Приемно тестване (</a:t>
            </a:r>
            <a:r>
              <a:rPr lang="en-US" dirty="0"/>
              <a:t>Acceptance Testing)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9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FB488-9B8B-BBDA-201A-54E52A7E9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5A96-41BC-E9F7-9878-0EFAC99A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/>
              <a:t>Здравната информационна система </a:t>
            </a:r>
            <a:r>
              <a:rPr lang="bg-BG" sz="3000" dirty="0"/>
              <a:t>се тества първо </a:t>
            </a:r>
            <a:r>
              <a:rPr lang="bg-BG" sz="3000" b="1" dirty="0">
                <a:solidFill>
                  <a:schemeClr val="bg1"/>
                </a:solidFill>
              </a:rPr>
              <a:t>локално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bg-BG" sz="3000" b="1" dirty="0"/>
              <a:t>алфа тестване</a:t>
            </a:r>
            <a:r>
              <a:rPr lang="en-US" sz="3000" dirty="0"/>
              <a:t>)</a:t>
            </a:r>
            <a:r>
              <a:rPr lang="bg-BG" sz="3000" dirty="0"/>
              <a:t>, след това от </a:t>
            </a:r>
            <a:r>
              <a:rPr lang="bg-BG" sz="3000" b="1" dirty="0">
                <a:solidFill>
                  <a:schemeClr val="bg1"/>
                </a:solidFill>
              </a:rPr>
              <a:t>външни потребители </a:t>
            </a:r>
            <a:r>
              <a:rPr lang="en-US" sz="3000" dirty="0"/>
              <a:t>(</a:t>
            </a:r>
            <a:r>
              <a:rPr lang="bg-BG" sz="3000" b="1" dirty="0"/>
              <a:t>бета тестване</a:t>
            </a:r>
            <a:r>
              <a:rPr lang="en-US" sz="3000" dirty="0"/>
              <a:t>)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0B47F3-12D7-6763-36DF-DFD0062F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Приемно тестване (</a:t>
            </a:r>
            <a:r>
              <a:rPr lang="en-US" dirty="0"/>
              <a:t>Acceptance Testing)</a:t>
            </a:r>
            <a:r>
              <a:rPr lang="bg-BG" dirty="0"/>
              <a:t> - Пример</a:t>
            </a:r>
            <a:endParaRPr lang="en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EE8D1-189B-41D5-0C44-F2E14C47BA5F}"/>
              </a:ext>
            </a:extLst>
          </p:cNvPr>
          <p:cNvSpPr txBox="1"/>
          <p:nvPr/>
        </p:nvSpPr>
        <p:spPr>
          <a:xfrm>
            <a:off x="291000" y="2393999"/>
            <a:ext cx="5715000" cy="4330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Алфа тестери</a:t>
            </a:r>
            <a:endParaRPr lang="en-US" sz="2800" b="1" i="1" dirty="0">
              <a:solidFill>
                <a:schemeClr val="bg1"/>
              </a:solidFill>
            </a:endParaRP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Група </a:t>
            </a:r>
            <a:r>
              <a:rPr lang="ru-RU" sz="2400" b="1" dirty="0"/>
              <a:t>вътрешни</a:t>
            </a:r>
            <a:r>
              <a:rPr lang="ru-RU" sz="2400" dirty="0"/>
              <a:t> потребители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bg-BG" sz="2400" b="1" dirty="0"/>
              <a:t>Запознати</a:t>
            </a:r>
            <a:r>
              <a:rPr lang="ru-RU" sz="2400" b="1" dirty="0"/>
              <a:t> </a:t>
            </a:r>
            <a:r>
              <a:rPr lang="ru-RU" sz="2400" dirty="0"/>
              <a:t>с</a:t>
            </a:r>
            <a:r>
              <a:rPr lang="ru-RU" sz="2400" b="1" dirty="0"/>
              <a:t> </a:t>
            </a:r>
            <a:r>
              <a:rPr lang="ru-RU" sz="2400" dirty="0"/>
              <a:t>проекта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b="1" dirty="0"/>
              <a:t>Не участват пряко </a:t>
            </a:r>
            <a:r>
              <a:rPr lang="ru-RU" sz="2400" dirty="0"/>
              <a:t>в развитието му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Тестват дали приложението </a:t>
            </a:r>
            <a:r>
              <a:rPr lang="ru-RU" sz="2400" b="1" dirty="0"/>
              <a:t>работи правилно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b="1" dirty="0"/>
              <a:t>Дават обратна информация </a:t>
            </a:r>
            <a:r>
              <a:rPr lang="ru-RU" sz="2400" dirty="0"/>
              <a:t>за това как </a:t>
            </a:r>
            <a:r>
              <a:rPr lang="ru-RU" sz="2400" b="1" dirty="0"/>
              <a:t>потребителското изживяване </a:t>
            </a:r>
            <a:r>
              <a:rPr lang="ru-RU" sz="2400" dirty="0"/>
              <a:t>може да се подобри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A91AD-43A3-D67F-0A9B-2D27DAAF14A1}"/>
              </a:ext>
            </a:extLst>
          </p:cNvPr>
          <p:cNvSpPr txBox="1"/>
          <p:nvPr/>
        </p:nvSpPr>
        <p:spPr>
          <a:xfrm>
            <a:off x="6186000" y="2396543"/>
            <a:ext cx="5715000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Бета тестери</a:t>
            </a:r>
            <a:endParaRPr lang="en-US" sz="2800" b="1" dirty="0"/>
          </a:p>
          <a:p>
            <a:pPr marL="531813" indent="-265113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ea typeface="Calibri" panose="020F0502020204030204" pitchFamily="34" charset="0"/>
              </a:rPr>
              <a:t>След </a:t>
            </a:r>
            <a:r>
              <a:rPr lang="bg-BG" sz="2400" dirty="0">
                <a:ea typeface="Calibri" panose="020F0502020204030204" pitchFamily="34" charset="0"/>
              </a:rPr>
              <a:t>алфа тестването</a:t>
            </a:r>
            <a:r>
              <a:rPr lang="ru-RU" sz="2400" dirty="0">
                <a:ea typeface="Calibri" panose="020F0502020204030204" pitchFamily="34" charset="0"/>
              </a:rPr>
              <a:t>, продуктът и грешките се коригират</a:t>
            </a:r>
          </a:p>
          <a:p>
            <a:pPr marL="531813" indent="-265113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ea typeface="Calibri" panose="020F0502020204030204" pitchFamily="34" charset="0"/>
              </a:rPr>
              <a:t>Бета тестването се извършва от </a:t>
            </a:r>
            <a:r>
              <a:rPr lang="ru-RU" sz="2400" b="1" dirty="0">
                <a:ea typeface="Calibri" panose="020F0502020204030204" pitchFamily="34" charset="0"/>
              </a:rPr>
              <a:t>избрана група крайни потребители</a:t>
            </a:r>
          </a:p>
          <a:p>
            <a:pPr marL="531813" indent="-265113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ea typeface="Calibri" panose="020F0502020204030204" pitchFamily="34" charset="0"/>
              </a:rPr>
              <a:t>Служи като </a:t>
            </a:r>
            <a:r>
              <a:rPr lang="bg-BG" sz="2400" b="1" dirty="0">
                <a:ea typeface="Calibri" panose="020F0502020204030204" pitchFamily="34" charset="0"/>
              </a:rPr>
              <a:t>"плавен старт</a:t>
            </a:r>
            <a:r>
              <a:rPr lang="ru-RU" sz="2400" b="1" dirty="0">
                <a:ea typeface="Calibri" panose="020F0502020204030204" pitchFamily="34" charset="0"/>
              </a:rPr>
              <a:t>"</a:t>
            </a:r>
          </a:p>
          <a:p>
            <a:pPr marL="531813" indent="-265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b="1" dirty="0">
                <a:ea typeface="Calibri" panose="020F0502020204030204" pitchFamily="34" charset="0"/>
              </a:rPr>
              <a:t>Обратна връзка </a:t>
            </a:r>
            <a:r>
              <a:rPr lang="ru-RU" sz="2400" dirty="0">
                <a:ea typeface="Calibri" panose="020F0502020204030204" pitchFamily="34" charset="0"/>
              </a:rPr>
              <a:t>от </a:t>
            </a:r>
            <a:r>
              <a:rPr lang="ru-RU" sz="2400" b="1" dirty="0">
                <a:ea typeface="Calibri" panose="020F0502020204030204" pitchFamily="34" charset="0"/>
              </a:rPr>
              <a:t>реални потребители</a:t>
            </a:r>
            <a:r>
              <a:rPr lang="ru-RU" sz="2400" dirty="0">
                <a:ea typeface="Calibri" panose="020F0502020204030204" pitchFamily="34" charset="0"/>
              </a:rPr>
              <a:t>, които </a:t>
            </a:r>
            <a:r>
              <a:rPr lang="ru-RU" sz="2400" b="1" dirty="0">
                <a:ea typeface="Calibri" panose="020F0502020204030204" pitchFamily="34" charset="0"/>
              </a:rPr>
              <a:t>нямат предварителни познания</a:t>
            </a:r>
            <a:r>
              <a:rPr lang="ru-RU" sz="2400" dirty="0">
                <a:ea typeface="Calibri" panose="020F0502020204030204" pitchFamily="34" charset="0"/>
              </a:rPr>
              <a:t> за приложението и/или новите функции</a:t>
            </a:r>
            <a:endParaRPr lang="en-US" sz="2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14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1A0DA2-3D86-68F9-D2B1-6B604A501D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Тестване на входна форма, тестване на отделни функционалности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BB189-2D7D-7F5C-C49E-1CC1C439CD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000" dirty="0"/>
              <a:t>Тестване на Здравна информационна система</a:t>
            </a:r>
            <a:endParaRPr lang="en-BG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99939-E310-622C-4CE4-7BE18F46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738" y="1395362"/>
            <a:ext cx="2400524" cy="24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BFDF33-CE58-8752-AF23-ACEC409A2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6E9C9-2346-820F-4300-6EF1E1A4B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Въвеждане на </a:t>
            </a:r>
            <a:r>
              <a:rPr lang="bg-BG" sz="3000" b="1" dirty="0">
                <a:solidFill>
                  <a:schemeClr val="bg1"/>
                </a:solidFill>
              </a:rPr>
              <a:t>невалидно потребителско име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невалидна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парола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82B428-42AF-F1D7-D78C-DBB970F4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5F8AFA-2D83-7334-7559-0E50D0F15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4054" y="1743005"/>
            <a:ext cx="2514600" cy="241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3C6CC3-8FE9-8601-4F9D-CB1B15DEC3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24" y="2910036"/>
            <a:ext cx="4765829" cy="24919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20416AA-B863-DDEF-14A0-9D86929E83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754" y="4202392"/>
            <a:ext cx="2514600" cy="24761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AEF174-40E5-8B7D-07A4-564D513E7960}"/>
              </a:ext>
            </a:extLst>
          </p:cNvPr>
          <p:cNvSpPr/>
          <p:nvPr/>
        </p:nvSpPr>
        <p:spPr>
          <a:xfrm>
            <a:off x="4527062" y="3661005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15632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74DB6F-FF7C-BC35-F11D-61354CB618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50552-E07C-49F4-26FF-1B46104C0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Регистрация</a:t>
            </a:r>
            <a:r>
              <a:rPr lang="bg-BG" dirty="0"/>
              <a:t> при </a:t>
            </a:r>
            <a:r>
              <a:rPr lang="bg-BG" b="1" dirty="0">
                <a:solidFill>
                  <a:schemeClr val="bg1"/>
                </a:solidFill>
              </a:rPr>
              <a:t>съществуващ админ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0F8422-F5C8-3E30-CC07-79BF242B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71257C-9C0B-0DBB-60AA-2FCCDDDD0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251" y="2496979"/>
            <a:ext cx="3355400" cy="33040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96A640-2A7B-A8A1-7934-D11EFDCA1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749" y="2789412"/>
            <a:ext cx="5132581" cy="23421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F8012785-605E-6758-0412-64EF04F98E81}"/>
              </a:ext>
            </a:extLst>
          </p:cNvPr>
          <p:cNvSpPr/>
          <p:nvPr/>
        </p:nvSpPr>
        <p:spPr>
          <a:xfrm>
            <a:off x="4517500" y="3654000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2046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3F0418-3DFD-6248-BC26-8D7AD2A15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1B10F-C327-5F1D-563F-ABB483259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празно име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20275D-4A0B-ECA0-466F-96143327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F844A-2771-3425-B4BF-DC892FBED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858" y="2415440"/>
            <a:ext cx="4326190" cy="30901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31CA5-B0C0-D6F6-68BD-4380686F00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24"/>
          <a:stretch/>
        </p:blipFill>
        <p:spPr>
          <a:xfrm>
            <a:off x="6318448" y="2727255"/>
            <a:ext cx="5132552" cy="25717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164DD3B1-AB92-4356-90E9-550A6BBDE248}"/>
              </a:ext>
            </a:extLst>
          </p:cNvPr>
          <p:cNvSpPr/>
          <p:nvPr/>
        </p:nvSpPr>
        <p:spPr>
          <a:xfrm>
            <a:off x="4828340" y="3518117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2530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83F77-E350-4492-88E8-DC5C19F73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FC265-C97E-E92D-FD07-906747ECD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Добавяне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вече </a:t>
            </a:r>
            <a:r>
              <a:rPr lang="bg-BG" b="1" dirty="0">
                <a:solidFill>
                  <a:schemeClr val="bg1"/>
                </a:solidFill>
              </a:rPr>
              <a:t>съществуващо ЕГН </a:t>
            </a:r>
            <a:r>
              <a:rPr lang="bg-BG" dirty="0"/>
              <a:t>в </a:t>
            </a:r>
            <a:r>
              <a:rPr lang="bg-BG" b="1" dirty="0"/>
              <a:t>БД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6F1E15-46A5-19C9-F531-15419CD9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8DC2D1-5B62-7106-AEBF-C5677B974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2" y="2168998"/>
            <a:ext cx="4590000" cy="32890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88A7E8-64E8-43A3-DAA9-0AF584D0FA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952" y="2437105"/>
            <a:ext cx="4284047" cy="27528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7BA3790E-7311-7444-7138-CC2FBF68B838}"/>
              </a:ext>
            </a:extLst>
          </p:cNvPr>
          <p:cNvSpPr/>
          <p:nvPr/>
        </p:nvSpPr>
        <p:spPr>
          <a:xfrm>
            <a:off x="5192477" y="3318506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60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30DEDB-3B4E-8039-754D-7AF5F1D8B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B945D-7F6D-43FF-E1E7-485110562F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Редактиране</a:t>
            </a:r>
            <a:r>
              <a:rPr lang="bg-BG" dirty="0"/>
              <a:t> на </a:t>
            </a:r>
            <a:r>
              <a:rPr lang="bg-BG" b="1" dirty="0"/>
              <a:t>пациент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невалиден телефон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EAC310-BC60-6507-3829-006185AE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BG" dirty="0"/>
              <a:t>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9349EC-003C-BD68-0FB2-4CCFD9DF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2" y="2070311"/>
            <a:ext cx="4995000" cy="35427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8F3CC2-341D-B95B-BC44-2EC7501B6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2415676"/>
            <a:ext cx="4109500" cy="28154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E578535E-51EA-3A5C-A2B3-EDE35E205BE0}"/>
              </a:ext>
            </a:extLst>
          </p:cNvPr>
          <p:cNvSpPr/>
          <p:nvPr/>
        </p:nvSpPr>
        <p:spPr>
          <a:xfrm>
            <a:off x="5579501" y="3328398"/>
            <a:ext cx="129240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2711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Правилното тестване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спестява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ресурси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Предотвратява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проблеми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Може да покрива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възможни сценарии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Юнит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единичен компонент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Интеграционно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компонентите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Системно тестване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QA-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тестват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цялата система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Приемно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Клиентът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крайния продукт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Цел на тестването, типове тестване, защо, какво и как да тестваме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Въведение в тестването на ИС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3705D2-FEB9-8408-4545-F833AD633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8" t="7350" r="55906" b="55249"/>
          <a:stretch/>
        </p:blipFill>
        <p:spPr>
          <a:xfrm>
            <a:off x="4806126" y="1494000"/>
            <a:ext cx="2579748" cy="24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0E326-E6FE-F7D1-4BBD-DF680490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9AEF-526F-536A-0E25-9509BDC0F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Откриване на </a:t>
            </a:r>
            <a:r>
              <a:rPr lang="bg-BG" sz="3100" b="1" dirty="0">
                <a:solidFill>
                  <a:schemeClr val="bg1"/>
                </a:solidFill>
              </a:rPr>
              <a:t>грешки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проблеми</a:t>
            </a:r>
            <a:r>
              <a:rPr lang="bg-BG" sz="3100" dirty="0"/>
              <a:t> в </a:t>
            </a:r>
            <a:r>
              <a:rPr lang="bg-BG" sz="3100" b="1" dirty="0"/>
              <a:t>софтуера </a:t>
            </a:r>
            <a:r>
              <a:rPr lang="bg-BG" sz="3100" dirty="0"/>
              <a:t>преди </a:t>
            </a:r>
            <a:r>
              <a:rPr lang="bg-BG" sz="3100" b="1" dirty="0"/>
              <a:t>внедряване</a:t>
            </a:r>
          </a:p>
          <a:p>
            <a:r>
              <a:rPr lang="bg-BG" sz="3100" dirty="0"/>
              <a:t>Уверяване в </a:t>
            </a:r>
            <a:r>
              <a:rPr lang="bg-BG" sz="3100" b="1" dirty="0">
                <a:solidFill>
                  <a:schemeClr val="bg1"/>
                </a:solidFill>
              </a:rPr>
              <a:t>работоспособността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100" dirty="0"/>
              <a:t> според </a:t>
            </a:r>
            <a:r>
              <a:rPr lang="bg-BG" sz="3100" b="1" dirty="0"/>
              <a:t>изискванията</a:t>
            </a:r>
            <a:r>
              <a:rPr lang="bg-BG" sz="3100" dirty="0"/>
              <a:t> на </a:t>
            </a:r>
            <a:r>
              <a:rPr lang="bg-BG" sz="3100" b="1" dirty="0"/>
              <a:t>системата</a:t>
            </a:r>
          </a:p>
          <a:p>
            <a:r>
              <a:rPr lang="bg-BG" sz="3100" dirty="0"/>
              <a:t>Повишаване на </a:t>
            </a:r>
            <a:r>
              <a:rPr lang="bg-BG" sz="3100" b="1" dirty="0">
                <a:solidFill>
                  <a:schemeClr val="bg1"/>
                </a:solidFill>
              </a:rPr>
              <a:t>качеството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надеждността </a:t>
            </a:r>
            <a:r>
              <a:rPr lang="bg-BG" sz="3100" dirty="0"/>
              <a:t>за по-добро </a:t>
            </a:r>
            <a:r>
              <a:rPr lang="bg-BG" sz="3100" b="1" dirty="0"/>
              <a:t>потребителско изживяване</a:t>
            </a:r>
            <a:r>
              <a:rPr lang="bg-BG" sz="3100" dirty="0"/>
              <a:t> и предотвратяване на </a:t>
            </a:r>
            <a:r>
              <a:rPr lang="bg-BG" sz="3100" b="1" dirty="0"/>
              <a:t>бъдещи проблеми</a:t>
            </a:r>
            <a:endParaRPr lang="en-BG" sz="31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CFC5A1-FD22-AAF4-A111-6218CD5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тестването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480AF-FCE0-2C8C-F4CB-FB3D52A6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4121249"/>
            <a:ext cx="5061782" cy="25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FBF29-8811-2F67-5CED-E9B7CE242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A4A44-2A3F-4957-152D-5A0A96249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Нефункционално тестване</a:t>
            </a:r>
          </a:p>
          <a:p>
            <a:pPr lvl="1"/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сигурност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използваемост</a:t>
            </a:r>
            <a:r>
              <a:rPr lang="bg-BG" sz="3000" dirty="0"/>
              <a:t> на системата</a:t>
            </a:r>
          </a:p>
          <a:p>
            <a:pPr lvl="1"/>
            <a:r>
              <a:rPr lang="bg-BG" sz="3000" dirty="0"/>
              <a:t>Гарантира, че </a:t>
            </a:r>
            <a:r>
              <a:rPr lang="bg-BG" sz="3000" b="1" dirty="0"/>
              <a:t>системата</a:t>
            </a:r>
            <a:r>
              <a:rPr lang="bg-BG" sz="3000" dirty="0"/>
              <a:t> може да обработва </a:t>
            </a:r>
            <a:r>
              <a:rPr lang="bg-BG" sz="3000" b="1" dirty="0">
                <a:solidFill>
                  <a:schemeClr val="bg1"/>
                </a:solidFill>
              </a:rPr>
              <a:t>очакваното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натоварване</a:t>
            </a:r>
            <a:r>
              <a:rPr lang="bg-BG" sz="3000" dirty="0"/>
              <a:t>, да </a:t>
            </a:r>
            <a:r>
              <a:rPr lang="bg-BG" sz="3000" b="1" dirty="0">
                <a:solidFill>
                  <a:schemeClr val="bg1"/>
                </a:solidFill>
              </a:rPr>
              <a:t>защитава данните </a:t>
            </a:r>
            <a:r>
              <a:rPr lang="bg-BG" sz="3000" dirty="0"/>
              <a:t>на </a:t>
            </a:r>
            <a:r>
              <a:rPr lang="bg-BG" sz="3000" b="1" dirty="0"/>
              <a:t>потребителите</a:t>
            </a:r>
            <a:r>
              <a:rPr lang="bg-BG" sz="3000" dirty="0"/>
              <a:t> и да предлага </a:t>
            </a:r>
            <a:r>
              <a:rPr lang="bg-BG" sz="3000" b="1" dirty="0">
                <a:solidFill>
                  <a:schemeClr val="bg1"/>
                </a:solidFill>
              </a:rPr>
              <a:t>ефективно потребителско изживяване</a:t>
            </a:r>
            <a:endParaRPr lang="en-BG" sz="30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3D2C-7724-2888-E6B9-C9A35929AF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Функционално тестване</a:t>
            </a:r>
          </a:p>
          <a:p>
            <a:pPr lvl="1"/>
            <a:r>
              <a:rPr lang="bg-BG" sz="3000" dirty="0"/>
              <a:t>Проверява дали различните </a:t>
            </a:r>
            <a:r>
              <a:rPr lang="bg-BG" sz="3000" b="1" dirty="0">
                <a:solidFill>
                  <a:schemeClr val="bg1"/>
                </a:solidFill>
              </a:rPr>
              <a:t>функционалности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работят </a:t>
            </a:r>
            <a:r>
              <a:rPr lang="bg-BG" sz="3000" b="1" dirty="0"/>
              <a:t>правилно</a:t>
            </a:r>
            <a:r>
              <a:rPr lang="bg-BG" sz="3000" dirty="0"/>
              <a:t> и съответстват на </a:t>
            </a:r>
            <a:r>
              <a:rPr lang="bg-BG" sz="3000" b="1" dirty="0"/>
              <a:t>зададените</a:t>
            </a:r>
            <a:r>
              <a:rPr lang="bg-BG" sz="3000" dirty="0"/>
              <a:t>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/>
              <a:t>проверка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входни данни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изходни резултати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</a:t>
            </a:r>
            <a:r>
              <a:rPr lang="bg-BG" sz="3000" dirty="0"/>
              <a:t> между различни </a:t>
            </a:r>
            <a:r>
              <a:rPr lang="bg-BG" sz="3000" b="1" dirty="0"/>
              <a:t>модули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B19C46-4E1E-ADDF-1BA6-941F3CE4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6977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8E475-1E75-7029-4CD6-5FD54B85F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A19D-7A73-01CF-59AA-368FA4572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Предотвратяване</a:t>
            </a:r>
            <a:r>
              <a:rPr lang="bg-BG" dirty="0"/>
              <a:t> на </a:t>
            </a:r>
            <a:r>
              <a:rPr lang="bg-BG" b="1" dirty="0"/>
              <a:t>проблеми</a:t>
            </a:r>
          </a:p>
          <a:p>
            <a:r>
              <a:rPr lang="bg-BG" b="1" dirty="0">
                <a:solidFill>
                  <a:schemeClr val="bg1"/>
                </a:solidFill>
              </a:rPr>
              <a:t>Удовлетвореност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Съответствия</a:t>
            </a:r>
            <a:r>
              <a:rPr lang="bg-BG" dirty="0"/>
              <a:t> с </a:t>
            </a:r>
            <a:r>
              <a:rPr lang="bg-BG" b="1" dirty="0"/>
              <a:t>изискванията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B7989B-4E6C-B756-14B5-CB2B4C2F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тестваме?</a:t>
            </a:r>
            <a:endParaRPr lang="en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41037E2-2986-A075-8549-AE5073D6A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150" t="55118" r="4856" b="6168"/>
          <a:stretch/>
        </p:blipFill>
        <p:spPr>
          <a:xfrm>
            <a:off x="4217250" y="3043054"/>
            <a:ext cx="3757500" cy="34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A5566-C5CB-CDF9-A7B0-92531931C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366C-D3DD-3AF5-C13B-54073E265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Основни функционалности</a:t>
            </a:r>
          </a:p>
          <a:p>
            <a:pPr lvl="1"/>
            <a:r>
              <a:rPr lang="bg-BG" b="1" dirty="0"/>
              <a:t>Вход</a:t>
            </a:r>
            <a:r>
              <a:rPr lang="en-US" dirty="0"/>
              <a:t>/</a:t>
            </a:r>
            <a:r>
              <a:rPr lang="bg-BG" b="1" dirty="0"/>
              <a:t>изход</a:t>
            </a:r>
            <a:r>
              <a:rPr lang="bg-BG" dirty="0"/>
              <a:t>, основни </a:t>
            </a:r>
            <a:r>
              <a:rPr lang="bg-BG" b="1" dirty="0"/>
              <a:t>операции</a:t>
            </a:r>
            <a:r>
              <a:rPr lang="bg-BG" dirty="0"/>
              <a:t> и </a:t>
            </a:r>
            <a:r>
              <a:rPr lang="bg-BG" b="1" dirty="0"/>
              <a:t>взаимодействия</a:t>
            </a:r>
          </a:p>
          <a:p>
            <a:r>
              <a:rPr lang="bg-BG" b="1" dirty="0">
                <a:solidFill>
                  <a:schemeClr val="bg1"/>
                </a:solidFill>
              </a:rPr>
              <a:t>Гранични стойности</a:t>
            </a:r>
          </a:p>
          <a:p>
            <a:pPr lvl="1"/>
            <a:r>
              <a:rPr lang="bg-BG" dirty="0"/>
              <a:t>Данни </a:t>
            </a:r>
            <a:r>
              <a:rPr lang="bg-BG" b="1" dirty="0">
                <a:solidFill>
                  <a:schemeClr val="bg1"/>
                </a:solidFill>
              </a:rPr>
              <a:t>на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извън</a:t>
            </a:r>
            <a:r>
              <a:rPr lang="bg-BG" dirty="0"/>
              <a:t> границите на </a:t>
            </a:r>
            <a:r>
              <a:rPr lang="bg-BG" b="1" dirty="0"/>
              <a:t>допустимите</a:t>
            </a:r>
            <a:r>
              <a:rPr lang="bg-BG" dirty="0"/>
              <a:t> </a:t>
            </a:r>
            <a:r>
              <a:rPr lang="bg-BG" b="1" dirty="0"/>
              <a:t>стойности</a:t>
            </a:r>
          </a:p>
          <a:p>
            <a:r>
              <a:rPr lang="bg-BG" b="1" dirty="0">
                <a:solidFill>
                  <a:schemeClr val="bg1"/>
                </a:solidFill>
              </a:rPr>
              <a:t>Сценарии на използване</a:t>
            </a:r>
          </a:p>
          <a:p>
            <a:pPr lvl="1"/>
            <a:r>
              <a:rPr lang="bg-BG" b="1" dirty="0"/>
              <a:t>Обичайни</a:t>
            </a:r>
            <a:r>
              <a:rPr lang="bg-BG" dirty="0"/>
              <a:t> и </a:t>
            </a:r>
            <a:r>
              <a:rPr lang="bg-BG" b="1" dirty="0"/>
              <a:t>неочаквани</a:t>
            </a:r>
            <a:r>
              <a:rPr lang="bg-BG" dirty="0"/>
              <a:t> случаи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8189E-82C8-80BF-2646-9BA49241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да тестваме?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B6159-47E7-DE2A-13D3-E8FB513C7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4149000"/>
            <a:ext cx="3976984" cy="19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C5760-F712-718B-0EE2-DF57536FA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AFF0-B6B4-F3AC-D305-72736A56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95598" cy="5528766"/>
          </a:xfrm>
        </p:spPr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Ръчно тестване</a:t>
            </a:r>
          </a:p>
          <a:p>
            <a:pPr lvl="1"/>
            <a:r>
              <a:rPr lang="bg-BG" dirty="0"/>
              <a:t>Изпълнение следвайки </a:t>
            </a:r>
            <a:r>
              <a:rPr lang="bg-BG" b="1" dirty="0"/>
              <a:t>предварително</a:t>
            </a:r>
            <a:r>
              <a:rPr lang="bg-BG" dirty="0"/>
              <a:t>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случаи</a:t>
            </a:r>
          </a:p>
          <a:p>
            <a:r>
              <a:rPr lang="bg-BG" b="1" dirty="0">
                <a:solidFill>
                  <a:schemeClr val="bg1"/>
                </a:solidFill>
              </a:rPr>
              <a:t>Автоматизирано тестване</a:t>
            </a:r>
          </a:p>
          <a:p>
            <a:pPr lvl="1"/>
            <a:r>
              <a:rPr lang="bg-BG" dirty="0"/>
              <a:t>Използване на </a:t>
            </a:r>
            <a:r>
              <a:rPr lang="bg-BG" b="1" dirty="0"/>
              <a:t>инструменти</a:t>
            </a:r>
            <a:r>
              <a:rPr lang="bg-BG" dirty="0"/>
              <a:t> за </a:t>
            </a:r>
            <a:r>
              <a:rPr lang="bg-BG" b="1" dirty="0"/>
              <a:t>чести</a:t>
            </a:r>
            <a:r>
              <a:rPr lang="bg-BG" dirty="0"/>
              <a:t> и </a:t>
            </a:r>
            <a:r>
              <a:rPr lang="bg-BG" b="1" dirty="0"/>
              <a:t>повтарящи</a:t>
            </a:r>
            <a:r>
              <a:rPr lang="bg-BG" dirty="0"/>
              <a:t> се </a:t>
            </a:r>
            <a:r>
              <a:rPr lang="bg-BG" b="1" dirty="0"/>
              <a:t>тестове</a:t>
            </a:r>
          </a:p>
          <a:p>
            <a:r>
              <a:rPr lang="bg-BG" b="1" dirty="0">
                <a:solidFill>
                  <a:schemeClr val="bg1"/>
                </a:solidFill>
              </a:rPr>
              <a:t>Документиране на резултатите</a:t>
            </a:r>
          </a:p>
          <a:p>
            <a:pPr lvl="1"/>
            <a:r>
              <a:rPr lang="bg-BG" dirty="0"/>
              <a:t>Записване на </a:t>
            </a:r>
            <a:r>
              <a:rPr lang="bg-BG" b="1" dirty="0"/>
              <a:t>грешки</a:t>
            </a:r>
            <a:r>
              <a:rPr lang="bg-BG" dirty="0"/>
              <a:t> и </a:t>
            </a:r>
            <a:r>
              <a:rPr lang="bg-BG" b="1" dirty="0"/>
              <a:t>резултати</a:t>
            </a:r>
            <a:r>
              <a:rPr lang="bg-BG" dirty="0"/>
              <a:t> за по-лесно </a:t>
            </a:r>
            <a:r>
              <a:rPr lang="bg-BG" b="1" dirty="0"/>
              <a:t>проследяване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492D2D-B990-41FB-B883-6A736B0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тестваме?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6406E-6CFB-0030-9688-39BF4CF9EB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2124000"/>
            <a:ext cx="3772812" cy="37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Поведение на системата при минимални и максимални стойности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Тестване на гранични стойности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1407A-E961-1343-462D-A9D19417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00" y="1918170"/>
            <a:ext cx="2939000" cy="15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61513</TotalTime>
  <Words>1460</Words>
  <Application>Microsoft Macintosh PowerPoint</Application>
  <PresentationFormat>Widescreen</PresentationFormat>
  <Paragraphs>219</Paragraphs>
  <Slides>30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inter-regular</vt:lpstr>
      <vt:lpstr>Wingdings</vt:lpstr>
      <vt:lpstr>SoftUni</vt:lpstr>
      <vt:lpstr>Тестване на информационна система</vt:lpstr>
      <vt:lpstr>Съдържание</vt:lpstr>
      <vt:lpstr>Въведение в тестването на ИС</vt:lpstr>
      <vt:lpstr>Цел на тестването</vt:lpstr>
      <vt:lpstr>Типове тестване</vt:lpstr>
      <vt:lpstr>Защо да тестваме?</vt:lpstr>
      <vt:lpstr>Какво да тестваме?</vt:lpstr>
      <vt:lpstr>Как да тестваме?</vt:lpstr>
      <vt:lpstr>Тестване на гранични стойности</vt:lpstr>
      <vt:lpstr>Тестване на гранични стойности</vt:lpstr>
      <vt:lpstr>Видове тестване</vt:lpstr>
      <vt:lpstr>Видове тестване</vt:lpstr>
      <vt:lpstr>Юнит тестване (Unit Testing)</vt:lpstr>
      <vt:lpstr>Юнит тестване (Unit Testing) - Пример</vt:lpstr>
      <vt:lpstr>Интеграционно тестване (Integration Testing)</vt:lpstr>
      <vt:lpstr>Интеграционно тестване (Integration Testing) - Пример</vt:lpstr>
      <vt:lpstr>Системно тестване (System Testing)</vt:lpstr>
      <vt:lpstr>Системно тестване (System Testing) - Пример</vt:lpstr>
      <vt:lpstr>Интеграционно vs. Системно тестване</vt:lpstr>
      <vt:lpstr>Приемно тестване (Acceptance Testing)</vt:lpstr>
      <vt:lpstr>Приемно тестване (Acceptance Testing) - Пример</vt:lpstr>
      <vt:lpstr>Тестване на Здравна информационна система</vt:lpstr>
      <vt:lpstr>Тестване на входна форма (1)</vt:lpstr>
      <vt:lpstr>Тестване на входна форма (2)</vt:lpstr>
      <vt:lpstr>Тестване на отделни функционалности (1)</vt:lpstr>
      <vt:lpstr>Тестване на отделни функционалности (2)</vt:lpstr>
      <vt:lpstr>Тестване на отделни функционалности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Тестване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518</cp:revision>
  <dcterms:created xsi:type="dcterms:W3CDTF">2018-05-23T13:08:44Z</dcterms:created>
  <dcterms:modified xsi:type="dcterms:W3CDTF">2025-01-02T09:35:28Z</dcterms:modified>
  <cp:category/>
</cp:coreProperties>
</file>