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86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6"/>
          </p14:sldIdLst>
        </p14:section>
        <p14:section name="Редактиране и въвеждане на данни" id="{AAFB8A23-C012-403E-A3A6-EB20347A9FE0}">
          <p14:sldIdLst>
            <p14:sldId id="597"/>
            <p14:sldId id="59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bg-BG" dirty="0" smtClean="0"/>
              <a:t>"</a:t>
            </a:r>
            <a:r>
              <a:rPr lang="bg-BG" dirty="0"/>
              <a:t>Въведение в електронните таблици</a:t>
            </a:r>
            <a:r>
              <a:rPr lang="bg-BG" dirty="0" smtClean="0"/>
              <a:t>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ел. таблица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186000" y="1404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0" y="1089000"/>
            <a:ext cx="12192000" cy="57690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5000" y="1987149"/>
            <a:ext cx="10596000" cy="155928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99141" y="2700786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326" y="6584340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41000" y="5679503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656000" y="3070079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2053" y="4501007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4500380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8000" y="2169000"/>
            <a:ext cx="707999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 smtClean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83438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/>
                          </a:solidFill>
                        </a:rPr>
                        <a:t>Методи за </a:t>
                      </a:r>
                      <a:r>
                        <a:rPr lang="bg-BG" dirty="0" smtClean="0">
                          <a:solidFill>
                            <a:schemeClr val="bg2"/>
                          </a:solidFill>
                        </a:rPr>
                        <a:t>маркиране в</a:t>
                      </a:r>
                      <a:r>
                        <a:rPr lang="bg-BG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 smtClean="0"/>
                        <a:t>Една</a:t>
                      </a:r>
                      <a:r>
                        <a:rPr lang="bg-BG" baseline="0" dirty="0" smtClean="0"/>
                        <a:t> клетк</a:t>
                      </a:r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 smtClean="0"/>
                        <a:t>Област от клетки</a:t>
                      </a:r>
                      <a:endParaRPr lang="en-US" dirty="0" smtClean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 smtClean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Несъседни</a:t>
                      </a:r>
                      <a:r>
                        <a:rPr lang="bg-BG" baseline="0" dirty="0" smtClean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Маркирате</a:t>
                      </a:r>
                      <a:r>
                        <a:rPr lang="bg-BG" baseline="0" dirty="0" smtClean="0"/>
                        <a:t> една по една вскяка клетка, държейки </a:t>
                      </a:r>
                    </a:p>
                    <a:p>
                      <a:r>
                        <a:rPr lang="bg-BG" baseline="0" dirty="0" smtClean="0"/>
                        <a:t>клавиша </a:t>
                      </a:r>
                      <a:r>
                        <a:rPr lang="en-US" baseline="0" dirty="0" smtClean="0"/>
                        <a:t>[Ctrl] </a:t>
                      </a:r>
                      <a:r>
                        <a:rPr lang="bg-BG" baseline="0" dirty="0" smtClean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Ред</a:t>
                      </a:r>
                      <a:r>
                        <a:rPr lang="bg-BG" baseline="0" dirty="0" smtClean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 smtClean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9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091000" y="2259000"/>
            <a:ext cx="567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slides for this section</a:t>
            </a:r>
            <a:endParaRPr lang="en-US" sz="6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Обектите</a:t>
            </a:r>
            <a:r>
              <a:rPr lang="bg-BG" sz="2800" dirty="0">
                <a:solidFill>
                  <a:schemeClr val="bg2"/>
                </a:solidFill>
              </a:rPr>
              <a:t> държат двойка ключ-стойност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Речниците</a:t>
            </a:r>
            <a:r>
              <a:rPr lang="bg-BG" sz="2800" dirty="0">
                <a:solidFill>
                  <a:schemeClr val="bg2"/>
                </a:solidFill>
              </a:rPr>
              <a:t> съпоставят стойност към ключ, запазват реда им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Множествата</a:t>
            </a:r>
            <a:r>
              <a:rPr lang="bg-BG" sz="2800" dirty="0">
                <a:solidFill>
                  <a:schemeClr val="bg2"/>
                </a:solidFill>
              </a:rPr>
              <a:t> са колекции от уникални стойности</a:t>
            </a:r>
          </a:p>
        </p:txBody>
      </p:sp>
      <p:sp>
        <p:nvSpPr>
          <p:cNvPr id="2" name="Text Placeholder Code Box">
            <a:extLst>
              <a:ext uri="{FF2B5EF4-FFF2-40B4-BE49-F238E27FC236}">
                <a16:creationId xmlns:a16="http://schemas.microsoft.com/office/drawing/2014/main" id="{166C157C-1313-4B06-AA19-2D706540A2D2}"/>
              </a:ext>
            </a:extLst>
          </p:cNvPr>
          <p:cNvSpPr txBox="1">
            <a:spLocks/>
          </p:cNvSpPr>
          <p:nvPr/>
        </p:nvSpPr>
        <p:spPr>
          <a:xfrm>
            <a:off x="1145999" y="2238128"/>
            <a:ext cx="10176275" cy="1517632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let obj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name: "SoftUni", age: 3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 obj.name;</a:t>
            </a:r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7A5E0F1-E114-4252-5D2D-F94BA48E322E}"/>
              </a:ext>
            </a:extLst>
          </p:cNvPr>
          <p:cNvSpPr txBox="1">
            <a:spLocks/>
          </p:cNvSpPr>
          <p:nvPr/>
        </p:nvSpPr>
        <p:spPr>
          <a:xfrm>
            <a:off x="1145999" y="5135853"/>
            <a:ext cx="10176275" cy="588147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/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Електронни таблици</a:t>
            </a:r>
          </a:p>
          <a:p>
            <a:r>
              <a:rPr lang="bg-BG" dirty="0" smtClean="0"/>
              <a:t>Елементи на електронна таблица</a:t>
            </a:r>
          </a:p>
          <a:p>
            <a:r>
              <a:rPr lang="en-US" dirty="0" smtClean="0"/>
              <a:t>Microsoft Excel</a:t>
            </a:r>
          </a:p>
          <a:p>
            <a:r>
              <a:rPr lang="bg-BG" dirty="0" smtClean="0"/>
              <a:t>Редактиране и въвеждане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</a:t>
            </a:r>
            <a:r>
              <a:rPr lang="bg-BG" dirty="0" smtClean="0"/>
              <a:t>таблици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62" y="729000"/>
            <a:ext cx="5488875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4752875"/>
          </a:xfrm>
        </p:spPr>
        <p:txBody>
          <a:bodyPr anchor="ctr"/>
          <a:lstStyle/>
          <a:p>
            <a:r>
              <a:rPr lang="bg-BG" dirty="0" smtClean="0"/>
              <a:t>͏</a:t>
            </a:r>
            <a:r>
              <a:rPr lang="bg-BG" b="1" dirty="0" smtClean="0"/>
              <a:t>Данни</a:t>
            </a:r>
            <a:r>
              <a:rPr lang="bg-BG" dirty="0" smtClean="0"/>
              <a:t> – </a:t>
            </a:r>
            <a:r>
              <a:rPr lang="bg-BG" b="1" dirty="0" smtClean="0"/>
              <a:t>факти</a:t>
            </a:r>
            <a:r>
              <a:rPr lang="bg-BG" dirty="0" smtClean="0"/>
              <a:t>, </a:t>
            </a:r>
            <a:r>
              <a:rPr lang="bg-BG" b="1" dirty="0" smtClean="0"/>
              <a:t>понятия</a:t>
            </a:r>
            <a:r>
              <a:rPr lang="bg-BG" dirty="0" smtClean="0"/>
              <a:t> или </a:t>
            </a:r>
            <a:r>
              <a:rPr lang="bg-BG" b="1" dirty="0" smtClean="0"/>
              <a:t>указания</a:t>
            </a:r>
            <a:r>
              <a:rPr lang="bg-BG" dirty="0" smtClean="0"/>
              <a:t>, които се бработват от </a:t>
            </a:r>
            <a:r>
              <a:rPr lang="bg-BG" dirty="0"/>
              <a:t>човек или </a:t>
            </a:r>
            <a:r>
              <a:rPr lang="bg-BG" dirty="0" smtClean="0"/>
              <a:t>компютър</a:t>
            </a:r>
          </a:p>
          <a:p>
            <a:pPr lvl="1"/>
            <a:r>
              <a:rPr lang="bg-BG" b="1" dirty="0" smtClean="0"/>
              <a:t>Преобразуваните данни </a:t>
            </a:r>
            <a:r>
              <a:rPr lang="bg-BG" dirty="0" smtClean="0"/>
              <a:t>се превръщат в 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764000"/>
            <a:ext cx="5683064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Електронни таблици </a:t>
            </a:r>
            <a:r>
              <a:rPr lang="bg-BG" dirty="0" smtClean="0"/>
              <a:t>– </a:t>
            </a:r>
            <a:r>
              <a:rPr lang="bg-BG" b="1" dirty="0" smtClean="0"/>
              <a:t>структурирана</a:t>
            </a:r>
            <a:r>
              <a:rPr lang="bg-BG" dirty="0" smtClean="0"/>
              <a:t> информация </a:t>
            </a:r>
          </a:p>
          <a:p>
            <a:r>
              <a:rPr lang="bg-BG" dirty="0" smtClean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 smtClean="0"/>
              <a:t>Извършване на </a:t>
            </a:r>
            <a:r>
              <a:rPr lang="bg-BG" b="1" dirty="0" smtClean="0"/>
              <a:t>пресмятания</a:t>
            </a:r>
            <a:r>
              <a:rPr lang="bg-BG" dirty="0" smtClean="0"/>
              <a:t> с помощта на </a:t>
            </a:r>
            <a:r>
              <a:rPr lang="bg-BG" b="1" dirty="0" smtClean="0"/>
              <a:t>формули</a:t>
            </a:r>
          </a:p>
          <a:p>
            <a:pPr lvl="1"/>
            <a:r>
              <a:rPr lang="bg-BG" dirty="0" smtClean="0"/>
              <a:t>При </a:t>
            </a:r>
            <a:r>
              <a:rPr lang="bg-BG" b="1" dirty="0" smtClean="0"/>
              <a:t>промяна</a:t>
            </a:r>
            <a:r>
              <a:rPr lang="bg-BG" dirty="0" smtClean="0"/>
              <a:t> на първоначално въведените числови данни компютърът </a:t>
            </a:r>
            <a:r>
              <a:rPr lang="bg-BG" b="1" dirty="0" smtClean="0"/>
              <a:t>автоматично</a:t>
            </a:r>
            <a:r>
              <a:rPr lang="bg-BG" dirty="0" smtClean="0"/>
              <a:t> </a:t>
            </a:r>
            <a:r>
              <a:rPr lang="bg-BG" b="1" dirty="0" smtClean="0"/>
              <a:t>преизчислява</a:t>
            </a:r>
            <a:r>
              <a:rPr lang="bg-BG" dirty="0" smtClean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</a:t>
            </a:r>
            <a:r>
              <a:rPr lang="bg-BG" dirty="0" smtClean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Клетка</a:t>
            </a:r>
            <a:r>
              <a:rPr lang="bg-BG" dirty="0" smtClean="0"/>
              <a:t> – мястото, където се въвеждат данните</a:t>
            </a:r>
          </a:p>
          <a:p>
            <a:r>
              <a:rPr lang="bg-BG" b="1" dirty="0" smtClean="0"/>
              <a:t>Ред</a:t>
            </a:r>
            <a:r>
              <a:rPr lang="bg-BG" dirty="0" smtClean="0"/>
              <a:t> – хоризонтално разположени клетки</a:t>
            </a:r>
          </a:p>
          <a:p>
            <a:pPr lvl="1"/>
            <a:r>
              <a:rPr lang="bg-BG" dirty="0" smtClean="0"/>
              <a:t>Номерирани са с</a:t>
            </a:r>
            <a:r>
              <a:rPr lang="en-US" dirty="0" smtClean="0"/>
              <a:t> </a:t>
            </a:r>
            <a:r>
              <a:rPr lang="bg-BG" dirty="0" smtClean="0"/>
              <a:t>последователни числа от </a:t>
            </a:r>
            <a:r>
              <a:rPr lang="bg-BG" b="1" dirty="0" smtClean="0"/>
              <a:t>1</a:t>
            </a:r>
            <a:r>
              <a:rPr lang="bg-BG" dirty="0" smtClean="0"/>
              <a:t> до </a:t>
            </a:r>
            <a:r>
              <a:rPr lang="en-US" b="1" dirty="0" smtClean="0"/>
              <a:t>1 048 576</a:t>
            </a:r>
            <a:r>
              <a:rPr lang="en-US" b="1" dirty="0"/>
              <a:t> </a:t>
            </a:r>
            <a:endParaRPr lang="en-US" dirty="0" smtClean="0"/>
          </a:p>
          <a:p>
            <a:r>
              <a:rPr lang="bg-BG" b="1" dirty="0" smtClean="0"/>
              <a:t>Колона </a:t>
            </a:r>
            <a:r>
              <a:rPr lang="bg-BG" dirty="0" smtClean="0"/>
              <a:t>–</a:t>
            </a:r>
            <a:r>
              <a:rPr lang="bg-BG" b="1" dirty="0" smtClean="0"/>
              <a:t> </a:t>
            </a:r>
            <a:r>
              <a:rPr lang="bg-BG" dirty="0" smtClean="0"/>
              <a:t>вертикално разположени клетки</a:t>
            </a:r>
          </a:p>
          <a:p>
            <a:pPr lvl="1"/>
            <a:r>
              <a:rPr lang="bg-BG" dirty="0" smtClean="0"/>
              <a:t>Означават се с букви от латинската азбука (</a:t>
            </a:r>
            <a:r>
              <a:rPr lang="en-US" dirty="0" smtClean="0"/>
              <a:t>A, B…, AA, AB…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b="1" dirty="0" smtClean="0"/>
              <a:t>Адрес на клетка </a:t>
            </a:r>
            <a:r>
              <a:rPr lang="bg-BG" dirty="0" smtClean="0"/>
              <a:t>– образува се от пресичането на колоните и редовете  и имената им (</a:t>
            </a:r>
            <a:r>
              <a:rPr lang="en-US" dirty="0" smtClean="0"/>
              <a:t>A1, AB42…</a:t>
            </a:r>
            <a:r>
              <a:rPr lang="bg-BG" dirty="0" smtClean="0"/>
              <a:t>)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</a:t>
            </a:r>
            <a:r>
              <a:rPr lang="bg-BG" dirty="0" smtClean="0"/>
              <a:t>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663501" y="2631699"/>
            <a:ext cx="1800000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</TotalTime>
  <Words>514</Words>
  <Application>Microsoft Office PowerPoint</Application>
  <PresentationFormat>Widescreen</PresentationFormat>
  <Paragraphs>104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Маркиране на клетки</vt:lpstr>
      <vt:lpstr>Редактиране и въвеждане на данни</vt:lpstr>
      <vt:lpstr>PowerPoint Presentation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92</cp:revision>
  <dcterms:created xsi:type="dcterms:W3CDTF">2018-05-23T13:08:44Z</dcterms:created>
  <dcterms:modified xsi:type="dcterms:W3CDTF">2023-10-03T17:19:44Z</dcterms:modified>
  <cp:category/>
</cp:coreProperties>
</file>