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649" r:id="rId4"/>
    <p:sldId id="650" r:id="rId5"/>
    <p:sldId id="722" r:id="rId6"/>
    <p:sldId id="740" r:id="rId7"/>
    <p:sldId id="657" r:id="rId8"/>
    <p:sldId id="656" r:id="rId9"/>
    <p:sldId id="684" r:id="rId10"/>
    <p:sldId id="739" r:id="rId11"/>
    <p:sldId id="732" r:id="rId12"/>
    <p:sldId id="731" r:id="rId13"/>
    <p:sldId id="729" r:id="rId14"/>
    <p:sldId id="730" r:id="rId15"/>
    <p:sldId id="738" r:id="rId16"/>
    <p:sldId id="733" r:id="rId17"/>
    <p:sldId id="737" r:id="rId18"/>
    <p:sldId id="735" r:id="rId19"/>
    <p:sldId id="743" r:id="rId20"/>
    <p:sldId id="749" r:id="rId21"/>
    <p:sldId id="745" r:id="rId22"/>
    <p:sldId id="741" r:id="rId23"/>
    <p:sldId id="747" r:id="rId24"/>
    <p:sldId id="746" r:id="rId25"/>
    <p:sldId id="734" r:id="rId26"/>
    <p:sldId id="748" r:id="rId27"/>
    <p:sldId id="667" r:id="rId28"/>
    <p:sldId id="742" r:id="rId29"/>
    <p:sldId id="633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ъдържание и стилизиране на входна форма (FormLogin)" id="{A764BDC4-FBCF-8642-9DA0-2A050F6690EB}">
          <p14:sldIdLst>
            <p14:sldId id="649"/>
            <p14:sldId id="650"/>
            <p14:sldId id="722"/>
          </p14:sldIdLst>
        </p14:section>
        <p14:section name="Стъпки на имплементация" id="{D06E090E-1341-7A49-B20B-D3003C8A91E0}">
          <p14:sldIdLst>
            <p14:sldId id="740"/>
            <p14:sldId id="657"/>
            <p14:sldId id="656"/>
            <p14:sldId id="684"/>
          </p14:sldIdLst>
        </p14:section>
        <p14:section name="Криптиране и хеширане" id="{A2AFBE2C-542F-E24A-8BFA-173781E35351}">
          <p14:sldIdLst>
            <p14:sldId id="739"/>
            <p14:sldId id="732"/>
            <p14:sldId id="731"/>
            <p14:sldId id="729"/>
            <p14:sldId id="730"/>
          </p14:sldIdLst>
        </p14:section>
        <p14:section name="Влизане за първи път в приложението" id="{6F3B0590-0672-4043-875A-9B4DE3BCCA9B}">
          <p14:sldIdLst>
            <p14:sldId id="738"/>
            <p14:sldId id="733"/>
            <p14:sldId id="737"/>
            <p14:sldId id="735"/>
            <p14:sldId id="743"/>
            <p14:sldId id="749"/>
            <p14:sldId id="745"/>
            <p14:sldId id="741"/>
            <p14:sldId id="747"/>
            <p14:sldId id="746"/>
            <p14:sldId id="734"/>
            <p14:sldId id="748"/>
            <p14:sldId id="667"/>
            <p14:sldId id="74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28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73" autoAdjust="0"/>
    <p:restoredTop sz="95188" autoAdjust="0"/>
  </p:normalViewPr>
  <p:slideViewPr>
    <p:cSldViewPr showGuides="1">
      <p:cViewPr varScale="1">
        <p:scale>
          <a:sx n="104" d="100"/>
          <a:sy n="104" d="100"/>
        </p:scale>
        <p:origin x="240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4.02.25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273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797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88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975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Първа част - Имплементация на входна форма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7467"/>
            <a:ext cx="1757160" cy="786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2D429-2C44-98D9-F23D-138983852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6736" y="2748699"/>
            <a:ext cx="3602857" cy="2878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DFE456F-2B3B-721D-4F99-74CC0163C4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51999-2750-72DF-7BCA-28CBFA8941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21220-4BAA-8A35-7F14-697A84CF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46" y="1179000"/>
            <a:ext cx="1838707" cy="26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E5D7D-CAD2-506F-D407-B9276C643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EBA90-4887-0210-B88D-57033C19C9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Хеширане</a:t>
            </a:r>
          </a:p>
          <a:p>
            <a:pPr lvl="1"/>
            <a:r>
              <a:rPr lang="bg-BG" sz="3200" dirty="0"/>
              <a:t>Процес на </a:t>
            </a:r>
            <a:r>
              <a:rPr lang="bg-BG" sz="3200" b="1" dirty="0"/>
              <a:t>преобразуване на данни</a:t>
            </a:r>
            <a:r>
              <a:rPr lang="bg-BG" sz="3200" dirty="0"/>
              <a:t> във </a:t>
            </a:r>
            <a:r>
              <a:rPr lang="bg-BG" sz="3200" b="1" dirty="0"/>
              <a:t>фиксирана дължина от символи (хеш)</a:t>
            </a:r>
          </a:p>
          <a:p>
            <a:pPr lvl="1"/>
            <a:r>
              <a:rPr lang="bg-BG" sz="3200" b="1" dirty="0"/>
              <a:t>Не може </a:t>
            </a:r>
            <a:r>
              <a:rPr lang="bg-BG" sz="3200" dirty="0"/>
              <a:t>да бъде </a:t>
            </a:r>
            <a:r>
              <a:rPr lang="bg-BG" sz="3200" b="1" dirty="0"/>
              <a:t>декриптиран</a:t>
            </a:r>
            <a:r>
              <a:rPr lang="bg-BG" sz="3200" dirty="0"/>
              <a:t> обратно към </a:t>
            </a:r>
            <a:r>
              <a:rPr lang="bg-BG" sz="3200" b="1" dirty="0"/>
              <a:t>оригинала</a:t>
            </a:r>
            <a:endParaRPr lang="en-BG" sz="32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7415F-5E81-9523-77D0-84A30A59B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Криптиране</a:t>
            </a:r>
          </a:p>
          <a:p>
            <a:pPr lvl="1"/>
            <a:r>
              <a:rPr lang="bg-BG" sz="3000" b="1" dirty="0"/>
              <a:t>Процес </a:t>
            </a:r>
            <a:r>
              <a:rPr lang="bg-BG" sz="3000" dirty="0"/>
              <a:t>на </a:t>
            </a:r>
            <a:r>
              <a:rPr lang="bg-BG" sz="3000" b="1" dirty="0"/>
              <a:t>преобразуване на данни</a:t>
            </a:r>
            <a:r>
              <a:rPr lang="bg-BG" sz="3000" dirty="0"/>
              <a:t> в </a:t>
            </a:r>
            <a:r>
              <a:rPr lang="bg-BG" sz="3000" b="1" dirty="0"/>
              <a:t>неразбираем</a:t>
            </a:r>
            <a:r>
              <a:rPr lang="bg-BG" sz="3000" dirty="0"/>
              <a:t> </a:t>
            </a:r>
            <a:r>
              <a:rPr lang="bg-BG" sz="3000" b="1" dirty="0"/>
              <a:t>формат</a:t>
            </a:r>
          </a:p>
          <a:p>
            <a:pPr lvl="1"/>
            <a:r>
              <a:rPr lang="bg-BG" sz="3000" b="1" dirty="0"/>
              <a:t>Може</a:t>
            </a:r>
            <a:r>
              <a:rPr lang="bg-BG" sz="3000" dirty="0"/>
              <a:t> да бъде </a:t>
            </a:r>
            <a:r>
              <a:rPr lang="bg-BG" sz="3000" b="1" dirty="0"/>
              <a:t>декриптиран</a:t>
            </a:r>
            <a:r>
              <a:rPr lang="bg-BG" sz="3000" dirty="0"/>
              <a:t> обратно с помощта на </a:t>
            </a:r>
            <a:r>
              <a:rPr lang="bg-BG" sz="3000" b="1" dirty="0"/>
              <a:t>ключ</a:t>
            </a:r>
            <a:endParaRPr lang="en-BG" sz="3000" b="1" dirty="0"/>
          </a:p>
          <a:p>
            <a:pPr lvl="1"/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D25F03-464E-095B-F0F7-C800920F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7885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CAB7F-0436-87BF-8148-0BBBE0F3A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8DCA6-5469-061C-21ED-34AADE060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Библиотека</a:t>
            </a:r>
            <a:r>
              <a:rPr lang="bg-BG" sz="3000" b="1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хеширане на пароли</a:t>
            </a:r>
            <a:endParaRPr lang="en-US" sz="3000" b="1" dirty="0"/>
          </a:p>
          <a:p>
            <a:r>
              <a:rPr lang="bg-BG" sz="3000" dirty="0"/>
              <a:t>Използва </a:t>
            </a:r>
            <a:r>
              <a:rPr lang="bg-BG" sz="3000" b="1" dirty="0"/>
              <a:t>алгоритъма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BCrypt</a:t>
            </a:r>
          </a:p>
          <a:p>
            <a:r>
              <a:rPr lang="en-US" sz="3000" b="1" dirty="0"/>
              <a:t>B</a:t>
            </a:r>
            <a:r>
              <a:rPr lang="en-GB" sz="3000" b="1" dirty="0"/>
              <a:t>Crypt</a:t>
            </a:r>
            <a:r>
              <a:rPr lang="en-GB" sz="3000" dirty="0"/>
              <a:t> </a:t>
            </a:r>
            <a:r>
              <a:rPr lang="bg-BG" sz="3000" dirty="0"/>
              <a:t>предлага </a:t>
            </a:r>
            <a:r>
              <a:rPr lang="bg-BG" sz="3000" b="1" dirty="0">
                <a:solidFill>
                  <a:schemeClr val="bg1"/>
                </a:solidFill>
              </a:rPr>
              <a:t>солене</a:t>
            </a:r>
            <a:r>
              <a:rPr lang="bg-BG" sz="3000" dirty="0"/>
              <a:t> </a:t>
            </a:r>
            <a:r>
              <a:rPr lang="bg-BG" sz="3000" b="1" dirty="0"/>
              <a:t>(</a:t>
            </a:r>
            <a:r>
              <a:rPr lang="en-GB" sz="3000" b="1" dirty="0"/>
              <a:t>salting) </a:t>
            </a:r>
            <a:r>
              <a:rPr lang="bg-BG" sz="3000" dirty="0"/>
              <a:t>за защита срещу </a:t>
            </a:r>
            <a:r>
              <a:rPr lang="bg-BG" sz="3000" b="1" dirty="0"/>
              <a:t>атаки</a:t>
            </a:r>
          </a:p>
          <a:p>
            <a:pPr lvl="1"/>
            <a:r>
              <a:rPr lang="bg-BG" sz="2800" b="1" dirty="0"/>
              <a:t>Солене (</a:t>
            </a:r>
            <a:r>
              <a:rPr lang="en-GB" sz="2800" b="1" dirty="0"/>
              <a:t>salting) </a:t>
            </a:r>
            <a:r>
              <a:rPr lang="bg-BG" sz="2800" dirty="0"/>
              <a:t>е </a:t>
            </a:r>
            <a:r>
              <a:rPr lang="bg-BG" sz="2800" b="1" dirty="0"/>
              <a:t>процес</a:t>
            </a:r>
            <a:r>
              <a:rPr lang="bg-BG" sz="2800" dirty="0"/>
              <a:t> на добавяне на </a:t>
            </a:r>
            <a:r>
              <a:rPr lang="bg-BG" sz="2800" b="1" dirty="0">
                <a:solidFill>
                  <a:schemeClr val="bg1"/>
                </a:solidFill>
              </a:rPr>
              <a:t>произволна стойност </a:t>
            </a:r>
            <a:r>
              <a:rPr lang="bg-BG" sz="2800" b="1" dirty="0"/>
              <a:t>(сол) </a:t>
            </a:r>
            <a:r>
              <a:rPr lang="bg-BG" sz="2800" dirty="0"/>
              <a:t>към паролата </a:t>
            </a:r>
            <a:r>
              <a:rPr lang="bg-BG" sz="2800" b="1" dirty="0"/>
              <a:t>преди</a:t>
            </a:r>
            <a:r>
              <a:rPr lang="bg-BG" sz="2800" dirty="0"/>
              <a:t> </a:t>
            </a:r>
            <a:r>
              <a:rPr lang="bg-BG" sz="2800" b="1" dirty="0"/>
              <a:t>хеширането</a:t>
            </a:r>
          </a:p>
          <a:p>
            <a:pPr lvl="1"/>
            <a:r>
              <a:rPr lang="bg-BG" sz="2800" dirty="0"/>
              <a:t>По този начин </a:t>
            </a:r>
            <a:r>
              <a:rPr lang="bg-BG" sz="2800" b="1" dirty="0"/>
              <a:t>всяка</a:t>
            </a:r>
            <a:r>
              <a:rPr lang="bg-BG" sz="2800" dirty="0"/>
              <a:t> </a:t>
            </a:r>
            <a:r>
              <a:rPr lang="bg-BG" sz="2800" b="1" dirty="0"/>
              <a:t>парола</a:t>
            </a:r>
            <a:r>
              <a:rPr lang="bg-BG" sz="2800" dirty="0"/>
              <a:t> има </a:t>
            </a:r>
            <a:r>
              <a:rPr lang="bg-BG" sz="2800" b="1" dirty="0">
                <a:solidFill>
                  <a:schemeClr val="bg1"/>
                </a:solidFill>
              </a:rPr>
              <a:t>уникален хеш</a:t>
            </a:r>
            <a:r>
              <a:rPr lang="bg-BG" sz="2800" dirty="0"/>
              <a:t>, дори ако </a:t>
            </a:r>
            <a:r>
              <a:rPr lang="bg-BG" sz="2800" b="1" dirty="0"/>
              <a:t>две пароли </a:t>
            </a:r>
            <a:r>
              <a:rPr lang="bg-BG" sz="2800" dirty="0"/>
              <a:t>са </a:t>
            </a:r>
            <a:r>
              <a:rPr lang="bg-BG" sz="2800" b="1" dirty="0"/>
              <a:t>еднакви</a:t>
            </a:r>
          </a:p>
          <a:p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надеждна защита</a:t>
            </a:r>
            <a:r>
              <a:rPr lang="bg-BG" sz="3000" b="1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пароли</a:t>
            </a:r>
            <a:r>
              <a:rPr lang="bg-BG" sz="3000" dirty="0"/>
              <a:t> при съхранение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2EC60B-889C-EFFE-F347-6756E6C8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BCrypt.Net?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90D48-F976-B509-4464-FC8EB6FCD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60" y="4596514"/>
            <a:ext cx="1225165" cy="213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7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44BA4-1B7A-6D9E-023D-405DDAC43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600" dirty="0"/>
              <a:t>Инсталираме </a:t>
            </a:r>
            <a:r>
              <a:rPr lang="bg-BG" sz="2600" b="1" dirty="0"/>
              <a:t>библиотеката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BCrypt.Net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sz="1050" dirty="0"/>
          </a:p>
          <a:p>
            <a:r>
              <a:rPr lang="bg-BG" sz="2600" dirty="0"/>
              <a:t>Създаваме </a:t>
            </a:r>
            <a:r>
              <a:rPr lang="en-US" sz="2600" b="1" dirty="0">
                <a:solidFill>
                  <a:schemeClr val="bg1"/>
                </a:solidFill>
              </a:rPr>
              <a:t>PasswordHelper</a:t>
            </a:r>
            <a:r>
              <a:rPr lang="bg-BG" sz="2600" b="1" dirty="0">
                <a:solidFill>
                  <a:schemeClr val="bg1"/>
                </a:solidFill>
              </a:rPr>
              <a:t> </a:t>
            </a:r>
            <a:r>
              <a:rPr lang="en-US" sz="2600" dirty="0"/>
              <a:t>(</a:t>
            </a:r>
            <a:r>
              <a:rPr lang="bg-BG" sz="2600" dirty="0"/>
              <a:t>напр. в нова папка </a:t>
            </a:r>
            <a:r>
              <a:rPr lang="en-US" sz="2600" b="1" dirty="0"/>
              <a:t>Helpers</a:t>
            </a:r>
            <a:r>
              <a:rPr lang="en-US" sz="2600" dirty="0"/>
              <a:t>) </a:t>
            </a:r>
            <a:r>
              <a:rPr lang="bg-BG" sz="2600" dirty="0"/>
              <a:t>с методи за </a:t>
            </a:r>
            <a:r>
              <a:rPr lang="bg-BG" sz="2600" b="1" dirty="0">
                <a:solidFill>
                  <a:schemeClr val="bg1"/>
                </a:solidFill>
              </a:rPr>
              <a:t>хеширане</a:t>
            </a:r>
            <a:r>
              <a:rPr lang="bg-BG" sz="2600" dirty="0"/>
              <a:t> и </a:t>
            </a:r>
            <a:r>
              <a:rPr lang="bg-BG" sz="2600" b="1" dirty="0">
                <a:solidFill>
                  <a:schemeClr val="bg1"/>
                </a:solidFill>
              </a:rPr>
              <a:t>верифициране</a:t>
            </a:r>
            <a:r>
              <a:rPr lang="bg-BG" sz="2600" dirty="0"/>
              <a:t> на </a:t>
            </a:r>
            <a:r>
              <a:rPr lang="bg-BG" sz="2600" b="1" dirty="0"/>
              <a:t>парола</a:t>
            </a:r>
            <a:endParaRPr lang="en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2BB4-26D5-D055-AF11-85A70ABB40F4}"/>
              </a:ext>
            </a:extLst>
          </p:cNvPr>
          <p:cNvSpPr txBox="1">
            <a:spLocks/>
          </p:cNvSpPr>
          <p:nvPr/>
        </p:nvSpPr>
        <p:spPr>
          <a:xfrm>
            <a:off x="649830" y="1674000"/>
            <a:ext cx="11103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Install-Package BCrypt.Net-Next</a:t>
            </a: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649830" y="2978794"/>
            <a:ext cx="111032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bool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password, string hashedPassword)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bg-BG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(password, hashedPassword);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881D366-EF0C-5995-5857-6A7F78DEF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00" y="2747096"/>
            <a:ext cx="3476565" cy="442648"/>
          </a:xfrm>
          <a:prstGeom prst="wedgeRoundRectCallout">
            <a:avLst>
              <a:gd name="adj1" fmla="val -51816"/>
              <a:gd name="adj2" fmla="val 1465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Хеширане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F16F267F-FA55-5570-B70E-0A1337AA7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24" y="3400255"/>
            <a:ext cx="4591738" cy="783166"/>
          </a:xfrm>
          <a:prstGeom prst="wedgeRoundRectCallout">
            <a:avLst>
              <a:gd name="adj1" fmla="val -60589"/>
              <a:gd name="adj2" fmla="val 569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Генериране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</a:t>
            </a:r>
            <a:r>
              <a:rPr lang="bg-BG" sz="2000" b="1" noProof="1">
                <a:solidFill>
                  <a:schemeClr val="bg2"/>
                </a:solidFill>
              </a:rPr>
              <a:t> с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дефиниран</a:t>
            </a:r>
            <a:r>
              <a:rPr lang="bg-BG" sz="2000" b="1" noProof="1">
                <a:solidFill>
                  <a:schemeClr val="bg2"/>
                </a:solidFill>
              </a:rPr>
              <a:t> брой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итерации</a:t>
            </a:r>
            <a:r>
              <a:rPr lang="bg-BG" sz="2000" b="1" noProof="1">
                <a:solidFill>
                  <a:schemeClr val="bg2"/>
                </a:solidFill>
              </a:rPr>
              <a:t> (по подразбиране: 12)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919814A1-1717-A6D8-2982-F9135709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5" y="3931857"/>
            <a:ext cx="3960000" cy="783166"/>
          </a:xfrm>
          <a:prstGeom prst="wedgeRoundRectCallout">
            <a:avLst>
              <a:gd name="adj1" fmla="val 45730"/>
              <a:gd name="adj2" fmla="val 87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Верификация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</a:t>
            </a:r>
            <a:r>
              <a:rPr lang="bg-BG" sz="2000" b="1" noProof="1">
                <a:solidFill>
                  <a:schemeClr val="bg2"/>
                </a:solidFill>
              </a:rPr>
              <a:t> спрямо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хеша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5AB1EB7-55BB-730A-9F2C-2E37B3B2E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000" y="6001744"/>
            <a:ext cx="3960000" cy="783166"/>
          </a:xfrm>
          <a:prstGeom prst="wedgeRoundRectCallout">
            <a:avLst>
              <a:gd name="adj1" fmla="val 20768"/>
              <a:gd name="adj2" fmla="val -779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Проверка дали въведената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</a:t>
            </a:r>
            <a:r>
              <a:rPr lang="bg-BG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съвпада</a:t>
            </a:r>
            <a:r>
              <a:rPr lang="bg-BG" sz="2000" b="1" noProof="1">
                <a:solidFill>
                  <a:schemeClr val="bg2"/>
                </a:solidFill>
              </a:rPr>
              <a:t> с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хеша</a:t>
            </a:r>
          </a:p>
        </p:txBody>
      </p:sp>
    </p:spTree>
    <p:extLst>
      <p:ext uri="{BB962C8B-B14F-4D97-AF65-F5344CB8AC3E}">
        <p14:creationId xmlns:p14="http://schemas.microsoft.com/office/powerpoint/2010/main" val="37023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Аутентикиране на потребител във </a:t>
            </a:r>
            <a:r>
              <a:rPr lang="en-US" dirty="0"/>
              <a:t>FormLogin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190406" y="1171689"/>
            <a:ext cx="11562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partial class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FormLogin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Form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private User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AuthenticateUser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username, string password)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има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такъв потребител, провери дали паролата съответства на хеша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dbContext.Entry(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).Reference(u =&gt; u.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return null;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9A6E294-AE48-A6CB-D606-2E2D37ACA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000" y="1989000"/>
            <a:ext cx="3476565" cy="783166"/>
          </a:xfrm>
          <a:prstGeom prst="wedgeRoundRectCallout">
            <a:avLst>
              <a:gd name="adj1" fmla="val -81317"/>
              <a:gd name="adj2" fmla="val 582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Намери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потребителя</a:t>
            </a:r>
            <a:r>
              <a:rPr lang="bg-BG" sz="2000" b="1" noProof="1">
                <a:solidFill>
                  <a:schemeClr val="bg2"/>
                </a:solidFill>
              </a:rPr>
              <a:t> по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потребителско</a:t>
            </a:r>
            <a:r>
              <a:rPr lang="bg-BG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270033B-A7A7-79EF-98C5-A17707D79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00" y="5564617"/>
            <a:ext cx="3476565" cy="442648"/>
          </a:xfrm>
          <a:prstGeom prst="wedgeRoundRectCallout">
            <a:avLst>
              <a:gd name="adj1" fmla="val -7032"/>
              <a:gd name="adj2" fmla="val -211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Провери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хеша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паролата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CFAD69B-2B59-85DB-AA94-1D08A80A6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3197894"/>
            <a:ext cx="3476565" cy="783166"/>
          </a:xfrm>
          <a:prstGeom prst="wedgeRoundRectCallout">
            <a:avLst>
              <a:gd name="adj1" fmla="val -46129"/>
              <a:gd name="adj2" fmla="val 83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Зареди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</a:p>
        </p:txBody>
      </p:sp>
    </p:spTree>
    <p:extLst>
      <p:ext uri="{BB962C8B-B14F-4D97-AF65-F5344CB8AC3E}">
        <p14:creationId xmlns:p14="http://schemas.microsoft.com/office/powerpoint/2010/main" val="152856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786D417-1DAC-8477-FC5B-4F96F69F7C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200" dirty="0"/>
              <a:t>Имплементация на форма за регистрация </a:t>
            </a:r>
            <a:r>
              <a:rPr lang="en-US" sz="3200" dirty="0"/>
              <a:t>(FormRegistration)</a:t>
            </a:r>
            <a:endParaRPr lang="en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2C64A-F420-507C-90FB-7A21419395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000" dirty="0"/>
              <a:t>Влизане за първи път в приложението</a:t>
            </a:r>
            <a:endParaRPr lang="en-BG"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9CE3C-C32E-772C-730E-A903F046A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80" y="556336"/>
            <a:ext cx="4654040" cy="4148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6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455AA-8134-AD74-671C-0BC8305A5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BFC1-9035-4E7C-27A5-ACCAE1C88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65598" cy="5528766"/>
          </a:xfrm>
        </p:spPr>
        <p:txBody>
          <a:bodyPr>
            <a:normAutofit lnSpcReduction="10000"/>
          </a:bodyPr>
          <a:lstStyle/>
          <a:p>
            <a:r>
              <a:rPr lang="bg-BG" sz="3000" dirty="0"/>
              <a:t>Тъй като </a:t>
            </a:r>
            <a:r>
              <a:rPr lang="bg-BG" sz="3000" b="1" dirty="0"/>
              <a:t>паролите</a:t>
            </a:r>
            <a:r>
              <a:rPr lang="bg-BG" sz="3000" dirty="0"/>
              <a:t> се </a:t>
            </a:r>
            <a:r>
              <a:rPr lang="bg-BG" sz="3000" b="1" dirty="0"/>
              <a:t>записват </a:t>
            </a:r>
            <a:r>
              <a:rPr lang="bg-BG" sz="3000" b="1" dirty="0">
                <a:solidFill>
                  <a:schemeClr val="bg1"/>
                </a:solidFill>
              </a:rPr>
              <a:t>хеширани</a:t>
            </a:r>
            <a:r>
              <a:rPr lang="bg-BG" sz="3000" b="1" dirty="0"/>
              <a:t> </a:t>
            </a:r>
            <a:r>
              <a:rPr lang="bg-BG" sz="3000" dirty="0"/>
              <a:t>в </a:t>
            </a:r>
            <a:r>
              <a:rPr lang="bg-BG" sz="3000" b="1" dirty="0"/>
              <a:t>БД</a:t>
            </a:r>
            <a:r>
              <a:rPr lang="bg-BG" sz="3000" dirty="0"/>
              <a:t>, е нужно е да </a:t>
            </a:r>
            <a:r>
              <a:rPr lang="bg-BG" sz="3000" b="1" dirty="0">
                <a:solidFill>
                  <a:schemeClr val="bg1"/>
                </a:solidFill>
              </a:rPr>
              <a:t>регистрираме потребител</a:t>
            </a: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форма за регистрация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 - </a:t>
            </a:r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  <a:r>
              <a:rPr lang="bg-BG" sz="2800" dirty="0"/>
              <a:t>, </a:t>
            </a:r>
            <a:r>
              <a:rPr lang="bg-BG" sz="2800" b="1" dirty="0"/>
              <a:t>имейл</a:t>
            </a:r>
            <a:r>
              <a:rPr lang="bg-BG" sz="2800" dirty="0"/>
              <a:t>, </a:t>
            </a:r>
            <a:r>
              <a:rPr lang="bg-BG" sz="2800" b="1" dirty="0"/>
              <a:t>потребителско име</a:t>
            </a:r>
            <a:r>
              <a:rPr lang="bg-BG" sz="2800" dirty="0"/>
              <a:t>, </a:t>
            </a:r>
            <a:r>
              <a:rPr lang="bg-BG" sz="2800" b="1" dirty="0"/>
              <a:t>парола</a:t>
            </a:r>
            <a:r>
              <a:rPr lang="bg-BG" sz="2800" dirty="0"/>
              <a:t>, </a:t>
            </a:r>
            <a:r>
              <a:rPr lang="bg-BG" sz="2800" b="1" dirty="0"/>
              <a:t>потвърди 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 - </a:t>
            </a:r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  <a:r>
              <a:rPr lang="bg-BG" sz="2800" dirty="0"/>
              <a:t>, </a:t>
            </a:r>
            <a:r>
              <a:rPr lang="bg-BG" sz="2800" b="1" dirty="0"/>
              <a:t>имейл</a:t>
            </a:r>
            <a:r>
              <a:rPr lang="bg-BG" sz="2800" dirty="0"/>
              <a:t>, </a:t>
            </a:r>
            <a:r>
              <a:rPr lang="bg-BG" sz="2800" b="1" dirty="0"/>
              <a:t>потребителско име</a:t>
            </a:r>
            <a:r>
              <a:rPr lang="bg-BG" sz="2800" dirty="0"/>
              <a:t>, </a:t>
            </a:r>
            <a:r>
              <a:rPr lang="bg-BG" sz="2800" b="1" dirty="0"/>
              <a:t>парола</a:t>
            </a:r>
            <a:r>
              <a:rPr lang="bg-BG" sz="2800" dirty="0"/>
              <a:t>, </a:t>
            </a:r>
            <a:r>
              <a:rPr lang="bg-BG" sz="2800" b="1" dirty="0"/>
              <a:t>потвърди 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/>
              <a:t> -</a:t>
            </a:r>
            <a:r>
              <a:rPr lang="bg-BG" sz="2800" dirty="0"/>
              <a:t> </a:t>
            </a:r>
            <a:r>
              <a:rPr lang="bg-BG" sz="2800" b="1" dirty="0"/>
              <a:t>регистрация</a:t>
            </a:r>
            <a:r>
              <a:rPr lang="bg-BG" sz="2800" dirty="0"/>
              <a:t>,</a:t>
            </a:r>
            <a:r>
              <a:rPr lang="bg-BG" sz="2800" b="1" dirty="0"/>
              <a:t> отказ</a:t>
            </a:r>
            <a:endParaRPr lang="bg-BG" sz="2800" dirty="0">
              <a:solidFill>
                <a:schemeClr val="bg1"/>
              </a:solidFill>
            </a:endParaRPr>
          </a:p>
          <a:p>
            <a:pPr lvl="1"/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55D5B-BF43-7FC5-5461-60E8BDB6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0B180-BDB5-4E81-B0F8-54C20443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475" y="2259000"/>
            <a:ext cx="4220842" cy="369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9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96D88-1F5F-C79C-07E6-7DA43ECF8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BEBCF-1025-7939-0027-D9C7B8686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CenterParent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83A9F0-586A-DF1F-8D9D-B8501C3F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B7CD6-1815-FFF8-1A91-FB5385A0F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"/>
          <a:stretch/>
        </p:blipFill>
        <p:spPr>
          <a:xfrm>
            <a:off x="6922930" y="1835135"/>
            <a:ext cx="4830100" cy="42507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7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E4C54-547A-B499-B6D5-E76DBCF23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A3F6-810E-5B1D-7D76-6A7A9771F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200" dirty="0"/>
              <a:t> на бутона за </a:t>
            </a:r>
            <a:r>
              <a:rPr lang="bg-BG" sz="3200" b="1" dirty="0"/>
              <a:t>регистрация</a:t>
            </a:r>
          </a:p>
          <a:p>
            <a:r>
              <a:rPr lang="bg-BG" sz="3200" dirty="0"/>
              <a:t>Проверяваме дали има </a:t>
            </a:r>
            <a:r>
              <a:rPr lang="bg-BG" sz="3200" b="1" dirty="0"/>
              <a:t>празни полета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телефона </a:t>
            </a:r>
            <a:r>
              <a:rPr lang="bg-BG" sz="3200" dirty="0"/>
              <a:t>е от </a:t>
            </a:r>
            <a:r>
              <a:rPr lang="bg-BG" sz="3200" b="1" dirty="0"/>
              <a:t>10 цифри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паролите съответстват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валидни данни</a:t>
            </a:r>
            <a:r>
              <a:rPr lang="bg-BG" sz="3200" dirty="0"/>
              <a:t> регистрираме </a:t>
            </a:r>
            <a:r>
              <a:rPr lang="bg-BG" sz="3200" b="1" dirty="0"/>
              <a:t>първия админ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невалидни данни </a:t>
            </a:r>
            <a:r>
              <a:rPr lang="bg-BG" sz="3200" dirty="0"/>
              <a:t>показваме </a:t>
            </a:r>
            <a:r>
              <a:rPr lang="bg-BG" sz="3200" b="1" dirty="0"/>
              <a:t>съобщение</a:t>
            </a:r>
            <a:r>
              <a:rPr lang="bg-BG" sz="3200" dirty="0"/>
              <a:t> за </a:t>
            </a:r>
            <a:r>
              <a:rPr lang="bg-BG" sz="3200" b="1" dirty="0"/>
              <a:t>грешка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2EE29-3013-EB03-2495-04D37110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268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82217" y="1300188"/>
            <a:ext cx="1156262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buttonRegistration_Click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(string.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IsNullOrWhiteSpace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(textBoxFirstName.Text) || ...)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MessageBox.Show("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попълнени.",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			         "Регистриране на админ",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-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Добавете проверки за съответствие на пароли и валиден </a:t>
            </a:r>
          </a:p>
          <a:p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телефонен номер (да е с дължина 10 цифри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User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textBoxUsername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textBoxPassword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};</a:t>
            </a: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C3ECD79-4FB8-0E39-E807-338245AE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374" y="1701974"/>
            <a:ext cx="3840928" cy="442648"/>
          </a:xfrm>
          <a:prstGeom prst="wedgeRoundRectCallout">
            <a:avLst>
              <a:gd name="adj1" fmla="val -61667"/>
              <a:gd name="adj2" fmla="val 26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Проверяваме за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празни полета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E19702A-5F8B-E2B8-C8D8-5EA995CA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702" y="2809948"/>
            <a:ext cx="2750297" cy="783166"/>
          </a:xfrm>
          <a:prstGeom prst="wedgeRoundRectCallout">
            <a:avLst>
              <a:gd name="adj1" fmla="val -71573"/>
              <a:gd name="adj2" fmla="val -5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Показваме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sz="2000" b="1" noProof="1">
                <a:solidFill>
                  <a:schemeClr val="bg2"/>
                </a:solidFill>
              </a:rPr>
              <a:t>при невалидни данни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/>
          </a:bodyPr>
          <a:lstStyle/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Съдържание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стилизиране</a:t>
            </a:r>
            <a:r>
              <a:rPr lang="bg-BG" sz="3000" dirty="0"/>
              <a:t> на </a:t>
            </a:r>
            <a:r>
              <a:rPr lang="bg-BG" sz="3000" b="1" dirty="0"/>
              <a:t>входна форма </a:t>
            </a:r>
            <a:r>
              <a:rPr lang="en-US" sz="3000" b="1" dirty="0"/>
              <a:t>(FormLogin)</a:t>
            </a:r>
            <a:endParaRPr lang="bg-BG" sz="3000" b="1" dirty="0"/>
          </a:p>
          <a:p>
            <a:r>
              <a:rPr lang="bg-BG" sz="3000" dirty="0"/>
              <a:t>Стъпки на </a:t>
            </a:r>
            <a:r>
              <a:rPr lang="bg-BG" sz="3000" b="1" dirty="0"/>
              <a:t>имплементация</a:t>
            </a:r>
          </a:p>
          <a:p>
            <a:pPr lvl="1"/>
            <a:r>
              <a:rPr lang="bg-BG" sz="2800" b="1" dirty="0"/>
              <a:t>Проверка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Скриване</a:t>
            </a:r>
            <a:r>
              <a:rPr lang="bg-BG" sz="2800" dirty="0"/>
              <a:t> на </a:t>
            </a:r>
            <a:r>
              <a:rPr lang="bg-BG" sz="2800" b="1" dirty="0"/>
              <a:t>парола</a:t>
            </a:r>
            <a:r>
              <a:rPr lang="bg-BG" sz="2800" dirty="0"/>
              <a:t> при </a:t>
            </a:r>
            <a:r>
              <a:rPr lang="bg-BG" sz="2800" b="1" dirty="0"/>
              <a:t>въвеждане</a:t>
            </a:r>
          </a:p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Криптиране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хеширане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Работа с </a:t>
            </a:r>
            <a:r>
              <a:rPr lang="en-US" sz="2800" b="1" dirty="0">
                <a:solidFill>
                  <a:schemeClr val="bg1"/>
                </a:solidFill>
              </a:rPr>
              <a:t>BCrypt.Net </a:t>
            </a:r>
            <a:r>
              <a:rPr lang="en-US" sz="2800" b="1" dirty="0"/>
              <a:t>(PasswordHelper)</a:t>
            </a:r>
            <a:endParaRPr lang="bg-BG" sz="2800" b="1" dirty="0"/>
          </a:p>
          <a:p>
            <a:r>
              <a:rPr lang="bg-BG" sz="3000" dirty="0"/>
              <a:t>Влизане за </a:t>
            </a:r>
            <a:r>
              <a:rPr lang="bg-BG" sz="3000" b="1" dirty="0">
                <a:solidFill>
                  <a:schemeClr val="bg1"/>
                </a:solidFill>
              </a:rPr>
              <a:t>първи път </a:t>
            </a:r>
            <a:r>
              <a:rPr lang="bg-BG" sz="3000" dirty="0"/>
              <a:t>в </a:t>
            </a:r>
            <a:r>
              <a:rPr lang="bg-BG" sz="3000" b="1" dirty="0"/>
              <a:t>приложението</a:t>
            </a:r>
            <a:endParaRPr lang="en-US" sz="3000" b="1" dirty="0"/>
          </a:p>
          <a:p>
            <a:pPr lvl="1"/>
            <a:r>
              <a:rPr lang="bg-BG" sz="2800" dirty="0"/>
              <a:t>Имплементация на </a:t>
            </a:r>
            <a:r>
              <a:rPr lang="bg-BG" sz="2800" b="1" dirty="0"/>
              <a:t>форма за регистрация</a:t>
            </a:r>
            <a:r>
              <a:rPr lang="en-US" sz="2800" b="1" dirty="0"/>
              <a:t> (FormRegistration)</a:t>
            </a:r>
            <a:endParaRPr lang="bg-BG" sz="2800" b="1" dirty="0"/>
          </a:p>
          <a:p>
            <a:pPr lvl="1"/>
            <a:r>
              <a:rPr lang="bg-BG" sz="2800" dirty="0"/>
              <a:t>Имплементация на</a:t>
            </a:r>
            <a:r>
              <a:rPr lang="bg-BG" sz="2800" b="1" dirty="0"/>
              <a:t> </a:t>
            </a:r>
            <a:r>
              <a:rPr lang="en-US" sz="2800" b="1" dirty="0"/>
              <a:t>UserHelper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US" dirty="0"/>
              <a:t>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80174" y="1125620"/>
            <a:ext cx="1156262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US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 </a:t>
            </a:r>
            <a:r>
              <a:rPr lang="en-US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US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Administrator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FirstName 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UserId 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(newAdmin);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DBCDD0A-E2DA-E065-E570-F1A8D3AA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1584000"/>
            <a:ext cx="3015000" cy="783166"/>
          </a:xfrm>
          <a:prstGeom prst="wedgeRoundRectCallout">
            <a:avLst>
              <a:gd name="adj1" fmla="val -123014"/>
              <a:gd name="adj2" fmla="val -6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Добавяме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sz="2000" b="1" noProof="1">
                <a:solidFill>
                  <a:schemeClr val="bg2"/>
                </a:solidFill>
              </a:rPr>
              <a:t> с роля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8ADCC97-F247-A4F2-363E-5D1A3961B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00" y="5184000"/>
            <a:ext cx="3120928" cy="442648"/>
          </a:xfrm>
          <a:prstGeom prst="wedgeRoundRectCallout">
            <a:avLst>
              <a:gd name="adj1" fmla="val -76171"/>
              <a:gd name="adj2" fmla="val 39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Добавяме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5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BG" dirty="0"/>
              <a:t>(4)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130777"/>
            <a:ext cx="1156262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(Administrator admin)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HospitalDbContext())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 =&gt; a.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admin.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MessageBox.Show("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Администратор с този имейл вече съществува.",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"Регистриране на админ",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MessageBoxButtons.OK, MessageBoxIcon.Error);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B7589F8-9AEF-AA7E-FF47-B24C385B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000" y="1852059"/>
            <a:ext cx="2520000" cy="783166"/>
          </a:xfrm>
          <a:prstGeom prst="wedgeRoundRectCallout">
            <a:avLst>
              <a:gd name="adj1" fmla="val -70213"/>
              <a:gd name="adj2" fmla="val 1748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Показваме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sz="2000" b="1" noProof="1">
                <a:solidFill>
                  <a:schemeClr val="bg2"/>
                </a:solidFill>
              </a:rPr>
              <a:t>при дубликация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5A466C3-8E88-3D6C-E18B-E76E2E43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000" y="5904000"/>
            <a:ext cx="3120928" cy="442648"/>
          </a:xfrm>
          <a:prstGeom prst="wedgeRoundRectCallout">
            <a:avLst>
              <a:gd name="adj1" fmla="val -50816"/>
              <a:gd name="adj2" fmla="val -147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Добавяме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E999B6-15E5-526E-4E50-71EEB697A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3519A-1406-2EFE-C522-3A3083BBF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Създаваме </a:t>
            </a:r>
            <a:r>
              <a:rPr lang="en-US" sz="2400" b="1" dirty="0">
                <a:solidFill>
                  <a:schemeClr val="bg1"/>
                </a:solidFill>
              </a:rPr>
              <a:t>UserHelper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(</a:t>
            </a:r>
            <a:r>
              <a:rPr lang="bg-BG" sz="2400" dirty="0"/>
              <a:t>напр. в папката </a:t>
            </a:r>
            <a:r>
              <a:rPr lang="en-US" sz="2400" b="1" dirty="0"/>
              <a:t>Helpers</a:t>
            </a:r>
            <a:r>
              <a:rPr lang="en-US" sz="2400" dirty="0"/>
              <a:t>) </a:t>
            </a:r>
            <a:r>
              <a:rPr lang="bg-BG" sz="2400" dirty="0"/>
              <a:t>с методи за </a:t>
            </a:r>
            <a:r>
              <a:rPr lang="bg-BG" sz="2400" b="1" dirty="0">
                <a:solidFill>
                  <a:schemeClr val="bg1"/>
                </a:solidFill>
              </a:rPr>
              <a:t>добавяне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редактиране</a:t>
            </a:r>
            <a:r>
              <a:rPr lang="bg-BG" sz="2400" dirty="0"/>
              <a:t>,</a:t>
            </a:r>
            <a:r>
              <a:rPr lang="bg-BG" sz="2400" b="1" dirty="0">
                <a:solidFill>
                  <a:schemeClr val="bg1"/>
                </a:solidFill>
              </a:rPr>
              <a:t> изтриване</a:t>
            </a:r>
            <a:r>
              <a:rPr lang="bg-BG" sz="2400" dirty="0"/>
              <a:t> на </a:t>
            </a:r>
            <a:r>
              <a:rPr lang="bg-BG" sz="2400" b="1" dirty="0"/>
              <a:t>потребител </a:t>
            </a:r>
            <a:r>
              <a:rPr lang="bg-BG" sz="2400" dirty="0"/>
              <a:t>и</a:t>
            </a:r>
            <a:r>
              <a:rPr lang="bg-BG" sz="2400" b="1" dirty="0"/>
              <a:t> </a:t>
            </a:r>
            <a:r>
              <a:rPr lang="bg-BG" sz="2400" b="1" dirty="0">
                <a:solidFill>
                  <a:schemeClr val="bg1"/>
                </a:solidFill>
              </a:rPr>
              <a:t>намиране</a:t>
            </a:r>
            <a:r>
              <a:rPr lang="bg-BG" sz="2400" b="1" dirty="0"/>
              <a:t> </a:t>
            </a:r>
            <a:r>
              <a:rPr lang="bg-BG" sz="2400" dirty="0"/>
              <a:t>на </a:t>
            </a:r>
            <a:r>
              <a:rPr lang="bg-BG" sz="2400" b="1" dirty="0"/>
              <a:t>потребител</a:t>
            </a:r>
            <a:r>
              <a:rPr lang="bg-BG" sz="2400" dirty="0"/>
              <a:t> по </a:t>
            </a:r>
            <a:r>
              <a:rPr lang="en-US" sz="2400" b="1" dirty="0"/>
              <a:t>id</a:t>
            </a:r>
          </a:p>
          <a:p>
            <a:r>
              <a:rPr lang="bg-BG" sz="2400" dirty="0"/>
              <a:t>Тези </a:t>
            </a:r>
            <a:r>
              <a:rPr lang="bg-BG" sz="2400" b="1" dirty="0"/>
              <a:t>методи</a:t>
            </a:r>
            <a:r>
              <a:rPr lang="bg-BG" sz="2400" dirty="0"/>
              <a:t> ще са ни в помощ и </a:t>
            </a:r>
            <a:r>
              <a:rPr lang="bg-BG" sz="2400" b="1" dirty="0"/>
              <a:t>по-нататък</a:t>
            </a:r>
            <a:r>
              <a:rPr lang="bg-BG" sz="2400" dirty="0"/>
              <a:t> в </a:t>
            </a:r>
            <a:r>
              <a:rPr lang="bg-BG" sz="2400" b="1" dirty="0"/>
              <a:t>приложението</a:t>
            </a:r>
            <a:endParaRPr lang="en-BG" sz="24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6BF6F-4E24-7CFA-69BE-FCAB4B1D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65E11-20BA-22D1-4BB6-218BED6668E1}"/>
              </a:ext>
            </a:extLst>
          </p:cNvPr>
          <p:cNvSpPr txBox="1">
            <a:spLocks/>
          </p:cNvSpPr>
          <p:nvPr/>
        </p:nvSpPr>
        <p:spPr>
          <a:xfrm>
            <a:off x="291000" y="2599111"/>
            <a:ext cx="1146203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bool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if (dbContext.Users.Any(u =&gt; u.Username == user.Username))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MessageBox.Show("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Потребител с това потребителско име вече съществува.",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user.PasswordHash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   return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291000" y="1167943"/>
            <a:ext cx="1146203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bool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var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dbContext.Users.FirstOrDefault(u =&gt; u.UserId == user.UserId);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null)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      if (dbContext.Users.Any(u =&gt; u.Username == user.Username))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        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         MessageBox.Show("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Потребител с това потребителско име вече съществува</a:t>
            </a:r>
            <a:r>
              <a:rPr lang="en-US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.",...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         return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         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        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        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паролата е променена при редакция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{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     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eturn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821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190406" y="1314000"/>
            <a:ext cx="1156262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User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userId)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62D3F-2A0E-6261-53FC-10417795E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C01F2-8FD2-130A-3F2D-80060845F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bg-BG" sz="3000" b="1" dirty="0"/>
              <a:t>бутон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регистрация</a:t>
            </a:r>
            <a:r>
              <a:rPr lang="bg-BG" sz="3000" dirty="0"/>
              <a:t> във </a:t>
            </a:r>
            <a:r>
              <a:rPr lang="bg-BG" sz="3000" b="1" dirty="0"/>
              <a:t>входната форма</a:t>
            </a:r>
          </a:p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за </a:t>
            </a:r>
            <a:r>
              <a:rPr lang="bg-BG" sz="3000" b="1" dirty="0"/>
              <a:t>показване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, когато </a:t>
            </a:r>
            <a:r>
              <a:rPr lang="bg-BG" sz="3000" b="1" dirty="0">
                <a:solidFill>
                  <a:schemeClr val="bg1"/>
                </a:solidFill>
              </a:rPr>
              <a:t>няма админ</a:t>
            </a:r>
            <a:r>
              <a:rPr lang="bg-BG" sz="3000" b="1" dirty="0"/>
              <a:t> </a:t>
            </a:r>
            <a:r>
              <a:rPr lang="bg-BG" sz="3000" dirty="0"/>
              <a:t>в </a:t>
            </a:r>
            <a:r>
              <a:rPr lang="bg-BG" sz="3000" b="1" dirty="0"/>
              <a:t>БД</a:t>
            </a:r>
          </a:p>
          <a:p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9DC57-A5F9-EE95-FC95-3531D1E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формата за регистрация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0FC8C-3972-D683-6F19-29D84EA85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6000" y="1367112"/>
            <a:ext cx="2880000" cy="28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58A8A-A7CF-26F8-90FE-9DFDD4446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81" y="4336231"/>
            <a:ext cx="4767700" cy="23125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34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62D3F-2A0E-6261-53FC-10417795E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9DC57-A5F9-EE95-FC95-3531D1E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формата</a:t>
            </a:r>
            <a:r>
              <a:rPr lang="en-US" dirty="0"/>
              <a:t> </a:t>
            </a:r>
            <a:r>
              <a:rPr lang="bg-BG" dirty="0"/>
              <a:t>за регистрация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1AA5AA0-86CF-D154-F843-064C5174567E}"/>
              </a:ext>
            </a:extLst>
          </p:cNvPr>
          <p:cNvSpPr txBox="1">
            <a:spLocks/>
          </p:cNvSpPr>
          <p:nvPr/>
        </p:nvSpPr>
        <p:spPr>
          <a:xfrm>
            <a:off x="193844" y="1269000"/>
            <a:ext cx="1156262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buttonRegister_Click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регистриран админ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MessageBox.Show("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админ, не може да регистрирате втори.",               	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Регистриране на админ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MessageBoxButtons.OK, MessageBoxIcon.Error);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return;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formRegistration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FormRegistration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formRegistration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9D4FE241-0735-E597-257D-B1FFD2C3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193" y="4509000"/>
            <a:ext cx="4397030" cy="442648"/>
          </a:xfrm>
          <a:prstGeom prst="wedgeRoundRectCallout">
            <a:avLst>
              <a:gd name="adj1" fmla="val -64964"/>
              <a:gd name="adj2" fmla="val 175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Зареждаме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формата за регистрация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D4E05F-6521-07B5-8DB8-0A607D391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Регистрираме </a:t>
            </a:r>
            <a:r>
              <a:rPr lang="bg-BG" sz="3600" b="1" dirty="0">
                <a:solidFill>
                  <a:schemeClr val="bg1"/>
                </a:solidFill>
              </a:rPr>
              <a:t>администратор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</a:t>
            </a:r>
            <a:r>
              <a:rPr lang="bg-BG" dirty="0"/>
              <a:t>- Регистрация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415" y="2079000"/>
            <a:ext cx="4109806" cy="3675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471837" y="3567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895" y="4109928"/>
            <a:ext cx="6333690" cy="1347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790036-8912-6743-BD2F-5FC97D91A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7599" y="2232113"/>
            <a:ext cx="4838255" cy="15635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77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Вход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466" y="1944000"/>
            <a:ext cx="3987597" cy="38837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802753" y="34995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1335" y="2709000"/>
            <a:ext cx="5880259" cy="23573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</a:t>
            </a:r>
            <a:r>
              <a:rPr lang="bg-BG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приложението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FormLogin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Проверихме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ролите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и показахме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главни форми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спрямо тях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Скрихме паролите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въвеждане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от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Криптиран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ъзможност за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обратно декриптиране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 оригиналния текст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еднопосочен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процес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невъзможност за възстановяване на оригиналния текст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 да използва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сол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по-голяма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защита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BCrypt.Net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на паролите в нашия проект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Влязохме за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първи път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приложението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помощта на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регистрация на първия админ</a:t>
            </a:r>
          </a:p>
          <a:p>
            <a:pPr marL="969948" lvl="1" indent="-360363" fontAlgn="base">
              <a:buClr>
                <a:schemeClr val="bg2"/>
              </a:buClr>
            </a:pP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FormLogin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200" dirty="0"/>
              <a:t>Съдържание и стилизиране на входна форма</a:t>
            </a:r>
            <a:endParaRPr lang="en-US" sz="4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C68A0-2847-27E9-06C3-E866B9783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25" y="504000"/>
            <a:ext cx="5095550" cy="4092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60598" cy="5528766"/>
          </a:xfrm>
        </p:spPr>
        <p:txBody>
          <a:bodyPr/>
          <a:lstStyle/>
          <a:p>
            <a:r>
              <a:rPr lang="bg-BG" sz="3400" dirty="0"/>
              <a:t>Предоставя </a:t>
            </a:r>
            <a:r>
              <a:rPr lang="bg-BG" sz="3400" b="1" dirty="0">
                <a:solidFill>
                  <a:schemeClr val="bg1"/>
                </a:solidFill>
              </a:rPr>
              <a:t>достъп</a:t>
            </a:r>
            <a:r>
              <a:rPr lang="bg-BG" sz="3400" dirty="0"/>
              <a:t> до </a:t>
            </a:r>
            <a:r>
              <a:rPr lang="bg-BG" sz="3400" b="1" dirty="0"/>
              <a:t>приложението</a:t>
            </a:r>
          </a:p>
          <a:p>
            <a:r>
              <a:rPr lang="bg-BG" sz="3400" dirty="0"/>
              <a:t>Компоненти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000" dirty="0"/>
              <a:t> - </a:t>
            </a:r>
            <a:r>
              <a:rPr lang="bg-BG" sz="3000" b="1" dirty="0"/>
              <a:t>потребителско име </a:t>
            </a:r>
            <a:r>
              <a:rPr lang="bg-BG" sz="3000" dirty="0"/>
              <a:t>и </a:t>
            </a:r>
            <a:r>
              <a:rPr lang="bg-BG" sz="3000" b="1" dirty="0"/>
              <a:t>парола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3000" dirty="0"/>
              <a:t> - </a:t>
            </a:r>
            <a:r>
              <a:rPr lang="bg-BG" sz="3000" b="1" dirty="0"/>
              <a:t>потребителско име </a:t>
            </a:r>
            <a:r>
              <a:rPr lang="bg-BG" sz="3000" dirty="0"/>
              <a:t>и </a:t>
            </a:r>
            <a:r>
              <a:rPr lang="bg-BG" sz="3000" b="1" dirty="0"/>
              <a:t>парола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000" dirty="0"/>
              <a:t> -</a:t>
            </a:r>
            <a:r>
              <a:rPr lang="bg-BG" sz="3000" dirty="0"/>
              <a:t> </a:t>
            </a:r>
            <a:r>
              <a:rPr lang="bg-BG" sz="3000" b="1" dirty="0"/>
              <a:t>вход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7BC38-8217-FC39-F3C3-017B59EA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" r="890" b="1153"/>
          <a:stretch/>
        </p:blipFill>
        <p:spPr>
          <a:xfrm>
            <a:off x="7719548" y="1944001"/>
            <a:ext cx="4103302" cy="297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66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656D4-E791-550E-4FED-1254C62CA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00" y="1923812"/>
            <a:ext cx="5072030" cy="40733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23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1446F0-E1CE-F27E-FBD9-ABF983884D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Проверка на роли и скриване на парола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521E92-2526-36DD-CD40-385A9DA2B3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Стъпки на имплементация</a:t>
            </a:r>
            <a:endParaRPr lang="en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C66A8-5617-991E-74E8-5307A6E5C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5522" y="677258"/>
            <a:ext cx="5040955" cy="4027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0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bg-BG" sz="2800" b="1" dirty="0">
                <a:solidFill>
                  <a:schemeClr val="bg1"/>
                </a:solidFill>
              </a:rPr>
              <a:t>обработчик </a:t>
            </a:r>
            <a:r>
              <a:rPr lang="bg-BG" sz="2800" dirty="0"/>
              <a:t>на бутона за </a:t>
            </a:r>
            <a:r>
              <a:rPr lang="bg-BG" sz="2800" b="1" dirty="0"/>
              <a:t>вход</a:t>
            </a:r>
          </a:p>
          <a:p>
            <a:r>
              <a:rPr lang="bg-BG" sz="2800" dirty="0"/>
              <a:t>Проверяваме дали </a:t>
            </a:r>
            <a:r>
              <a:rPr lang="bg-BG" sz="2800" b="1" dirty="0">
                <a:solidFill>
                  <a:schemeClr val="bg1"/>
                </a:solidFill>
              </a:rPr>
              <a:t>въведените данни </a:t>
            </a:r>
            <a:r>
              <a:rPr lang="bg-BG" sz="2800" dirty="0"/>
              <a:t>съответстват на </a:t>
            </a:r>
            <a:r>
              <a:rPr lang="bg-BG" sz="2800" b="1" dirty="0"/>
              <a:t>запис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валидни данни </a:t>
            </a:r>
            <a:r>
              <a:rPr lang="bg-BG" sz="2800" dirty="0"/>
              <a:t>показваме </a:t>
            </a:r>
            <a:r>
              <a:rPr lang="bg-BG" sz="2800" b="1" dirty="0"/>
              <a:t>главната форма</a:t>
            </a:r>
          </a:p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невалидни данни </a:t>
            </a:r>
            <a:r>
              <a:rPr lang="bg-BG" sz="2800" dirty="0"/>
              <a:t>показваме съобщение за </a:t>
            </a:r>
            <a:r>
              <a:rPr lang="bg-BG" sz="2800" b="1" dirty="0"/>
              <a:t>грешка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за имплементация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A29BE-7B55-74AC-0FE3-97F5EFEF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0" y="3436488"/>
            <a:ext cx="4995000" cy="31974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1D1B6099-0074-BACF-8972-33F981BE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670" y="3357379"/>
            <a:ext cx="3120928" cy="919374"/>
          </a:xfrm>
          <a:prstGeom prst="wedgeRoundRectCallout">
            <a:avLst>
              <a:gd name="adj1" fmla="val -101563"/>
              <a:gd name="adj2" fmla="val 14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Взимаме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въведените</a:t>
            </a:r>
            <a:r>
              <a:rPr lang="bg-BG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A9F6CCB-4F96-CCA8-D48D-5554C409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2" y="3645049"/>
            <a:ext cx="3476565" cy="919374"/>
          </a:xfrm>
          <a:prstGeom prst="wedgeRoundRectCallout">
            <a:avLst>
              <a:gd name="adj1" fmla="val 75428"/>
              <a:gd name="adj2" fmla="val 38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Проверяваме има ли такъв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sz="2400" b="1" noProof="1">
                <a:solidFill>
                  <a:schemeClr val="bg2"/>
                </a:solidFill>
              </a:rPr>
              <a:t> в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БД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3C1F84D-FBAA-6E4C-E039-74D3FD64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470686"/>
            <a:ext cx="3120928" cy="919374"/>
          </a:xfrm>
          <a:prstGeom prst="wedgeRoundRectCallout">
            <a:avLst>
              <a:gd name="adj1" fmla="val -96020"/>
              <a:gd name="adj2" fmla="val 44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Показваме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главните форми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62CE2B6-1BA4-9E19-32BC-872A61C1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5513611"/>
            <a:ext cx="2340000" cy="919374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Показваме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Показваме </a:t>
            </a:r>
            <a:r>
              <a:rPr lang="bg-BG" sz="2800" b="1" dirty="0"/>
              <a:t>главните форми</a:t>
            </a:r>
            <a:r>
              <a:rPr lang="bg-BG" sz="2800" dirty="0"/>
              <a:t> спрямо </a:t>
            </a:r>
            <a:r>
              <a:rPr lang="bg-BG" sz="2800" b="1" dirty="0">
                <a:solidFill>
                  <a:schemeClr val="bg1"/>
                </a:solidFill>
              </a:rPr>
              <a:t>ролята</a:t>
            </a:r>
            <a:r>
              <a:rPr lang="bg-BG" sz="2800" dirty="0"/>
              <a:t> на </a:t>
            </a:r>
            <a:r>
              <a:rPr lang="bg-BG" sz="2800" b="1" dirty="0"/>
              <a:t>потребителя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Проверка на роли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D7D7A-CDD4-06AB-968E-79909F91B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2192" y="1775876"/>
            <a:ext cx="5047616" cy="4729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8F41AD12-C8F7-0989-E78A-76D5DA8F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000" y="2837922"/>
            <a:ext cx="3780000" cy="510751"/>
          </a:xfrm>
          <a:prstGeom prst="wedgeRoundRectCallout">
            <a:avLst>
              <a:gd name="adj1" fmla="val -48876"/>
              <a:gd name="adj2" fmla="val 149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Потребителят 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E8BB123-BA15-2EEF-8FC9-DDCB6BD0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5406499"/>
            <a:ext cx="3466392" cy="510751"/>
          </a:xfrm>
          <a:prstGeom prst="wedgeRoundRectCallout">
            <a:avLst>
              <a:gd name="adj1" fmla="val 45171"/>
              <a:gd name="adj2" fmla="val -1391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Потребителят 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Скриване на парола при въвеждане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B98A3-F003-EF92-BFE0-3F871829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" y="2613075"/>
            <a:ext cx="6113761" cy="22907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186A5-1195-2ECE-3210-9C5D56DA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8319" y="1989000"/>
            <a:ext cx="4353275" cy="34781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D119E749-E951-6F23-C44C-E63EB4BC2EA7}"/>
              </a:ext>
            </a:extLst>
          </p:cNvPr>
          <p:cNvSpPr/>
          <p:nvPr/>
        </p:nvSpPr>
        <p:spPr>
          <a:xfrm>
            <a:off x="6464022" y="34089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690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56329</TotalTime>
  <Words>1955</Words>
  <Application>Microsoft Macintosh PowerPoint</Application>
  <PresentationFormat>Widescreen</PresentationFormat>
  <Paragraphs>343</Paragraphs>
  <Slides>31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Съдържание и стилизиране на входна форма</vt:lpstr>
      <vt:lpstr>Съдържание на формата</vt:lpstr>
      <vt:lpstr>Стилизиране на формата</vt:lpstr>
      <vt:lpstr>Стъпки на имплементация</vt:lpstr>
      <vt:lpstr>Стъпки за имплементация</vt:lpstr>
      <vt:lpstr>Проверка на роли</vt:lpstr>
      <vt:lpstr>Скриване на парола при въвеждане</vt:lpstr>
      <vt:lpstr>Криптиране и хеширане</vt:lpstr>
      <vt:lpstr>Криптиране и хеширане</vt:lpstr>
      <vt:lpstr>Какво е BCrypt.Net?</vt:lpstr>
      <vt:lpstr>Работа с BCrypt.Net</vt:lpstr>
      <vt:lpstr>Аутентикиране на потребител във FormLogin</vt:lpstr>
      <vt:lpstr>Влизане за първи път в приложението</vt:lpstr>
      <vt:lpstr>Съдържание на формата</vt:lpstr>
      <vt:lpstr>Стилизиране на формата</vt:lpstr>
      <vt:lpstr>Регистриране на админ (1)</vt:lpstr>
      <vt:lpstr>Регистриране на админ (2)</vt:lpstr>
      <vt:lpstr>Регистриране на админ (3)</vt:lpstr>
      <vt:lpstr>Регистриране на админ (4)</vt:lpstr>
      <vt:lpstr>Имплементация на UserHelper (1)</vt:lpstr>
      <vt:lpstr>Имплементация на UserHelper (2)</vt:lpstr>
      <vt:lpstr>Имплементация на UserHelper (3)</vt:lpstr>
      <vt:lpstr>Отваряне на формата за регистрация (1)</vt:lpstr>
      <vt:lpstr>Отваряне на формата за регистрация (2)</vt:lpstr>
      <vt:lpstr>Резултат - Регистрация</vt:lpstr>
      <vt:lpstr>Резултат - Вход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Първа част - Имплементация на входна форма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487</cp:revision>
  <dcterms:created xsi:type="dcterms:W3CDTF">2018-05-23T13:08:44Z</dcterms:created>
  <dcterms:modified xsi:type="dcterms:W3CDTF">2025-02-04T20:30:21Z</dcterms:modified>
  <cp:category/>
</cp:coreProperties>
</file>