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0"/>
  </p:notesMasterIdLst>
  <p:handoutMasterIdLst>
    <p:handoutMasterId r:id="rId21"/>
  </p:handoutMasterIdLst>
  <p:sldIdLst>
    <p:sldId id="503" r:id="rId2"/>
    <p:sldId id="276" r:id="rId3"/>
    <p:sldId id="651" r:id="rId4"/>
    <p:sldId id="652" r:id="rId5"/>
    <p:sldId id="723" r:id="rId6"/>
    <p:sldId id="730" r:id="rId7"/>
    <p:sldId id="727" r:id="rId8"/>
    <p:sldId id="701" r:id="rId9"/>
    <p:sldId id="731" r:id="rId10"/>
    <p:sldId id="728" r:id="rId11"/>
    <p:sldId id="724" r:id="rId12"/>
    <p:sldId id="725" r:id="rId13"/>
    <p:sldId id="729" r:id="rId14"/>
    <p:sldId id="702" r:id="rId15"/>
    <p:sldId id="673" r:id="rId16"/>
    <p:sldId id="633" r:id="rId17"/>
    <p:sldId id="504" r:id="rId18"/>
    <p:sldId id="50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Главна форма за админи (FormMainAdmin)" id="{1E0872DE-A2EB-B946-A6B3-5569F3B697ED}">
          <p14:sldIdLst>
            <p14:sldId id="651"/>
            <p14:sldId id="652"/>
            <p14:sldId id="723"/>
            <p14:sldId id="730"/>
            <p14:sldId id="727"/>
            <p14:sldId id="701"/>
            <p14:sldId id="731"/>
            <p14:sldId id="728"/>
          </p14:sldIdLst>
        </p14:section>
        <p14:section name="Главна форма за лекари (FormMainDoctor)" id="{CC21274D-84FC-BB4C-B1F0-87485424CD95}">
          <p14:sldIdLst>
            <p14:sldId id="724"/>
            <p14:sldId id="725"/>
            <p14:sldId id="729"/>
            <p14:sldId id="702"/>
            <p14:sldId id="673"/>
          </p14:sldIdLst>
        </p14:section>
        <p14:section name="Заключение" id="{E19D07F1-86E2-47E9-B2AB-7ADC4F89DC12}">
          <p14:sldIdLst>
            <p14:sldId id="633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C" initials="P" lastIdx="4" clrIdx="0">
    <p:extLst>
      <p:ext uri="{19B8F6BF-5375-455C-9EA6-DF929625EA0E}">
        <p15:presenceInfo xmlns:p15="http://schemas.microsoft.com/office/powerpoint/2012/main" userId="PC" providerId="None"/>
      </p:ext>
    </p:extLst>
  </p:cmAuthor>
  <p:cmAuthor id="2" name="Mirela Damyanova" initials="MD" lastIdx="30" clrIdx="1">
    <p:extLst>
      <p:ext uri="{19B8F6BF-5375-455C-9EA6-DF929625EA0E}">
        <p15:presenceInfo xmlns:p15="http://schemas.microsoft.com/office/powerpoint/2012/main" userId="Mirela Damyanov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94" autoAdjust="0"/>
    <p:restoredTop sz="95188" autoAdjust="0"/>
  </p:normalViewPr>
  <p:slideViewPr>
    <p:cSldViewPr showGuides="1">
      <p:cViewPr varScale="1">
        <p:scale>
          <a:sx n="98" d="100"/>
          <a:sy n="98" d="100"/>
        </p:scale>
        <p:origin x="208" y="43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4.02.25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2/4/25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3368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9685643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3624074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05324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43FAF785-0C8D-730E-8E59-68198DC82C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6893447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buClr>
                <a:schemeClr val="tx1"/>
              </a:buClr>
              <a:defRPr/>
            </a:lvl1pPr>
            <a:lvl2pPr latinLnBrk="0">
              <a:buClr>
                <a:schemeClr val="tx1"/>
              </a:buClr>
              <a:defRPr/>
            </a:lvl2pPr>
            <a:lvl3pPr latinLnBrk="0">
              <a:buClr>
                <a:schemeClr val="tx1"/>
              </a:buClr>
              <a:defRPr/>
            </a:lvl3pPr>
            <a:lvl4pPr latinLnBrk="0">
              <a:buClr>
                <a:schemeClr val="tx1"/>
              </a:buClr>
              <a:defRPr/>
            </a:lvl4pPr>
            <a:lvl5pPr latinLnBrk="0">
              <a:buClr>
                <a:schemeClr val="tx1"/>
              </a:buClr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hyperlink" Target="https://uxwing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0120" y="6086106"/>
            <a:ext cx="5248260" cy="341313"/>
          </a:xfrm>
        </p:spPr>
        <p:txBody>
          <a:bodyPr>
            <a:normAutofit lnSpcReduction="10000"/>
          </a:bodyPr>
          <a:lstStyle/>
          <a:p>
            <a:r>
              <a:rPr lang="bg-BG" dirty="0"/>
              <a:t>Софтуерни и хардуерни науки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90122" y="5698189"/>
            <a:ext cx="5248260" cy="374236"/>
          </a:xfrm>
        </p:spPr>
        <p:txBody>
          <a:bodyPr>
            <a:normAutofit lnSpcReduction="10000"/>
          </a:bodyPr>
          <a:lstStyle/>
          <a:p>
            <a:r>
              <a:rPr lang="bg-BG"/>
              <a:t>Курс "Информационни </a:t>
            </a:r>
            <a:r>
              <a:rPr lang="bg-BG" dirty="0"/>
              <a:t>системи"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85863"/>
            <a:ext cx="4751953" cy="341556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https://github.com/BG-IT-Edu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4046" y="5251106"/>
            <a:ext cx="4751954" cy="724904"/>
          </a:xfrm>
        </p:spPr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746" y="1402942"/>
            <a:ext cx="11083636" cy="1306057"/>
          </a:xfrm>
        </p:spPr>
        <p:txBody>
          <a:bodyPr>
            <a:normAutofit/>
          </a:bodyPr>
          <a:lstStyle/>
          <a:p>
            <a:r>
              <a:rPr lang="bg-BG" sz="3200" dirty="0"/>
              <a:t>Здравна информационна система</a:t>
            </a:r>
            <a:endParaRPr lang="en-US" sz="3200" dirty="0"/>
          </a:p>
          <a:p>
            <a:r>
              <a:rPr lang="bg-BG" sz="3200" dirty="0"/>
              <a:t>Втора част</a:t>
            </a:r>
            <a:r>
              <a:rPr lang="en-US" sz="3200" dirty="0"/>
              <a:t> - </a:t>
            </a:r>
            <a:r>
              <a:rPr lang="bg-BG" sz="3200" dirty="0"/>
              <a:t>Имплементация на главни форми</a:t>
            </a:r>
            <a:endParaRPr lang="bg-BG" sz="2800" dirty="0"/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746" y="321501"/>
            <a:ext cx="11083636" cy="971589"/>
          </a:xfrm>
        </p:spPr>
        <p:txBody>
          <a:bodyPr>
            <a:noAutofit/>
          </a:bodyPr>
          <a:lstStyle/>
          <a:p>
            <a:r>
              <a:rPr lang="bg-BG" sz="4200" dirty="0"/>
              <a:t>Имплементация на информационна система 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C89CDB-9A69-7B24-74E6-10BF87DE1C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2407" y="3087467"/>
            <a:ext cx="1757160" cy="78639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95900B7-F5BE-B04F-A642-0BD425C7EA2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20663" y="3429000"/>
            <a:ext cx="5449261" cy="218455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2135593-D128-7D8C-3783-3F3A07CD86E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0B0FEA4-8EC4-F00C-0108-2CC645B6C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Резултат - Администратор</a:t>
            </a:r>
            <a:endParaRPr lang="en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7D28A8-0210-B0DA-19A8-1D3BC98FC4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53739" y="3203212"/>
            <a:ext cx="3909721" cy="156737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CE1AD5C-5F2C-08DF-0C12-56AC91A604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5204" y="1189591"/>
            <a:ext cx="3666789" cy="188503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88396F4-DA45-69F7-CB9B-E486EBA5E4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0666" y="3496862"/>
            <a:ext cx="4084161" cy="112133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B80778B-1643-97EB-2387-AD7A8370266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132" y="3225221"/>
            <a:ext cx="3676629" cy="166461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DF766972-9BE2-4DF6-A42F-12376B9EADF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6388" y="4886421"/>
            <a:ext cx="4134542" cy="169207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2" name="Arrow: Right 10">
            <a:extLst>
              <a:ext uri="{FF2B5EF4-FFF2-40B4-BE49-F238E27FC236}">
                <a16:creationId xmlns:a16="http://schemas.microsoft.com/office/drawing/2014/main" id="{61D566D0-A336-CAE9-B272-84063D57B579}"/>
              </a:ext>
            </a:extLst>
          </p:cNvPr>
          <p:cNvSpPr/>
          <p:nvPr/>
        </p:nvSpPr>
        <p:spPr>
          <a:xfrm rot="16200000">
            <a:off x="5697625" y="2995147"/>
            <a:ext cx="520613" cy="36744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9" name="Arrow: Right 10">
            <a:extLst>
              <a:ext uri="{FF2B5EF4-FFF2-40B4-BE49-F238E27FC236}">
                <a16:creationId xmlns:a16="http://schemas.microsoft.com/office/drawing/2014/main" id="{9FFD9DAE-C463-3E72-EE64-5A3A39A6870A}"/>
              </a:ext>
            </a:extLst>
          </p:cNvPr>
          <p:cNvSpPr/>
          <p:nvPr/>
        </p:nvSpPr>
        <p:spPr>
          <a:xfrm>
            <a:off x="7603153" y="3837697"/>
            <a:ext cx="520613" cy="36744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10" name="Arrow: Right 10">
            <a:extLst>
              <a:ext uri="{FF2B5EF4-FFF2-40B4-BE49-F238E27FC236}">
                <a16:creationId xmlns:a16="http://schemas.microsoft.com/office/drawing/2014/main" id="{A6D537E7-BE86-BBDF-EE30-EA86D6F1CD42}"/>
              </a:ext>
            </a:extLst>
          </p:cNvPr>
          <p:cNvSpPr/>
          <p:nvPr/>
        </p:nvSpPr>
        <p:spPr>
          <a:xfrm rot="10800000">
            <a:off x="3632960" y="3719467"/>
            <a:ext cx="520613" cy="36744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F96A4B25-3AFD-3026-6768-BBBCA209B96E}"/>
              </a:ext>
            </a:extLst>
          </p:cNvPr>
          <p:cNvSpPr/>
          <p:nvPr/>
        </p:nvSpPr>
        <p:spPr>
          <a:xfrm rot="5400000">
            <a:off x="5697624" y="4586862"/>
            <a:ext cx="520613" cy="36744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</p:spTree>
    <p:extLst>
      <p:ext uri="{BB962C8B-B14F-4D97-AF65-F5344CB8AC3E}">
        <p14:creationId xmlns:p14="http://schemas.microsoft.com/office/powerpoint/2010/main" val="2437951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9" grpId="0" animBg="1"/>
      <p:bldP spid="10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Съдържание, стилизиране и имплементация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sz="4500" dirty="0"/>
              <a:t>Главна форма за лекари </a:t>
            </a:r>
            <a:r>
              <a:rPr lang="en-US" sz="4500" dirty="0"/>
              <a:t>(FormMainDoctor)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572F0C9-ECF6-3196-FA7E-AA98D43946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70924" y="684000"/>
            <a:ext cx="9250151" cy="390781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6955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562628" cy="5528766"/>
          </a:xfrm>
        </p:spPr>
        <p:txBody>
          <a:bodyPr>
            <a:normAutofit/>
          </a:bodyPr>
          <a:lstStyle/>
          <a:p>
            <a:r>
              <a:rPr lang="bg-BG" sz="3200" dirty="0"/>
              <a:t>Осигурява </a:t>
            </a:r>
            <a:r>
              <a:rPr lang="bg-BG" sz="3200" b="1" dirty="0">
                <a:solidFill>
                  <a:schemeClr val="bg1"/>
                </a:solidFill>
              </a:rPr>
              <a:t>достъп</a:t>
            </a:r>
            <a:r>
              <a:rPr lang="bg-BG" sz="3200" dirty="0"/>
              <a:t> до </a:t>
            </a:r>
            <a:r>
              <a:rPr lang="bg-BG" sz="3200" b="1" dirty="0"/>
              <a:t>формите</a:t>
            </a:r>
            <a:r>
              <a:rPr lang="bg-BG" sz="3200" dirty="0"/>
              <a:t> за </a:t>
            </a:r>
            <a:r>
              <a:rPr lang="bg-BG" sz="3200" b="1" dirty="0">
                <a:solidFill>
                  <a:schemeClr val="bg1"/>
                </a:solidFill>
              </a:rPr>
              <a:t>пациенти</a:t>
            </a:r>
            <a:r>
              <a:rPr lang="bg-BG" sz="3200" dirty="0"/>
              <a:t> и </a:t>
            </a:r>
            <a:r>
              <a:rPr lang="bg-BG" sz="3200" b="1" dirty="0">
                <a:solidFill>
                  <a:schemeClr val="bg1"/>
                </a:solidFill>
              </a:rPr>
              <a:t>прегледи</a:t>
            </a:r>
          </a:p>
          <a:p>
            <a:r>
              <a:rPr lang="bg-BG" sz="3200" dirty="0"/>
              <a:t>Компоненти</a:t>
            </a:r>
          </a:p>
          <a:p>
            <a:pPr lvl="1"/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</a:t>
            </a:r>
            <a:r>
              <a:rPr lang="en-US" sz="3000" dirty="0"/>
              <a:t> - </a:t>
            </a:r>
            <a:r>
              <a:rPr lang="bg-BG" sz="3000" b="1" dirty="0"/>
              <a:t>пациенти</a:t>
            </a:r>
            <a:r>
              <a:rPr lang="bg-BG" sz="3000" dirty="0"/>
              <a:t>, </a:t>
            </a:r>
            <a:r>
              <a:rPr lang="bg-BG" sz="3000" b="1" dirty="0"/>
              <a:t>прегледи</a:t>
            </a:r>
          </a:p>
          <a:p>
            <a:r>
              <a:rPr lang="bg-BG" sz="3200" dirty="0"/>
              <a:t>Задаваме следните </a:t>
            </a:r>
            <a:r>
              <a:rPr lang="bg-BG" sz="3200" b="1" dirty="0"/>
              <a:t>свойства</a:t>
            </a:r>
            <a:r>
              <a:rPr lang="en-US" sz="3200" dirty="0"/>
              <a:t> </a:t>
            </a:r>
            <a:r>
              <a:rPr lang="bg-BG" sz="3200" dirty="0"/>
              <a:t>на </a:t>
            </a:r>
            <a:r>
              <a:rPr lang="bg-BG" sz="3200" b="1" dirty="0"/>
              <a:t>формите</a:t>
            </a:r>
            <a:r>
              <a:rPr lang="en-US" sz="3200" dirty="0"/>
              <a:t>:</a:t>
            </a:r>
          </a:p>
          <a:p>
            <a:pPr lvl="1"/>
            <a:r>
              <a:rPr lang="en-US" sz="3000" b="1" dirty="0"/>
              <a:t>StartPosition</a:t>
            </a:r>
            <a:r>
              <a:rPr lang="en-US" sz="3000" dirty="0"/>
              <a:t> - </a:t>
            </a:r>
            <a:r>
              <a:rPr lang="en-US" sz="3000" b="1" dirty="0">
                <a:solidFill>
                  <a:schemeClr val="bg1"/>
                </a:solidFill>
              </a:rPr>
              <a:t>CenterScreen</a:t>
            </a:r>
            <a:endParaRPr lang="bg-BG" sz="3000" b="1" dirty="0">
              <a:solidFill>
                <a:schemeClr val="bg1"/>
              </a:solidFill>
            </a:endParaRPr>
          </a:p>
          <a:p>
            <a:pPr lvl="1"/>
            <a:r>
              <a:rPr lang="en-US" sz="3000" b="1" dirty="0"/>
              <a:t>FormBorderStyle</a:t>
            </a:r>
            <a:r>
              <a:rPr lang="en-US" sz="3000" dirty="0"/>
              <a:t> - </a:t>
            </a:r>
            <a:r>
              <a:rPr lang="en-US" sz="3000" b="1" dirty="0">
                <a:solidFill>
                  <a:schemeClr val="bg1"/>
                </a:solidFill>
              </a:rPr>
              <a:t>Fixed3D</a:t>
            </a:r>
          </a:p>
          <a:p>
            <a:pPr lvl="1"/>
            <a:r>
              <a:rPr lang="en-US" sz="3000" b="1" dirty="0"/>
              <a:t>MaximizeBox</a:t>
            </a:r>
            <a:r>
              <a:rPr lang="en-US" sz="3000" dirty="0"/>
              <a:t> - </a:t>
            </a:r>
            <a:r>
              <a:rPr lang="en-US" sz="3000" b="1" dirty="0">
                <a:solidFill>
                  <a:schemeClr val="bg1"/>
                </a:solidFill>
              </a:rPr>
              <a:t>False</a:t>
            </a:r>
          </a:p>
          <a:p>
            <a:pPr lvl="1"/>
            <a:r>
              <a:rPr lang="en-US" sz="3000" b="1" dirty="0"/>
              <a:t>MinimizeBox</a:t>
            </a:r>
            <a:r>
              <a:rPr lang="en-US" sz="3000" dirty="0"/>
              <a:t> - </a:t>
            </a:r>
            <a:r>
              <a:rPr lang="en-US" sz="3000" b="1" dirty="0">
                <a:solidFill>
                  <a:schemeClr val="bg1"/>
                </a:solidFill>
              </a:rPr>
              <a:t>False</a:t>
            </a:r>
          </a:p>
          <a:p>
            <a:endParaRPr lang="bg-BG" sz="26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 и стилизиране на формата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4F9EF9E-F221-3B4E-61ED-218D9DFB8F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3572" y="3775472"/>
            <a:ext cx="6019458" cy="263447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57202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562628" cy="5528766"/>
          </a:xfrm>
        </p:spPr>
        <p:txBody>
          <a:bodyPr>
            <a:normAutofit lnSpcReduction="10000"/>
          </a:bodyPr>
          <a:lstStyle/>
          <a:p>
            <a:r>
              <a:rPr lang="bg-BG" sz="3400" dirty="0"/>
              <a:t>Добавяме </a:t>
            </a:r>
            <a:r>
              <a:rPr lang="bg-BG" sz="3400" b="1" dirty="0"/>
              <a:t>компонент</a:t>
            </a:r>
            <a:r>
              <a:rPr lang="bg-BG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ImageList</a:t>
            </a:r>
            <a:r>
              <a:rPr lang="en-US" sz="3400" dirty="0"/>
              <a:t> </a:t>
            </a:r>
            <a:r>
              <a:rPr lang="bg-BG" sz="3400" dirty="0"/>
              <a:t>с </a:t>
            </a:r>
            <a:r>
              <a:rPr lang="bg-BG" sz="3400" b="1" dirty="0"/>
              <a:t>подходящи иконки</a:t>
            </a:r>
          </a:p>
          <a:p>
            <a:endParaRPr lang="bg-BG" sz="6000" b="1" dirty="0"/>
          </a:p>
          <a:p>
            <a:r>
              <a:rPr lang="bg-BG" sz="3400" dirty="0"/>
              <a:t>Добавяме </a:t>
            </a:r>
            <a:r>
              <a:rPr lang="bg-BG" sz="3400" b="1" dirty="0"/>
              <a:t>иконка</a:t>
            </a:r>
            <a:r>
              <a:rPr lang="bg-BG" sz="3400" dirty="0"/>
              <a:t> към </a:t>
            </a:r>
            <a:r>
              <a:rPr lang="bg-BG" sz="3400" b="1" dirty="0"/>
              <a:t>всеки бутон</a:t>
            </a:r>
          </a:p>
          <a:p>
            <a:r>
              <a:rPr lang="bg-BG" sz="3400" dirty="0"/>
              <a:t>Задаваме следните </a:t>
            </a:r>
            <a:r>
              <a:rPr lang="bg-BG" sz="3400" b="1" dirty="0"/>
              <a:t>свойства</a:t>
            </a:r>
            <a:r>
              <a:rPr lang="bg-BG" sz="3400" dirty="0"/>
              <a:t> на </a:t>
            </a:r>
            <a:r>
              <a:rPr lang="bg-BG" sz="3400" b="1" dirty="0"/>
              <a:t>бутоните</a:t>
            </a:r>
            <a:r>
              <a:rPr lang="en-US" sz="3400" dirty="0"/>
              <a:t>:</a:t>
            </a:r>
          </a:p>
          <a:p>
            <a:pPr lvl="1"/>
            <a:r>
              <a:rPr lang="en-US" sz="3200" b="1" dirty="0"/>
              <a:t>ImageAlign</a:t>
            </a:r>
            <a:r>
              <a:rPr lang="en-US" sz="3200" dirty="0"/>
              <a:t> - </a:t>
            </a:r>
            <a:r>
              <a:rPr lang="en-US" sz="3200" b="1" dirty="0">
                <a:solidFill>
                  <a:schemeClr val="bg1"/>
                </a:solidFill>
              </a:rPr>
              <a:t>MiddleLeft</a:t>
            </a:r>
            <a:endParaRPr lang="bg-BG" sz="3200" b="1" dirty="0">
              <a:solidFill>
                <a:schemeClr val="bg1"/>
              </a:solidFill>
            </a:endParaRPr>
          </a:p>
          <a:p>
            <a:pPr lvl="1"/>
            <a:r>
              <a:rPr lang="en-US" sz="3200" b="1" dirty="0"/>
              <a:t>Padding</a:t>
            </a:r>
            <a:r>
              <a:rPr lang="en-US" sz="3200" dirty="0"/>
              <a:t> - </a:t>
            </a:r>
            <a:r>
              <a:rPr lang="en-US" sz="3200" b="1" dirty="0">
                <a:solidFill>
                  <a:schemeClr val="bg1"/>
                </a:solidFill>
              </a:rPr>
              <a:t>10, 5, 5, 10</a:t>
            </a:r>
          </a:p>
          <a:p>
            <a:pPr lvl="1"/>
            <a:r>
              <a:rPr lang="en-US" sz="3200" b="1" dirty="0"/>
              <a:t>TextAlign</a:t>
            </a:r>
            <a:r>
              <a:rPr lang="en-US" sz="3200" dirty="0"/>
              <a:t> - </a:t>
            </a:r>
            <a:r>
              <a:rPr lang="en-US" sz="3200" b="1" dirty="0">
                <a:solidFill>
                  <a:schemeClr val="bg1"/>
                </a:solidFill>
              </a:rPr>
              <a:t>MiddleRight</a:t>
            </a:r>
          </a:p>
          <a:p>
            <a:pPr lvl="1"/>
            <a:r>
              <a:rPr lang="en-US" sz="3200" b="1" dirty="0"/>
              <a:t>Cursor</a:t>
            </a:r>
            <a:r>
              <a:rPr lang="en-US" sz="3200" dirty="0"/>
              <a:t> - </a:t>
            </a:r>
            <a:r>
              <a:rPr lang="en-US" sz="3200" b="1" dirty="0">
                <a:solidFill>
                  <a:schemeClr val="bg1"/>
                </a:solidFill>
              </a:rPr>
              <a:t>Hand</a:t>
            </a:r>
          </a:p>
          <a:p>
            <a:endParaRPr lang="bg-BG" sz="2800" b="1" dirty="0">
              <a:solidFill>
                <a:schemeClr val="bg1"/>
              </a:solidFill>
            </a:endParaRPr>
          </a:p>
          <a:p>
            <a:endParaRPr lang="en-US" sz="2400" b="1" dirty="0">
              <a:solidFill>
                <a:schemeClr val="bg1"/>
              </a:solidFill>
            </a:endParaRPr>
          </a:p>
          <a:p>
            <a:endParaRPr lang="bg-BG" sz="26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Стилизиране на бутони</a:t>
            </a:r>
            <a:endParaRPr lang="en-B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14FD198-53A1-8939-B5C5-76D12556D3FD}"/>
              </a:ext>
            </a:extLst>
          </p:cNvPr>
          <p:cNvGrpSpPr/>
          <p:nvPr/>
        </p:nvGrpSpPr>
        <p:grpSpPr>
          <a:xfrm>
            <a:off x="613395" y="1989000"/>
            <a:ext cx="1826813" cy="823066"/>
            <a:chOff x="613395" y="1989000"/>
            <a:chExt cx="1826813" cy="82306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843FDE5-5748-CC8F-F19B-37CF185ADA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3395" y="2061681"/>
              <a:ext cx="823066" cy="716968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BEA8ADC-94CA-FE5C-2BEE-C5993F18DF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7188" y="1989000"/>
              <a:ext cx="643020" cy="82306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65697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60DA261-AA56-9280-B4D7-798EA5443B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B2A129-62CC-CAFB-61B9-DC40E74081A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Добавяме </a:t>
            </a:r>
            <a:r>
              <a:rPr lang="bg-BG" sz="3200" b="1" dirty="0">
                <a:solidFill>
                  <a:schemeClr val="bg1"/>
                </a:solidFill>
              </a:rPr>
              <a:t>методи-обработчици</a:t>
            </a:r>
            <a:r>
              <a:rPr lang="bg-BG" sz="3200" dirty="0"/>
              <a:t> на </a:t>
            </a:r>
            <a:r>
              <a:rPr lang="bg-BG" sz="3200" b="1" dirty="0"/>
              <a:t>бутоните</a:t>
            </a:r>
          </a:p>
          <a:p>
            <a:r>
              <a:rPr lang="bg-BG" sz="3200" dirty="0"/>
              <a:t>При кликване се </a:t>
            </a:r>
            <a:r>
              <a:rPr lang="bg-BG" sz="3200" b="1" dirty="0"/>
              <a:t>отварят</a:t>
            </a:r>
            <a:r>
              <a:rPr lang="bg-BG" sz="3200" dirty="0"/>
              <a:t> съответните </a:t>
            </a:r>
            <a:r>
              <a:rPr lang="bg-BG" sz="3200" b="1" dirty="0"/>
              <a:t>форми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87EAE7A-7751-6087-8B75-79F53D604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Имплементация на главна форма за лекари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0FFCA9-76B6-6253-CA83-9DF8C436D6AD}"/>
              </a:ext>
            </a:extLst>
          </p:cNvPr>
          <p:cNvSpPr txBox="1">
            <a:spLocks/>
          </p:cNvSpPr>
          <p:nvPr/>
        </p:nvSpPr>
        <p:spPr>
          <a:xfrm>
            <a:off x="336000" y="2496237"/>
            <a:ext cx="11417030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2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buttonPatients_Click</a:t>
            </a:r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(object sender, EventArgs e)</a:t>
            </a:r>
          </a:p>
          <a:p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var formPatients = new </a:t>
            </a:r>
            <a:r>
              <a:rPr lang="en-GB" sz="2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FormPatients</a:t>
            </a:r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formPatients.</a:t>
            </a:r>
            <a:r>
              <a:rPr lang="en-GB" sz="2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ShowDialog</a:t>
            </a:r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2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buttonExaminations_Click</a:t>
            </a:r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(object sender, EventArgs e)</a:t>
            </a:r>
          </a:p>
          <a:p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var formExaminations = new </a:t>
            </a:r>
            <a:r>
              <a:rPr lang="en-GB" sz="2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FormExaminations</a:t>
            </a:r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formExaminations.</a:t>
            </a:r>
            <a:r>
              <a:rPr lang="en-GB" sz="2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ShowDialog</a:t>
            </a:r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39166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7A9ED9A-6536-C459-8EEC-082FAF0C53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2251F5D-B332-FE8A-466C-4AEFF8BA3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Резултат - Лекар</a:t>
            </a:r>
            <a:endParaRPr lang="en-BG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936E7FD-0062-B237-E822-AB3A8C5105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1000" y="2926601"/>
            <a:ext cx="4509666" cy="190515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8655957-4443-E121-BD28-5606F15EF4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5538" y="1346609"/>
            <a:ext cx="4542132" cy="233503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02C62D7-3763-934B-9A37-31641785B3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5538" y="4343871"/>
            <a:ext cx="6033428" cy="165651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Arrow: Right 10">
            <a:extLst>
              <a:ext uri="{FF2B5EF4-FFF2-40B4-BE49-F238E27FC236}">
                <a16:creationId xmlns:a16="http://schemas.microsoft.com/office/drawing/2014/main" id="{50399FE0-8247-88C0-9A61-9A75459F57E8}"/>
              </a:ext>
            </a:extLst>
          </p:cNvPr>
          <p:cNvSpPr/>
          <p:nvPr/>
        </p:nvSpPr>
        <p:spPr>
          <a:xfrm rot="19420042">
            <a:off x="5241358" y="3082003"/>
            <a:ext cx="520613" cy="36744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D703CB77-7C40-79F5-9E55-9894EF2A158C}"/>
              </a:ext>
            </a:extLst>
          </p:cNvPr>
          <p:cNvSpPr/>
          <p:nvPr/>
        </p:nvSpPr>
        <p:spPr>
          <a:xfrm rot="2179958" flipV="1">
            <a:off x="5241358" y="4495853"/>
            <a:ext cx="520613" cy="36744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</p:spTree>
    <p:extLst>
      <p:ext uri="{BB962C8B-B14F-4D97-AF65-F5344CB8AC3E}">
        <p14:creationId xmlns:p14="http://schemas.microsoft.com/office/powerpoint/2010/main" val="650103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2628" y="1384209"/>
            <a:ext cx="11560402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7" y="1676785"/>
            <a:ext cx="10826670" cy="4830215"/>
          </a:xfrm>
        </p:spPr>
        <p:txBody>
          <a:bodyPr>
            <a:norm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360363" indent="-360363" fontAlgn="base">
              <a:buClr>
                <a:schemeClr val="bg2"/>
              </a:buClr>
            </a:pP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Имплементирахме </a:t>
            </a:r>
            <a:r>
              <a:rPr lang="bg-BG" sz="3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главни форми</a:t>
            </a:r>
            <a:r>
              <a:rPr lang="bg-BG" sz="3200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за приложението 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FormMainAdmin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и 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FormMainDoctor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bg-BG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60363" indent="-360363" fontAlgn="base">
              <a:buClr>
                <a:schemeClr val="bg2"/>
              </a:buClr>
            </a:pP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Добавихме </a:t>
            </a:r>
            <a:r>
              <a:rPr lang="bg-BG" sz="3200" b="1" dirty="0">
                <a:latin typeface="Calibri" panose="020F0502020204030204" pitchFamily="34" charset="0"/>
                <a:cs typeface="Calibri" panose="020F0502020204030204" pitchFamily="34" charset="0"/>
              </a:rPr>
              <a:t>иконки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 към </a:t>
            </a:r>
            <a:r>
              <a:rPr lang="bg-BG" sz="3200" b="1" dirty="0">
                <a:latin typeface="Calibri" panose="020F0502020204030204" pitchFamily="34" charset="0"/>
                <a:cs typeface="Calibri" panose="020F0502020204030204" pitchFamily="34" charset="0"/>
              </a:rPr>
              <a:t>бутоните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 с помощта на </a:t>
            </a:r>
            <a:r>
              <a:rPr lang="en-US" sz="3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ImageList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компонента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Добавихме </a:t>
            </a:r>
            <a:r>
              <a:rPr lang="bg-BG" sz="3200" b="1" dirty="0">
                <a:latin typeface="Calibri" panose="020F0502020204030204" pitchFamily="34" charset="0"/>
                <a:cs typeface="Calibri" panose="020F0502020204030204" pitchFamily="34" charset="0"/>
              </a:rPr>
              <a:t>методи-обработчици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 на </a:t>
            </a:r>
            <a:r>
              <a:rPr lang="bg-BG" sz="3200" b="1" dirty="0">
                <a:latin typeface="Calibri" panose="020F0502020204030204" pitchFamily="34" charset="0"/>
                <a:cs typeface="Calibri" panose="020F0502020204030204" pitchFamily="34" charset="0"/>
              </a:rPr>
              <a:t>бутоните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, с които достъпваме всички останали </a:t>
            </a:r>
            <a:r>
              <a:rPr lang="bg-BG" sz="3200" b="1" dirty="0">
                <a:latin typeface="Calibri" panose="020F0502020204030204" pitchFamily="34" charset="0"/>
                <a:cs typeface="Calibri" panose="020F0502020204030204" pitchFamily="34" charset="0"/>
              </a:rPr>
              <a:t>форми</a:t>
            </a:r>
            <a:endParaRPr lang="en-GB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369AAE7-BDDC-FE11-A61E-E20F7F6632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23049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205197" y="1201500"/>
            <a:ext cx="11781606" cy="555575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>
                <a:solidFill>
                  <a:schemeClr val="bg1"/>
                </a:solidFill>
              </a:rPr>
              <a:t>​</a:t>
            </a:r>
            <a:r>
              <a:rPr lang="bg-BG" sz="3200" b="1" dirty="0">
                <a:solidFill>
                  <a:schemeClr val="bg1"/>
                </a:solidFill>
              </a:rPr>
              <a:t>Главна форма за админи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/>
              <a:t>(FormMainAdmin)</a:t>
            </a:r>
          </a:p>
          <a:p>
            <a:pPr lvl="1"/>
            <a:r>
              <a:rPr lang="bg-BG" sz="3000" b="1" dirty="0"/>
              <a:t>Съдържание</a:t>
            </a:r>
            <a:r>
              <a:rPr lang="bg-BG" sz="3000" dirty="0"/>
              <a:t> и </a:t>
            </a:r>
            <a:r>
              <a:rPr lang="bg-BG" sz="3000" b="1" dirty="0"/>
              <a:t>стилизиране</a:t>
            </a:r>
            <a:endParaRPr lang="en-US" sz="3000" b="1" dirty="0"/>
          </a:p>
          <a:p>
            <a:pPr lvl="1"/>
            <a:r>
              <a:rPr lang="bg-BG" sz="3000" dirty="0"/>
              <a:t>Работа с </a:t>
            </a:r>
            <a:r>
              <a:rPr lang="en-US" sz="3000" b="1" dirty="0">
                <a:solidFill>
                  <a:schemeClr val="bg1"/>
                </a:solidFill>
              </a:rPr>
              <a:t>ImageList</a:t>
            </a:r>
            <a:r>
              <a:rPr lang="en-US" sz="3000" dirty="0"/>
              <a:t> </a:t>
            </a:r>
            <a:r>
              <a:rPr lang="bg-BG" sz="3000" dirty="0"/>
              <a:t>и добавяне на </a:t>
            </a:r>
            <a:r>
              <a:rPr lang="bg-BG" sz="3000" b="1" dirty="0"/>
              <a:t>икони</a:t>
            </a:r>
          </a:p>
          <a:p>
            <a:pPr lvl="1"/>
            <a:r>
              <a:rPr lang="bg-BG" sz="3000" b="1" dirty="0"/>
              <a:t>Имплементация</a:t>
            </a:r>
            <a:endParaRPr lang="en-US" sz="3000" b="1" dirty="0"/>
          </a:p>
          <a:p>
            <a:pPr>
              <a:buClr>
                <a:schemeClr val="tx1"/>
              </a:buClr>
            </a:pPr>
            <a:r>
              <a:rPr lang="en-US" sz="3200" dirty="0">
                <a:solidFill>
                  <a:schemeClr val="bg1"/>
                </a:solidFill>
              </a:rPr>
              <a:t>​​​​​​​</a:t>
            </a:r>
            <a:r>
              <a:rPr lang="bg-BG" sz="3200" b="1" dirty="0">
                <a:solidFill>
                  <a:schemeClr val="bg1"/>
                </a:solidFill>
              </a:rPr>
              <a:t>Главна форма за лекари </a:t>
            </a:r>
            <a:r>
              <a:rPr lang="en-US" sz="3200" b="1" dirty="0"/>
              <a:t>(FormMainDoctor)</a:t>
            </a:r>
            <a:endParaRPr lang="bg-BG" sz="3200" b="1" dirty="0"/>
          </a:p>
          <a:p>
            <a:pPr lvl="1"/>
            <a:r>
              <a:rPr lang="bg-BG" sz="3000" b="1" dirty="0"/>
              <a:t>Съдържание</a:t>
            </a:r>
            <a:r>
              <a:rPr lang="bg-BG" sz="3000" dirty="0"/>
              <a:t> и </a:t>
            </a:r>
            <a:r>
              <a:rPr lang="bg-BG" sz="3000" b="1" dirty="0"/>
              <a:t>стилизиране</a:t>
            </a:r>
          </a:p>
          <a:p>
            <a:pPr lvl="1"/>
            <a:r>
              <a:rPr lang="bg-BG" sz="3000" b="1" dirty="0"/>
              <a:t>Имплементация</a:t>
            </a:r>
            <a:endParaRPr lang="en-US" sz="3000" b="1" dirty="0"/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Съдържание</a:t>
            </a:r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Съдържание, стилизиране и имплементация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sz="4500" dirty="0"/>
              <a:t>Главна форма за админи </a:t>
            </a:r>
            <a:r>
              <a:rPr lang="en-US" sz="4500" dirty="0"/>
              <a:t>(FormMainAdmin)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572F0C9-ECF6-3196-FA7E-AA98D43946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2082" y="684000"/>
            <a:ext cx="9747836" cy="390781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688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562628" cy="5528766"/>
          </a:xfrm>
        </p:spPr>
        <p:txBody>
          <a:bodyPr>
            <a:normAutofit/>
          </a:bodyPr>
          <a:lstStyle/>
          <a:p>
            <a:r>
              <a:rPr lang="bg-BG" sz="3000" dirty="0"/>
              <a:t>Осигурява </a:t>
            </a:r>
            <a:r>
              <a:rPr lang="bg-BG" sz="3000" b="1" dirty="0">
                <a:solidFill>
                  <a:schemeClr val="bg1"/>
                </a:solidFill>
              </a:rPr>
              <a:t>достъп</a:t>
            </a:r>
            <a:r>
              <a:rPr lang="bg-BG" sz="3000" dirty="0"/>
              <a:t> до </a:t>
            </a:r>
            <a:r>
              <a:rPr lang="bg-BG" sz="3000" b="1" dirty="0"/>
              <a:t>формите </a:t>
            </a:r>
            <a:r>
              <a:rPr lang="bg-BG" sz="3000" dirty="0"/>
              <a:t>за </a:t>
            </a:r>
            <a:r>
              <a:rPr lang="bg-BG" sz="3000" b="1" dirty="0">
                <a:solidFill>
                  <a:schemeClr val="bg1"/>
                </a:solidFill>
              </a:rPr>
              <a:t>пациенти</a:t>
            </a:r>
            <a:r>
              <a:rPr lang="bg-BG" sz="3000" dirty="0"/>
              <a:t>, </a:t>
            </a:r>
            <a:r>
              <a:rPr lang="bg-BG" sz="3000" b="1" dirty="0">
                <a:solidFill>
                  <a:schemeClr val="bg1"/>
                </a:solidFill>
              </a:rPr>
              <a:t>прегледи</a:t>
            </a:r>
            <a:r>
              <a:rPr lang="bg-BG" sz="3000" dirty="0"/>
              <a:t>, </a:t>
            </a:r>
            <a:r>
              <a:rPr lang="bg-BG" sz="3000" b="1" dirty="0">
                <a:solidFill>
                  <a:schemeClr val="bg1"/>
                </a:solidFill>
              </a:rPr>
              <a:t>лекари</a:t>
            </a:r>
            <a:r>
              <a:rPr lang="bg-BG" sz="3000" dirty="0"/>
              <a:t> и </a:t>
            </a:r>
            <a:r>
              <a:rPr lang="bg-BG" sz="3000" b="1" dirty="0">
                <a:solidFill>
                  <a:schemeClr val="bg1"/>
                </a:solidFill>
              </a:rPr>
              <a:t>админи</a:t>
            </a:r>
          </a:p>
          <a:p>
            <a:r>
              <a:rPr lang="bg-BG" sz="3000" dirty="0"/>
              <a:t>Компоненти</a:t>
            </a:r>
          </a:p>
          <a:p>
            <a:pPr lvl="1"/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</a:t>
            </a:r>
            <a:r>
              <a:rPr lang="en-US" sz="2800" dirty="0"/>
              <a:t> - </a:t>
            </a:r>
            <a:r>
              <a:rPr lang="bg-BG" sz="2800" b="1" dirty="0"/>
              <a:t>пациенти</a:t>
            </a:r>
            <a:r>
              <a:rPr lang="bg-BG" sz="2800" dirty="0"/>
              <a:t>, </a:t>
            </a:r>
            <a:r>
              <a:rPr lang="bg-BG" sz="2800" b="1" dirty="0"/>
              <a:t>прегледи</a:t>
            </a:r>
            <a:r>
              <a:rPr lang="bg-BG" sz="2800" dirty="0"/>
              <a:t>, </a:t>
            </a:r>
            <a:r>
              <a:rPr lang="bg-BG" sz="2800" b="1" dirty="0"/>
              <a:t>лекари</a:t>
            </a:r>
            <a:r>
              <a:rPr lang="bg-BG" sz="2800" dirty="0"/>
              <a:t>, </a:t>
            </a:r>
            <a:r>
              <a:rPr lang="bg-BG" sz="2800" b="1" dirty="0"/>
              <a:t>админи</a:t>
            </a:r>
            <a:endParaRPr lang="en-US" sz="2800" b="1" dirty="0"/>
          </a:p>
          <a:p>
            <a:r>
              <a:rPr lang="bg-BG" sz="3000" dirty="0"/>
              <a:t>Задаваме следните </a:t>
            </a:r>
            <a:r>
              <a:rPr lang="bg-BG" sz="3000" b="1" dirty="0"/>
              <a:t>свойства</a:t>
            </a:r>
            <a:r>
              <a:rPr lang="en-US" sz="3000" dirty="0"/>
              <a:t> </a:t>
            </a:r>
            <a:r>
              <a:rPr lang="bg-BG" sz="3000" dirty="0"/>
              <a:t>на </a:t>
            </a:r>
            <a:r>
              <a:rPr lang="bg-BG" sz="3000" b="1" dirty="0"/>
              <a:t>формите</a:t>
            </a:r>
            <a:r>
              <a:rPr lang="en-US" sz="3000" dirty="0"/>
              <a:t>:</a:t>
            </a:r>
          </a:p>
          <a:p>
            <a:pPr lvl="1"/>
            <a:r>
              <a:rPr lang="en-US" sz="2800" b="1" dirty="0"/>
              <a:t>StartPosition</a:t>
            </a:r>
            <a:r>
              <a:rPr lang="en-US" sz="2800" dirty="0"/>
              <a:t> - </a:t>
            </a:r>
            <a:r>
              <a:rPr lang="en-US" sz="2800" b="1" dirty="0">
                <a:solidFill>
                  <a:schemeClr val="bg1"/>
                </a:solidFill>
              </a:rPr>
              <a:t>CenterScreen</a:t>
            </a:r>
            <a:endParaRPr lang="bg-BG" sz="2800" b="1" dirty="0">
              <a:solidFill>
                <a:schemeClr val="bg1"/>
              </a:solidFill>
            </a:endParaRPr>
          </a:p>
          <a:p>
            <a:pPr lvl="1"/>
            <a:r>
              <a:rPr lang="en-US" sz="2800" b="1" dirty="0"/>
              <a:t>FormBorderStyle</a:t>
            </a:r>
            <a:r>
              <a:rPr lang="en-US" sz="2800" dirty="0"/>
              <a:t> - </a:t>
            </a:r>
            <a:r>
              <a:rPr lang="en-US" sz="2800" b="1" dirty="0">
                <a:solidFill>
                  <a:schemeClr val="bg1"/>
                </a:solidFill>
              </a:rPr>
              <a:t>Fixed3D</a:t>
            </a:r>
          </a:p>
          <a:p>
            <a:pPr lvl="1"/>
            <a:r>
              <a:rPr lang="en-US" sz="2800" b="1" dirty="0"/>
              <a:t>MaximizeBox</a:t>
            </a:r>
            <a:r>
              <a:rPr lang="en-US" sz="2800" dirty="0"/>
              <a:t> - </a:t>
            </a:r>
            <a:r>
              <a:rPr lang="en-US" sz="2800" b="1" dirty="0">
                <a:solidFill>
                  <a:schemeClr val="bg1"/>
                </a:solidFill>
              </a:rPr>
              <a:t>False</a:t>
            </a:r>
          </a:p>
          <a:p>
            <a:pPr lvl="1"/>
            <a:r>
              <a:rPr lang="en-US" sz="2800" b="1" dirty="0"/>
              <a:t>MinimizeBox</a:t>
            </a:r>
            <a:r>
              <a:rPr lang="en-US" sz="2800" dirty="0"/>
              <a:t> - </a:t>
            </a:r>
            <a:r>
              <a:rPr lang="en-US" sz="2800" b="1" dirty="0">
                <a:solidFill>
                  <a:schemeClr val="bg1"/>
                </a:solidFill>
              </a:rPr>
              <a:t>False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 и стилизиране на формата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24D744-227A-461A-3C67-B9B66C6702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6357" y="4060736"/>
            <a:ext cx="6056673" cy="246174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149416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60DA261-AA56-9280-B4D7-798EA5443B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B2A129-62CC-CAFB-61B9-DC40E74081A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400" dirty="0"/>
              <a:t>Изтегляме </a:t>
            </a:r>
            <a:r>
              <a:rPr lang="bg-BG" sz="3400" b="1" dirty="0"/>
              <a:t>подходящи</a:t>
            </a:r>
            <a:r>
              <a:rPr lang="bg-BG" sz="3400" dirty="0"/>
              <a:t> </a:t>
            </a:r>
            <a:r>
              <a:rPr lang="bg-BG" sz="3400" b="1" dirty="0">
                <a:solidFill>
                  <a:schemeClr val="bg1"/>
                </a:solidFill>
              </a:rPr>
              <a:t>иконки</a:t>
            </a:r>
            <a:r>
              <a:rPr lang="bg-BG" sz="3400" dirty="0"/>
              <a:t> </a:t>
            </a:r>
            <a:r>
              <a:rPr lang="en-US" sz="3400" dirty="0"/>
              <a:t>(</a:t>
            </a:r>
            <a:r>
              <a:rPr lang="bg-BG" sz="3400" dirty="0"/>
              <a:t>напр. от </a:t>
            </a:r>
            <a:r>
              <a:rPr lang="en-GB" sz="3400" dirty="0">
                <a:hlinkClick r:id="rId2"/>
              </a:rPr>
              <a:t>https://uxwing.com/</a:t>
            </a:r>
            <a:r>
              <a:rPr lang="en-US" sz="3400" dirty="0"/>
              <a:t>)</a:t>
            </a:r>
            <a:endParaRPr lang="bg-BG" sz="3400" dirty="0"/>
          </a:p>
          <a:p>
            <a:pPr marL="0" indent="0">
              <a:buNone/>
            </a:pPr>
            <a:endParaRPr lang="en-US" sz="8000" dirty="0"/>
          </a:p>
          <a:p>
            <a:r>
              <a:rPr lang="bg-BG" sz="3400" dirty="0"/>
              <a:t>Добавяме </a:t>
            </a:r>
            <a:r>
              <a:rPr lang="bg-BG" sz="3400" b="1" dirty="0"/>
              <a:t>компонент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ImageList</a:t>
            </a:r>
          </a:p>
          <a:p>
            <a:pPr lvl="1"/>
            <a:r>
              <a:rPr lang="bg-BG" sz="3200" dirty="0"/>
              <a:t>Задаваме </a:t>
            </a:r>
            <a:r>
              <a:rPr lang="bg-BG" sz="3200" b="1" dirty="0"/>
              <a:t>подходящо име</a:t>
            </a:r>
          </a:p>
          <a:p>
            <a:pPr lvl="1"/>
            <a:r>
              <a:rPr lang="bg-BG" sz="3200" dirty="0"/>
              <a:t>Редактираме </a:t>
            </a:r>
            <a:r>
              <a:rPr lang="bg-BG" sz="3200" b="1" dirty="0"/>
              <a:t>размера</a:t>
            </a:r>
            <a:r>
              <a:rPr lang="bg-BG" sz="3200" dirty="0"/>
              <a:t> на </a:t>
            </a:r>
            <a:r>
              <a:rPr lang="bg-BG" sz="3200" b="1" dirty="0"/>
              <a:t>иконките</a:t>
            </a:r>
            <a:endParaRPr lang="en-US" sz="32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87EAE7A-7751-6087-8B75-79F53D604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Работа с </a:t>
            </a:r>
            <a:r>
              <a:rPr lang="en-US" dirty="0"/>
              <a:t>ImageList </a:t>
            </a:r>
            <a:r>
              <a:rPr lang="bg-BG" dirty="0"/>
              <a:t>и добавяне на икони </a:t>
            </a:r>
            <a:r>
              <a:rPr lang="en-US" dirty="0"/>
              <a:t>(1)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68B2F8-4A5B-7F2A-ABEA-8EAC1E02BD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79131" y="2516969"/>
            <a:ext cx="4357605" cy="352621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1DA4702-E20E-5DFD-F256-15E6D3D33C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79132" y="2516969"/>
            <a:ext cx="4357605" cy="352621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1CBF6877-A332-47CC-9E05-7B87362B13B2}"/>
              </a:ext>
            </a:extLst>
          </p:cNvPr>
          <p:cNvGrpSpPr/>
          <p:nvPr/>
        </p:nvGrpSpPr>
        <p:grpSpPr>
          <a:xfrm>
            <a:off x="613395" y="2079000"/>
            <a:ext cx="4187329" cy="874027"/>
            <a:chOff x="613395" y="2079000"/>
            <a:chExt cx="4187329" cy="874027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19DA1122-B3CD-7884-361E-BEEE98A43C5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00935" y="2079000"/>
              <a:ext cx="823066" cy="823066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3CE0DBD5-FBA0-A4FE-E2F6-C12A57F19F5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3395" y="2151681"/>
              <a:ext cx="823066" cy="716968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617D80C2-5336-F9B1-F829-7CDE4EF1F7C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7188" y="2079000"/>
              <a:ext cx="643020" cy="823066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90CB1776-D3A3-A45A-6C6A-DCDAD883EA5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77658" y="2146036"/>
              <a:ext cx="823066" cy="8069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91466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60DA261-AA56-9280-B4D7-798EA5443B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B2A129-62CC-CAFB-61B9-DC40E74081A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400" dirty="0"/>
              <a:t>Добавяме иконките в </a:t>
            </a:r>
            <a:r>
              <a:rPr lang="bg-BG" sz="3400" b="1" dirty="0"/>
              <a:t>колекцията</a:t>
            </a:r>
            <a:r>
              <a:rPr lang="bg-BG" sz="3400" dirty="0"/>
              <a:t> на </a:t>
            </a:r>
            <a:r>
              <a:rPr lang="bg-BG" sz="3400" b="1" dirty="0"/>
              <a:t>компонента</a:t>
            </a:r>
          </a:p>
          <a:p>
            <a:pPr lvl="1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87EAE7A-7751-6087-8B75-79F53D604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Работа с </a:t>
            </a:r>
            <a:r>
              <a:rPr lang="en-US" dirty="0"/>
              <a:t>ImageList </a:t>
            </a:r>
            <a:r>
              <a:rPr lang="bg-BG" dirty="0"/>
              <a:t>и добавяне на икони</a:t>
            </a:r>
            <a:r>
              <a:rPr lang="en-US" dirty="0"/>
              <a:t> (2)</a:t>
            </a:r>
            <a:endParaRPr lang="en-BG" dirty="0"/>
          </a:p>
        </p:txBody>
      </p:sp>
      <p:sp>
        <p:nvSpPr>
          <p:cNvPr id="5" name="Arrow: Right 10">
            <a:extLst>
              <a:ext uri="{FF2B5EF4-FFF2-40B4-BE49-F238E27FC236}">
                <a16:creationId xmlns:a16="http://schemas.microsoft.com/office/drawing/2014/main" id="{B089D869-0B3A-15CC-3051-E0F21B0D0621}"/>
              </a:ext>
            </a:extLst>
          </p:cNvPr>
          <p:cNvSpPr/>
          <p:nvPr/>
        </p:nvSpPr>
        <p:spPr>
          <a:xfrm>
            <a:off x="4305638" y="3576758"/>
            <a:ext cx="1022762" cy="76749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490022E-EFBA-3316-BBEA-A8B2385A4E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63" y="2540678"/>
            <a:ext cx="3860800" cy="31242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840105B-6F34-58E3-15BD-3ACA2DEB25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3546" y="1987653"/>
            <a:ext cx="6483191" cy="386280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581640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FFDA7C9-7FC5-182C-675D-262D537C9FA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0A1E1A-C246-20CC-1699-E7174E8090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200" dirty="0"/>
              <a:t>Добавяме </a:t>
            </a:r>
            <a:r>
              <a:rPr lang="bg-BG" sz="3200" b="1" dirty="0"/>
              <a:t>иконка</a:t>
            </a:r>
            <a:r>
              <a:rPr lang="bg-BG" sz="3200" dirty="0"/>
              <a:t> към </a:t>
            </a:r>
            <a:r>
              <a:rPr lang="bg-BG" sz="3200" b="1" dirty="0"/>
              <a:t>всеки</a:t>
            </a:r>
            <a:r>
              <a:rPr lang="bg-BG" sz="3200" dirty="0"/>
              <a:t> </a:t>
            </a:r>
            <a:r>
              <a:rPr lang="bg-BG" sz="3200" b="1" dirty="0"/>
              <a:t>бутон</a:t>
            </a:r>
            <a:r>
              <a:rPr lang="en-US" sz="3200" b="1" dirty="0"/>
              <a:t>:</a:t>
            </a:r>
            <a:endParaRPr lang="bg-BG" sz="3200" b="1" dirty="0"/>
          </a:p>
          <a:p>
            <a:pPr lvl="1"/>
            <a:r>
              <a:rPr lang="bg-BG" sz="3000" dirty="0"/>
              <a:t>Избираме </a:t>
            </a:r>
            <a:r>
              <a:rPr lang="bg-BG" sz="3000" b="1" dirty="0"/>
              <a:t>създадения </a:t>
            </a:r>
            <a:r>
              <a:rPr lang="en-US" sz="3000" b="1" dirty="0"/>
              <a:t>ImageList</a:t>
            </a:r>
            <a:endParaRPr lang="bg-BG" sz="3000" b="1" dirty="0"/>
          </a:p>
          <a:p>
            <a:pPr lvl="1"/>
            <a:r>
              <a:rPr lang="bg-BG" sz="3000" dirty="0"/>
              <a:t>Избираме </a:t>
            </a:r>
            <a:r>
              <a:rPr lang="bg-BG" sz="3000" b="1" dirty="0"/>
              <a:t>индекса</a:t>
            </a:r>
            <a:r>
              <a:rPr lang="bg-BG" sz="3000" dirty="0"/>
              <a:t> на </a:t>
            </a:r>
            <a:r>
              <a:rPr lang="bg-BG" sz="3000" b="1" dirty="0"/>
              <a:t>съответната иконка</a:t>
            </a:r>
            <a:endParaRPr lang="en-US" sz="3000" b="1" dirty="0"/>
          </a:p>
          <a:p>
            <a:r>
              <a:rPr lang="bg-BG" sz="3200" dirty="0"/>
              <a:t>Задаваме следните </a:t>
            </a:r>
            <a:r>
              <a:rPr lang="bg-BG" sz="3200" b="1" dirty="0"/>
              <a:t>свойства</a:t>
            </a:r>
            <a:r>
              <a:rPr lang="bg-BG" sz="3200" dirty="0"/>
              <a:t> на </a:t>
            </a:r>
            <a:r>
              <a:rPr lang="bg-BG" sz="3200" b="1" dirty="0"/>
              <a:t>бутоните</a:t>
            </a:r>
            <a:r>
              <a:rPr lang="en-US" sz="3200" dirty="0"/>
              <a:t>:</a:t>
            </a:r>
          </a:p>
          <a:p>
            <a:pPr lvl="1"/>
            <a:r>
              <a:rPr lang="en-US" sz="3000" b="1" dirty="0"/>
              <a:t>ImageAlign</a:t>
            </a:r>
            <a:r>
              <a:rPr lang="en-US" sz="3000" dirty="0"/>
              <a:t> - </a:t>
            </a:r>
            <a:r>
              <a:rPr lang="en-US" sz="3000" b="1" dirty="0">
                <a:solidFill>
                  <a:schemeClr val="bg1"/>
                </a:solidFill>
              </a:rPr>
              <a:t>MiddleLeft</a:t>
            </a:r>
            <a:endParaRPr lang="bg-BG" sz="3000" b="1" dirty="0">
              <a:solidFill>
                <a:schemeClr val="bg1"/>
              </a:solidFill>
            </a:endParaRPr>
          </a:p>
          <a:p>
            <a:pPr lvl="1"/>
            <a:r>
              <a:rPr lang="en-US" sz="3000" b="1" dirty="0"/>
              <a:t>Padding</a:t>
            </a:r>
            <a:r>
              <a:rPr lang="en-US" sz="3000" dirty="0"/>
              <a:t> - </a:t>
            </a:r>
            <a:r>
              <a:rPr lang="en-US" sz="3000" b="1" dirty="0">
                <a:solidFill>
                  <a:schemeClr val="bg1"/>
                </a:solidFill>
              </a:rPr>
              <a:t>10, 5, 5, 10</a:t>
            </a:r>
          </a:p>
          <a:p>
            <a:pPr lvl="1"/>
            <a:r>
              <a:rPr lang="en-US" sz="3000" b="1" dirty="0"/>
              <a:t>TextAlign</a:t>
            </a:r>
            <a:r>
              <a:rPr lang="en-US" sz="3000" dirty="0"/>
              <a:t> - </a:t>
            </a:r>
            <a:r>
              <a:rPr lang="en-US" sz="3000" b="1" dirty="0">
                <a:solidFill>
                  <a:schemeClr val="bg1"/>
                </a:solidFill>
              </a:rPr>
              <a:t>MiddleRight</a:t>
            </a:r>
          </a:p>
          <a:p>
            <a:pPr lvl="1"/>
            <a:r>
              <a:rPr lang="en-US" sz="3000" b="1" dirty="0"/>
              <a:t>Cursor</a:t>
            </a:r>
            <a:r>
              <a:rPr lang="en-US" sz="3000" dirty="0"/>
              <a:t> - </a:t>
            </a:r>
            <a:r>
              <a:rPr lang="en-US" sz="3000" b="1" dirty="0">
                <a:solidFill>
                  <a:schemeClr val="bg1"/>
                </a:solidFill>
              </a:rPr>
              <a:t>Hand</a:t>
            </a:r>
          </a:p>
          <a:p>
            <a:pPr lvl="1"/>
            <a:endParaRPr lang="en-BG" sz="2800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0804AAF-CEDF-9101-30E4-65E9EDB06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Стилизиране на бутони</a:t>
            </a:r>
            <a:endParaRPr lang="en-BG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373F8C3-3341-F592-4863-FECC7A6756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4570" y="1196125"/>
            <a:ext cx="3598460" cy="362787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600C749-6262-7034-F498-EA80E07F5E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4570" y="1194795"/>
            <a:ext cx="3598460" cy="362787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23512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60DA261-AA56-9280-B4D7-798EA5443B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B2A129-62CC-CAFB-61B9-DC40E74081A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200" dirty="0"/>
              <a:t>Добавяме </a:t>
            </a:r>
            <a:r>
              <a:rPr lang="bg-BG" sz="3200" b="1" dirty="0">
                <a:solidFill>
                  <a:schemeClr val="bg1"/>
                </a:solidFill>
              </a:rPr>
              <a:t>методи-обработчици</a:t>
            </a:r>
            <a:r>
              <a:rPr lang="bg-BG" sz="3200" dirty="0"/>
              <a:t> на </a:t>
            </a:r>
            <a:r>
              <a:rPr lang="bg-BG" sz="3200" b="1" dirty="0"/>
              <a:t>бутоните</a:t>
            </a:r>
          </a:p>
          <a:p>
            <a:r>
              <a:rPr lang="bg-BG" sz="3200" dirty="0"/>
              <a:t>При кликване се </a:t>
            </a:r>
            <a:r>
              <a:rPr lang="bg-BG" sz="3200" b="1" dirty="0"/>
              <a:t>отварят</a:t>
            </a:r>
            <a:r>
              <a:rPr lang="bg-BG" sz="3200" dirty="0"/>
              <a:t> съответните </a:t>
            </a:r>
            <a:r>
              <a:rPr lang="bg-BG" sz="3200" b="1" dirty="0"/>
              <a:t>форми</a:t>
            </a:r>
          </a:p>
          <a:p>
            <a:pPr marL="0" indent="0">
              <a:buNone/>
            </a:pPr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87EAE7A-7751-6087-8B75-79F53D604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Имплементация на главна форма за админи</a:t>
            </a:r>
            <a:r>
              <a:rPr lang="en-US" dirty="0"/>
              <a:t> (1)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379FCD-3ABD-CB87-0E36-8E811A308138}"/>
              </a:ext>
            </a:extLst>
          </p:cNvPr>
          <p:cNvSpPr txBox="1">
            <a:spLocks/>
          </p:cNvSpPr>
          <p:nvPr/>
        </p:nvSpPr>
        <p:spPr>
          <a:xfrm>
            <a:off x="263201" y="2358393"/>
            <a:ext cx="11417030" cy="415498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2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buttonPatients_Click</a:t>
            </a:r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(object sender, EventArgs e)</a:t>
            </a:r>
          </a:p>
          <a:p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var formPatients = new </a:t>
            </a:r>
            <a:r>
              <a:rPr lang="en-GB" sz="2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FormPatients</a:t>
            </a:r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formPatients.</a:t>
            </a:r>
            <a:r>
              <a:rPr lang="en-GB" sz="2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ShowDialog</a:t>
            </a:r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2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buttonExaminations_Click</a:t>
            </a:r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(object sender, EventArgs e)</a:t>
            </a:r>
          </a:p>
          <a:p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var formExaminations = new </a:t>
            </a:r>
            <a:r>
              <a:rPr lang="en-GB" sz="2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FormExaminations</a:t>
            </a:r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formExaminations.</a:t>
            </a:r>
            <a:r>
              <a:rPr lang="en-GB" sz="2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ShowDialog</a:t>
            </a:r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en-GB" sz="24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1013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60DA261-AA56-9280-B4D7-798EA5443B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87EAE7A-7751-6087-8B75-79F53D604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Имплементация на главна форма за админи</a:t>
            </a:r>
            <a:r>
              <a:rPr lang="en-US" dirty="0"/>
              <a:t> (2)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379FCD-3ABD-CB87-0E36-8E811A308138}"/>
              </a:ext>
            </a:extLst>
          </p:cNvPr>
          <p:cNvSpPr txBox="1">
            <a:spLocks/>
          </p:cNvSpPr>
          <p:nvPr/>
        </p:nvSpPr>
        <p:spPr>
          <a:xfrm>
            <a:off x="181115" y="1269000"/>
            <a:ext cx="11417030" cy="415498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en-GB" sz="24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2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buttonDoctors_Click</a:t>
            </a:r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(object sender, EventArgs e)</a:t>
            </a:r>
          </a:p>
          <a:p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var formDoctors = new </a:t>
            </a:r>
            <a:r>
              <a:rPr lang="en-GB" sz="2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FormDoctors</a:t>
            </a:r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formDoctors.</a:t>
            </a:r>
            <a:r>
              <a:rPr lang="en-GB" sz="2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ShowDialog</a:t>
            </a:r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2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buttonAdmins_Click</a:t>
            </a:r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(object sender, EventArgs e)</a:t>
            </a:r>
          </a:p>
          <a:p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var formAdmins = new </a:t>
            </a:r>
            <a:r>
              <a:rPr lang="en-GB" sz="2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FormAdmins</a:t>
            </a:r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formAdmins.</a:t>
            </a:r>
            <a:r>
              <a:rPr lang="en-GB" sz="2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ShowDialog</a:t>
            </a:r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sz="2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77635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56280</TotalTime>
  <Words>803</Words>
  <Application>Microsoft Macintosh PowerPoint</Application>
  <PresentationFormat>Widescreen</PresentationFormat>
  <Paragraphs>147</Paragraphs>
  <Slides>18</Slides>
  <Notes>9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Consolas</vt:lpstr>
      <vt:lpstr>Wingdings</vt:lpstr>
      <vt:lpstr>SoftUni</vt:lpstr>
      <vt:lpstr>Имплементация на информационна система </vt:lpstr>
      <vt:lpstr>Съдържание</vt:lpstr>
      <vt:lpstr>Главна форма за админи (FormMainAdmin)</vt:lpstr>
      <vt:lpstr>Съдържание и стилизиране на формата</vt:lpstr>
      <vt:lpstr>Работа с ImageList и добавяне на икони (1)</vt:lpstr>
      <vt:lpstr>Работа с ImageList и добавяне на икони (2)</vt:lpstr>
      <vt:lpstr>Стилизиране на бутони</vt:lpstr>
      <vt:lpstr>Имплементация на главна форма за админи (1)</vt:lpstr>
      <vt:lpstr>Имплементация на главна форма за админи (2)</vt:lpstr>
      <vt:lpstr>Резултат - Администратор</vt:lpstr>
      <vt:lpstr>Главна форма за лекари (FormMainDoctor)</vt:lpstr>
      <vt:lpstr>Съдържание и стилизиране на формата</vt:lpstr>
      <vt:lpstr>Стилизиране на бутони</vt:lpstr>
      <vt:lpstr>Имплементация на главна форма за лекари</vt:lpstr>
      <vt:lpstr>Резултат - Лекар</vt:lpstr>
      <vt:lpstr>Обобщение</vt:lpstr>
      <vt:lpstr>Въпроси?</vt:lpstr>
      <vt:lpstr>Лиценз</vt:lpstr>
    </vt:vector>
  </TitlesOfParts>
  <Manager/>
  <Company>BG-IT-Edu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Имплементация на информационна система - Втора част - Имплементация на главни форми</dc:title>
  <dc:subject>Модул 4: Информационни системи</dc:subject>
  <dc:creator>BG-IT-Edu</dc:creator>
  <cp:keywords>programming; training; course</cp:keywords>
  <dc:description>Open Programming and IT Courseware for IT Teachers (BG-IT-Edu): https://github.com/BG-IT-Edu
With the kind support of SoftUni: https://softuni.bg</dc:description>
  <cp:lastModifiedBy>Mirela Damyanova</cp:lastModifiedBy>
  <cp:revision>486</cp:revision>
  <dcterms:created xsi:type="dcterms:W3CDTF">2018-05-23T13:08:44Z</dcterms:created>
  <dcterms:modified xsi:type="dcterms:W3CDTF">2025-02-04T20:30:28Z</dcterms:modified>
  <cp:category/>
</cp:coreProperties>
</file>