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1194" r:id="rId7"/>
    <p:sldId id="1195" r:id="rId8"/>
    <p:sldId id="1227" r:id="rId9"/>
    <p:sldId id="1235" r:id="rId10"/>
    <p:sldId id="1196" r:id="rId11"/>
    <p:sldId id="1228" r:id="rId12"/>
    <p:sldId id="1197" r:id="rId13"/>
    <p:sldId id="1187" r:id="rId14"/>
    <p:sldId id="1188" r:id="rId15"/>
    <p:sldId id="1200" r:id="rId16"/>
    <p:sldId id="1189" r:id="rId17"/>
    <p:sldId id="1190" r:id="rId18"/>
    <p:sldId id="1239" r:id="rId19"/>
    <p:sldId id="1236" r:id="rId20"/>
    <p:sldId id="1237" r:id="rId21"/>
    <p:sldId id="1238" r:id="rId22"/>
    <p:sldId id="1229" r:id="rId23"/>
    <p:sldId id="1230" r:id="rId24"/>
    <p:sldId id="1231" r:id="rId25"/>
    <p:sldId id="1232" r:id="rId26"/>
    <p:sldId id="1233" r:id="rId27"/>
    <p:sldId id="1234" r:id="rId28"/>
    <p:sldId id="349" r:id="rId29"/>
    <p:sldId id="256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>
      <p:cViewPr varScale="1">
        <p:scale>
          <a:sx n="121" d="100"/>
          <a:sy n="121" d="100"/>
        </p:scale>
        <p:origin x="816" y="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21.07.23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4250CD-C972-4274-B415-0CB1DAF64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427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23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878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163D818-5569-4E6E-9BE9-C6247EB17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81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981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35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46D3DF-CA1F-4468-8E4E-B737DD366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57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21.07.23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7/21/23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sv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1" y="1751520"/>
            <a:ext cx="11331575" cy="686880"/>
          </a:xfrm>
        </p:spPr>
        <p:txBody>
          <a:bodyPr>
            <a:normAutofit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/>
              <a:t>Системи за управление на бази от данни (СУБД)</a:t>
            </a:r>
          </a:p>
        </p:txBody>
      </p:sp>
      <p:pic>
        <p:nvPicPr>
          <p:cNvPr id="8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62" y="3276600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CA27B5-B562-21BE-E9D7-D383EA0CFF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174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400" b="1" dirty="0">
                <a:solidFill>
                  <a:srgbClr val="FF9F00"/>
                </a:solidFill>
                <a:latin typeface="Calibri"/>
                <a:cs typeface="Calibri"/>
              </a:rPr>
              <a:t>SQL</a:t>
            </a:r>
            <a:r>
              <a:rPr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4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4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4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rgbClr val="FF9F00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FF9F00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9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rgbClr val="FF9F00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80F709C-BB43-4A83-9529-1E089194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766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Уникален 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Външни 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връзки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en-BG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2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en-BG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15330"/>
              </p:ext>
            </p:extLst>
          </p:nvPr>
        </p:nvGraphicFramePr>
        <p:xfrm>
          <a:off x="1524000" y="2590800"/>
          <a:ext cx="4855845" cy="1434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696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822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5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7010400" y="2743200"/>
          <a:ext cx="3895090" cy="1281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82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5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18224"/>
              </p:ext>
            </p:extLst>
          </p:nvPr>
        </p:nvGraphicFramePr>
        <p:xfrm>
          <a:off x="3200400" y="4876800"/>
          <a:ext cx="5184140" cy="1281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5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75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191000"/>
            <a:ext cx="121380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800" y="3886200"/>
            <a:ext cx="2720340" cy="105918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800" y="4038600"/>
            <a:ext cx="1135202" cy="1052893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513114" y="1672224"/>
            <a:ext cx="1600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683110"/>
            <a:ext cx="152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19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fontAlgn="base"/>
            <a:r>
              <a:rPr lang="bg-BG" dirty="0"/>
              <a:t>Нерелационни бази данни</a:t>
            </a:r>
            <a:endParaRPr lang="en-US" dirty="0"/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bg-BG" dirty="0"/>
              <a:t>бази данни и </a:t>
            </a:r>
            <a:r>
              <a:rPr lang="en-US" dirty="0"/>
              <a:t>JSON </a:t>
            </a:r>
            <a:r>
              <a:rPr lang="bg-BG" dirty="0"/>
              <a:t>документи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rgbClr val="FF9F00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неструктурирани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17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5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rgbClr val="FF9F00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бази данни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колекции от документи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двойки ключ-стойност</a:t>
            </a:r>
            <a:endParaRPr lang="en-US" sz="32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/>
              <a:t>По-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мащабируеми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rgbClr val="FF9F00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rgbClr val="FF9F00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rgbClr val="FF9F00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rgbClr val="FF9F00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18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32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06A570-FE9E-46B1-8B07-FBF29BD9B1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Типове данни в</a:t>
            </a:r>
            <a:r>
              <a:rPr lang="en-GB" dirty="0"/>
              <a:t> SQL Server</a:t>
            </a:r>
          </a:p>
        </p:txBody>
      </p:sp>
    </p:spTree>
    <p:extLst>
      <p:ext uri="{BB962C8B-B14F-4D97-AF65-F5344CB8AC3E}">
        <p14:creationId xmlns:p14="http://schemas.microsoft.com/office/powerpoint/2010/main" val="19374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servers</a:t>
            </a:r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низ с променлив размер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6361731-2FFC-4DBF-A3FB-C41A0C597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3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A6F8DB-6E90-4EAB-A65D-AEA9E11DB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7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ru-RU" sz="3200" dirty="0"/>
              <a:t>поредица от битове с фиксирана дължина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ru-RU" sz="3200" dirty="0"/>
              <a:t>поредица от битове, 1-8000 байта 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</a:t>
            </a:r>
            <a:r>
              <a:rPr lang="ru-RU" sz="3200" dirty="0"/>
              <a:t>дата в диапазона от 0001-01-01 до 9999-12-31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</a:t>
            </a:r>
            <a:r>
              <a:rPr lang="ru-RU" sz="3200" dirty="0"/>
              <a:t>дата и час с точност 1/300 сек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</a:t>
            </a:r>
            <a:r>
              <a:rPr lang="ru-RU" sz="3200" dirty="0"/>
              <a:t> тип, който има по-голям период от време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</a:t>
            </a:r>
            <a:r>
              <a:rPr lang="ru-RU" sz="3200" dirty="0"/>
              <a:t>дата и час (с точност до 1 минута)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ru-RU" sz="3200" dirty="0"/>
              <a:t>определя час от деня (без часова зона)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200" dirty="0"/>
              <a:t> –</a:t>
            </a:r>
            <a:r>
              <a:rPr lang="en-US" sz="3200" dirty="0"/>
              <a:t> </a:t>
            </a:r>
            <a:r>
              <a:rPr lang="ru-RU" dirty="0"/>
              <a:t>дата и час, които имат часова зона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4C3572-2DC4-4AD2-95A8-7FA17B333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7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77B1823-714D-4A90-9F63-8D71057F1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2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...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en-BG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577AA9-D94A-3E19-286E-C12AB1F7C6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Сървъри за бази данни</a:t>
            </a:r>
            <a:endParaRPr lang="en-US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" y="4704825"/>
            <a:ext cx="12192000" cy="768084"/>
          </a:xfrm>
        </p:spPr>
        <p:txBody>
          <a:bodyPr/>
          <a:lstStyle/>
          <a:p>
            <a:r>
              <a:rPr lang="bg-BG" dirty="0"/>
              <a:t>Системи за управление на бази данни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98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EC509F-4384-4ACF-BA7E-0BAC8EE0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dirty="0">
                <a:solidFill>
                  <a:srgbClr val="FF9F00"/>
                </a:solidFill>
                <a:latin typeface="Calibri"/>
                <a:cs typeface="Calibri"/>
              </a:rPr>
              <a:t>СУБД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дефиниране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манипулиране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20" dirty="0">
                <a:solidFill>
                  <a:srgbClr val="FF9F00"/>
                </a:solidFill>
                <a:latin typeface="Calibri"/>
                <a:cs typeface="Calibri"/>
              </a:rPr>
              <a:t>извличане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управление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4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03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400" dirty="0"/>
              <a:t> </a:t>
            </a:r>
            <a:r>
              <a:rPr lang="bg-BG" dirty="0"/>
              <a:t>съхраняват </a:t>
            </a:r>
            <a:r>
              <a:rPr lang="bg-BG" sz="3400" dirty="0"/>
              <a:t>и </a:t>
            </a:r>
            <a:r>
              <a:rPr lang="bg-BG" dirty="0"/>
              <a:t>регулират </a:t>
            </a:r>
            <a:r>
              <a:rPr lang="bg-BG" sz="3400" dirty="0"/>
              <a:t>данни в</a:t>
            </a:r>
            <a:r>
              <a:rPr lang="en-US" sz="34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4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4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6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3824" y="1987297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3656" y="43434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6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81D60167-4931-47E6-BA6A-407CBD079E47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СУБД и поток от данни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873079" y="2394049"/>
              <a:ext cx="2339505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СУБД 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66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FF9F00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6FC6C-A0CF-BA56-CEDF-31A999916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rgbClr val="FF9F00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1" name="object 152">
            <a:extLst>
              <a:ext uri="{FF2B5EF4-FFF2-40B4-BE49-F238E27FC236}">
                <a16:creationId xmlns:a16="http://schemas.microsoft.com/office/drawing/2014/main" id="{51A3F4A3-8F92-5B91-7B84-AB178CE80708}"/>
              </a:ext>
            </a:extLst>
          </p:cNvPr>
          <p:cNvGrpSpPr/>
          <p:nvPr/>
        </p:nvGrpSpPr>
        <p:grpSpPr>
          <a:xfrm>
            <a:off x="7239000" y="1524000"/>
            <a:ext cx="3886200" cy="1216660"/>
            <a:chOff x="7300214" y="1572768"/>
            <a:chExt cx="2484120" cy="1216660"/>
          </a:xfrm>
        </p:grpSpPr>
        <p:sp>
          <p:nvSpPr>
            <p:cNvPr id="107" name="object 153">
              <a:extLst>
                <a:ext uri="{FF2B5EF4-FFF2-40B4-BE49-F238E27FC236}">
                  <a16:creationId xmlns:a16="http://schemas.microsoft.com/office/drawing/2014/main" id="{94BC307B-E855-713A-26B8-5FC4508505D2}"/>
                </a:ext>
              </a:extLst>
            </p:cNvPr>
            <p:cNvSpPr/>
            <p:nvPr/>
          </p:nvSpPr>
          <p:spPr>
            <a:xfrm>
              <a:off x="7300214" y="1572768"/>
              <a:ext cx="2484120" cy="1216660"/>
            </a:xfrm>
            <a:custGeom>
              <a:avLst/>
              <a:gdLst/>
              <a:ahLst/>
              <a:cxnLst/>
              <a:rect l="l" t="t" r="r" b="b"/>
              <a:pathLst>
                <a:path w="2484120" h="1216660">
                  <a:moveTo>
                    <a:pt x="2483865" y="1013460"/>
                  </a:moveTo>
                  <a:lnTo>
                    <a:pt x="502665" y="1013460"/>
                  </a:lnTo>
                  <a:lnTo>
                    <a:pt x="508022" y="1059917"/>
                  </a:lnTo>
                  <a:lnTo>
                    <a:pt x="523277" y="1102574"/>
                  </a:lnTo>
                  <a:lnTo>
                    <a:pt x="547213" y="1140209"/>
                  </a:lnTo>
                  <a:lnTo>
                    <a:pt x="578608" y="1171604"/>
                  </a:lnTo>
                  <a:lnTo>
                    <a:pt x="616243" y="1195540"/>
                  </a:lnTo>
                  <a:lnTo>
                    <a:pt x="658900" y="1210795"/>
                  </a:lnTo>
                  <a:lnTo>
                    <a:pt x="705357" y="1216152"/>
                  </a:lnTo>
                  <a:lnTo>
                    <a:pt x="2281174" y="1216152"/>
                  </a:lnTo>
                  <a:lnTo>
                    <a:pt x="2327631" y="1210795"/>
                  </a:lnTo>
                  <a:lnTo>
                    <a:pt x="2370288" y="1195540"/>
                  </a:lnTo>
                  <a:lnTo>
                    <a:pt x="2407923" y="1171604"/>
                  </a:lnTo>
                  <a:lnTo>
                    <a:pt x="2439318" y="1140209"/>
                  </a:lnTo>
                  <a:lnTo>
                    <a:pt x="2463254" y="1102574"/>
                  </a:lnTo>
                  <a:lnTo>
                    <a:pt x="2478509" y="1059917"/>
                  </a:lnTo>
                  <a:lnTo>
                    <a:pt x="2483865" y="1013460"/>
                  </a:lnTo>
                  <a:close/>
                </a:path>
                <a:path w="2484120" h="1216660">
                  <a:moveTo>
                    <a:pt x="2281174" y="0"/>
                  </a:moveTo>
                  <a:lnTo>
                    <a:pt x="705357" y="0"/>
                  </a:lnTo>
                  <a:lnTo>
                    <a:pt x="658900" y="5356"/>
                  </a:lnTo>
                  <a:lnTo>
                    <a:pt x="616243" y="20611"/>
                  </a:lnTo>
                  <a:lnTo>
                    <a:pt x="578608" y="44547"/>
                  </a:lnTo>
                  <a:lnTo>
                    <a:pt x="547213" y="75942"/>
                  </a:lnTo>
                  <a:lnTo>
                    <a:pt x="523277" y="113577"/>
                  </a:lnTo>
                  <a:lnTo>
                    <a:pt x="508022" y="156234"/>
                  </a:lnTo>
                  <a:lnTo>
                    <a:pt x="502665" y="202692"/>
                  </a:lnTo>
                  <a:lnTo>
                    <a:pt x="502665" y="709422"/>
                  </a:lnTo>
                  <a:lnTo>
                    <a:pt x="0" y="1060450"/>
                  </a:lnTo>
                  <a:lnTo>
                    <a:pt x="502665" y="1013460"/>
                  </a:lnTo>
                  <a:lnTo>
                    <a:pt x="2483865" y="1013460"/>
                  </a:lnTo>
                  <a:lnTo>
                    <a:pt x="2483865" y="202692"/>
                  </a:lnTo>
                  <a:lnTo>
                    <a:pt x="2478509" y="156234"/>
                  </a:lnTo>
                  <a:lnTo>
                    <a:pt x="2463254" y="113577"/>
                  </a:lnTo>
                  <a:lnTo>
                    <a:pt x="2439318" y="75942"/>
                  </a:lnTo>
                  <a:lnTo>
                    <a:pt x="2407923" y="44547"/>
                  </a:lnTo>
                  <a:lnTo>
                    <a:pt x="2370288" y="20611"/>
                  </a:lnTo>
                  <a:lnTo>
                    <a:pt x="2327631" y="5356"/>
                  </a:lnTo>
                  <a:lnTo>
                    <a:pt x="2281174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8" name="object 154">
              <a:extLst>
                <a:ext uri="{FF2B5EF4-FFF2-40B4-BE49-F238E27FC236}">
                  <a16:creationId xmlns:a16="http://schemas.microsoft.com/office/drawing/2014/main" id="{C8DFC1F6-CDA0-A23D-71B5-345536C08FED}"/>
                </a:ext>
              </a:extLst>
            </p:cNvPr>
            <p:cNvSpPr/>
            <p:nvPr/>
          </p:nvSpPr>
          <p:spPr>
            <a:xfrm>
              <a:off x="7300214" y="1572768"/>
              <a:ext cx="2484120" cy="1216660"/>
            </a:xfrm>
            <a:custGeom>
              <a:avLst/>
              <a:gdLst/>
              <a:ahLst/>
              <a:cxnLst/>
              <a:rect l="l" t="t" r="r" b="b"/>
              <a:pathLst>
                <a:path w="2484120" h="1216660">
                  <a:moveTo>
                    <a:pt x="502665" y="202692"/>
                  </a:moveTo>
                  <a:lnTo>
                    <a:pt x="508022" y="156234"/>
                  </a:lnTo>
                  <a:lnTo>
                    <a:pt x="523277" y="113577"/>
                  </a:lnTo>
                  <a:lnTo>
                    <a:pt x="547213" y="75942"/>
                  </a:lnTo>
                  <a:lnTo>
                    <a:pt x="578608" y="44547"/>
                  </a:lnTo>
                  <a:lnTo>
                    <a:pt x="616243" y="20611"/>
                  </a:lnTo>
                  <a:lnTo>
                    <a:pt x="658900" y="5356"/>
                  </a:lnTo>
                  <a:lnTo>
                    <a:pt x="705357" y="0"/>
                  </a:lnTo>
                  <a:lnTo>
                    <a:pt x="832865" y="0"/>
                  </a:lnTo>
                  <a:lnTo>
                    <a:pt x="1328165" y="0"/>
                  </a:lnTo>
                  <a:lnTo>
                    <a:pt x="2281174" y="0"/>
                  </a:lnTo>
                  <a:lnTo>
                    <a:pt x="2327631" y="5356"/>
                  </a:lnTo>
                  <a:lnTo>
                    <a:pt x="2370288" y="20611"/>
                  </a:lnTo>
                  <a:lnTo>
                    <a:pt x="2407923" y="44547"/>
                  </a:lnTo>
                  <a:lnTo>
                    <a:pt x="2439318" y="75942"/>
                  </a:lnTo>
                  <a:lnTo>
                    <a:pt x="2463254" y="113577"/>
                  </a:lnTo>
                  <a:lnTo>
                    <a:pt x="2478509" y="156234"/>
                  </a:lnTo>
                  <a:lnTo>
                    <a:pt x="2483865" y="202692"/>
                  </a:lnTo>
                  <a:lnTo>
                    <a:pt x="2483865" y="709422"/>
                  </a:lnTo>
                  <a:lnTo>
                    <a:pt x="2483865" y="1013460"/>
                  </a:lnTo>
                  <a:lnTo>
                    <a:pt x="2478509" y="1059917"/>
                  </a:lnTo>
                  <a:lnTo>
                    <a:pt x="2463254" y="1102574"/>
                  </a:lnTo>
                  <a:lnTo>
                    <a:pt x="2439318" y="1140209"/>
                  </a:lnTo>
                  <a:lnTo>
                    <a:pt x="2407923" y="1171604"/>
                  </a:lnTo>
                  <a:lnTo>
                    <a:pt x="2370288" y="1195540"/>
                  </a:lnTo>
                  <a:lnTo>
                    <a:pt x="2327631" y="1210795"/>
                  </a:lnTo>
                  <a:lnTo>
                    <a:pt x="2281174" y="1216152"/>
                  </a:lnTo>
                  <a:lnTo>
                    <a:pt x="1328165" y="1216152"/>
                  </a:lnTo>
                  <a:lnTo>
                    <a:pt x="832865" y="1216152"/>
                  </a:lnTo>
                  <a:lnTo>
                    <a:pt x="705357" y="1216152"/>
                  </a:lnTo>
                  <a:lnTo>
                    <a:pt x="658900" y="1210795"/>
                  </a:lnTo>
                  <a:lnTo>
                    <a:pt x="616243" y="1195540"/>
                  </a:lnTo>
                  <a:lnTo>
                    <a:pt x="578608" y="1171604"/>
                  </a:lnTo>
                  <a:lnTo>
                    <a:pt x="547213" y="1140209"/>
                  </a:lnTo>
                  <a:lnTo>
                    <a:pt x="523277" y="1102574"/>
                  </a:lnTo>
                  <a:lnTo>
                    <a:pt x="508022" y="1059917"/>
                  </a:lnTo>
                  <a:lnTo>
                    <a:pt x="502665" y="1013460"/>
                  </a:lnTo>
                  <a:lnTo>
                    <a:pt x="0" y="1060450"/>
                  </a:lnTo>
                  <a:lnTo>
                    <a:pt x="502665" y="709422"/>
                  </a:lnTo>
                  <a:lnTo>
                    <a:pt x="502665" y="202692"/>
                  </a:lnTo>
                  <a:close/>
                </a:path>
              </a:pathLst>
            </a:custGeom>
            <a:ln w="19049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1" name="object 157">
            <a:extLst>
              <a:ext uri="{FF2B5EF4-FFF2-40B4-BE49-F238E27FC236}">
                <a16:creationId xmlns:a16="http://schemas.microsoft.com/office/drawing/2014/main" id="{E842716A-7335-56EF-93A9-D03FE2B646E6}"/>
              </a:ext>
            </a:extLst>
          </p:cNvPr>
          <p:cNvSpPr txBox="1"/>
          <p:nvPr/>
        </p:nvSpPr>
        <p:spPr>
          <a:xfrm>
            <a:off x="8534400" y="1600200"/>
            <a:ext cx="2409318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4135">
              <a:lnSpc>
                <a:spcPct val="100000"/>
              </a:lnSpc>
              <a:spcBef>
                <a:spcPts val="105"/>
              </a:spcBef>
            </a:pPr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sz="3400" dirty="0">
              <a:latin typeface="Calibri"/>
              <a:cs typeface="Calibri"/>
            </a:endParaRPr>
          </a:p>
        </p:txBody>
      </p:sp>
      <p:grpSp>
        <p:nvGrpSpPr>
          <p:cNvPr id="22" name="object 158">
            <a:extLst>
              <a:ext uri="{FF2B5EF4-FFF2-40B4-BE49-F238E27FC236}">
                <a16:creationId xmlns:a16="http://schemas.microsoft.com/office/drawing/2014/main" id="{5CF8FA80-10CA-2F1C-2E33-EBBFCB5BCA74}"/>
              </a:ext>
            </a:extLst>
          </p:cNvPr>
          <p:cNvGrpSpPr/>
          <p:nvPr/>
        </p:nvGrpSpPr>
        <p:grpSpPr>
          <a:xfrm>
            <a:off x="7315201" y="4242879"/>
            <a:ext cx="4267200" cy="1216660"/>
            <a:chOff x="7244715" y="3636263"/>
            <a:chExt cx="2539365" cy="1216660"/>
          </a:xfrm>
        </p:grpSpPr>
        <p:sp>
          <p:nvSpPr>
            <p:cNvPr id="113" name="object 159">
              <a:extLst>
                <a:ext uri="{FF2B5EF4-FFF2-40B4-BE49-F238E27FC236}">
                  <a16:creationId xmlns:a16="http://schemas.microsoft.com/office/drawing/2014/main" id="{A90ADED9-FB90-96EF-7A4F-2A9EBDE34947}"/>
                </a:ext>
              </a:extLst>
            </p:cNvPr>
            <p:cNvSpPr/>
            <p:nvPr/>
          </p:nvSpPr>
          <p:spPr>
            <a:xfrm>
              <a:off x="7244715" y="3636263"/>
              <a:ext cx="2539365" cy="1216660"/>
            </a:xfrm>
            <a:custGeom>
              <a:avLst/>
              <a:gdLst/>
              <a:ahLst/>
              <a:cxnLst/>
              <a:rect l="l" t="t" r="r" b="b"/>
              <a:pathLst>
                <a:path w="2539365" h="1216660">
                  <a:moveTo>
                    <a:pt x="2539364" y="1013460"/>
                  </a:moveTo>
                  <a:lnTo>
                    <a:pt x="558164" y="1013460"/>
                  </a:lnTo>
                  <a:lnTo>
                    <a:pt x="563521" y="1059917"/>
                  </a:lnTo>
                  <a:lnTo>
                    <a:pt x="578776" y="1102574"/>
                  </a:lnTo>
                  <a:lnTo>
                    <a:pt x="602712" y="1140209"/>
                  </a:lnTo>
                  <a:lnTo>
                    <a:pt x="634107" y="1171604"/>
                  </a:lnTo>
                  <a:lnTo>
                    <a:pt x="671742" y="1195540"/>
                  </a:lnTo>
                  <a:lnTo>
                    <a:pt x="714399" y="1210795"/>
                  </a:lnTo>
                  <a:lnTo>
                    <a:pt x="760856" y="1216152"/>
                  </a:lnTo>
                  <a:lnTo>
                    <a:pt x="2336673" y="1216152"/>
                  </a:lnTo>
                  <a:lnTo>
                    <a:pt x="2383130" y="1210795"/>
                  </a:lnTo>
                  <a:lnTo>
                    <a:pt x="2425787" y="1195540"/>
                  </a:lnTo>
                  <a:lnTo>
                    <a:pt x="2463422" y="1171604"/>
                  </a:lnTo>
                  <a:lnTo>
                    <a:pt x="2494817" y="1140209"/>
                  </a:lnTo>
                  <a:lnTo>
                    <a:pt x="2518753" y="1102574"/>
                  </a:lnTo>
                  <a:lnTo>
                    <a:pt x="2534008" y="1059917"/>
                  </a:lnTo>
                  <a:lnTo>
                    <a:pt x="2539364" y="1013460"/>
                  </a:lnTo>
                  <a:close/>
                </a:path>
                <a:path w="2539365" h="1216660">
                  <a:moveTo>
                    <a:pt x="2336673" y="0"/>
                  </a:moveTo>
                  <a:lnTo>
                    <a:pt x="760856" y="0"/>
                  </a:lnTo>
                  <a:lnTo>
                    <a:pt x="714399" y="5356"/>
                  </a:lnTo>
                  <a:lnTo>
                    <a:pt x="671742" y="20611"/>
                  </a:lnTo>
                  <a:lnTo>
                    <a:pt x="634107" y="44547"/>
                  </a:lnTo>
                  <a:lnTo>
                    <a:pt x="602712" y="75942"/>
                  </a:lnTo>
                  <a:lnTo>
                    <a:pt x="578776" y="113577"/>
                  </a:lnTo>
                  <a:lnTo>
                    <a:pt x="563521" y="156234"/>
                  </a:lnTo>
                  <a:lnTo>
                    <a:pt x="558164" y="202692"/>
                  </a:lnTo>
                  <a:lnTo>
                    <a:pt x="558164" y="709422"/>
                  </a:lnTo>
                  <a:lnTo>
                    <a:pt x="0" y="1199769"/>
                  </a:lnTo>
                  <a:lnTo>
                    <a:pt x="558164" y="1013460"/>
                  </a:lnTo>
                  <a:lnTo>
                    <a:pt x="2539364" y="1013460"/>
                  </a:lnTo>
                  <a:lnTo>
                    <a:pt x="2539364" y="202692"/>
                  </a:lnTo>
                  <a:lnTo>
                    <a:pt x="2534008" y="156234"/>
                  </a:lnTo>
                  <a:lnTo>
                    <a:pt x="2518753" y="113577"/>
                  </a:lnTo>
                  <a:lnTo>
                    <a:pt x="2494817" y="75942"/>
                  </a:lnTo>
                  <a:lnTo>
                    <a:pt x="2463422" y="44547"/>
                  </a:lnTo>
                  <a:lnTo>
                    <a:pt x="2425787" y="20611"/>
                  </a:lnTo>
                  <a:lnTo>
                    <a:pt x="2383130" y="5356"/>
                  </a:lnTo>
                  <a:lnTo>
                    <a:pt x="2336673" y="0"/>
                  </a:lnTo>
                  <a:close/>
                </a:path>
              </a:pathLst>
            </a:custGeom>
            <a:solidFill>
              <a:srgbClr val="224464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4" name="object 160">
              <a:extLst>
                <a:ext uri="{FF2B5EF4-FFF2-40B4-BE49-F238E27FC236}">
                  <a16:creationId xmlns:a16="http://schemas.microsoft.com/office/drawing/2014/main" id="{6A239820-4188-602B-A223-F0A9FEF98CBE}"/>
                </a:ext>
              </a:extLst>
            </p:cNvPr>
            <p:cNvSpPr/>
            <p:nvPr/>
          </p:nvSpPr>
          <p:spPr>
            <a:xfrm>
              <a:off x="7244715" y="3636263"/>
              <a:ext cx="2539365" cy="1216660"/>
            </a:xfrm>
            <a:custGeom>
              <a:avLst/>
              <a:gdLst/>
              <a:ahLst/>
              <a:cxnLst/>
              <a:rect l="l" t="t" r="r" b="b"/>
              <a:pathLst>
                <a:path w="2539365" h="1216660">
                  <a:moveTo>
                    <a:pt x="558164" y="202692"/>
                  </a:moveTo>
                  <a:lnTo>
                    <a:pt x="563521" y="156234"/>
                  </a:lnTo>
                  <a:lnTo>
                    <a:pt x="578776" y="113577"/>
                  </a:lnTo>
                  <a:lnTo>
                    <a:pt x="602712" y="75942"/>
                  </a:lnTo>
                  <a:lnTo>
                    <a:pt x="634107" y="44547"/>
                  </a:lnTo>
                  <a:lnTo>
                    <a:pt x="671742" y="20611"/>
                  </a:lnTo>
                  <a:lnTo>
                    <a:pt x="714399" y="5356"/>
                  </a:lnTo>
                  <a:lnTo>
                    <a:pt x="760856" y="0"/>
                  </a:lnTo>
                  <a:lnTo>
                    <a:pt x="888364" y="0"/>
                  </a:lnTo>
                  <a:lnTo>
                    <a:pt x="1383664" y="0"/>
                  </a:lnTo>
                  <a:lnTo>
                    <a:pt x="2336673" y="0"/>
                  </a:lnTo>
                  <a:lnTo>
                    <a:pt x="2383130" y="5356"/>
                  </a:lnTo>
                  <a:lnTo>
                    <a:pt x="2425787" y="20611"/>
                  </a:lnTo>
                  <a:lnTo>
                    <a:pt x="2463422" y="44547"/>
                  </a:lnTo>
                  <a:lnTo>
                    <a:pt x="2494817" y="75942"/>
                  </a:lnTo>
                  <a:lnTo>
                    <a:pt x="2518753" y="113577"/>
                  </a:lnTo>
                  <a:lnTo>
                    <a:pt x="2534008" y="156234"/>
                  </a:lnTo>
                  <a:lnTo>
                    <a:pt x="2539364" y="202692"/>
                  </a:lnTo>
                  <a:lnTo>
                    <a:pt x="2539364" y="709422"/>
                  </a:lnTo>
                  <a:lnTo>
                    <a:pt x="2539364" y="1013460"/>
                  </a:lnTo>
                  <a:lnTo>
                    <a:pt x="2534008" y="1059917"/>
                  </a:lnTo>
                  <a:lnTo>
                    <a:pt x="2518753" y="1102574"/>
                  </a:lnTo>
                  <a:lnTo>
                    <a:pt x="2494817" y="1140209"/>
                  </a:lnTo>
                  <a:lnTo>
                    <a:pt x="2463422" y="1171604"/>
                  </a:lnTo>
                  <a:lnTo>
                    <a:pt x="2425787" y="1195540"/>
                  </a:lnTo>
                  <a:lnTo>
                    <a:pt x="2383130" y="1210795"/>
                  </a:lnTo>
                  <a:lnTo>
                    <a:pt x="2336673" y="1216152"/>
                  </a:lnTo>
                  <a:lnTo>
                    <a:pt x="1383664" y="1216152"/>
                  </a:lnTo>
                  <a:lnTo>
                    <a:pt x="888364" y="1216152"/>
                  </a:lnTo>
                  <a:lnTo>
                    <a:pt x="760856" y="1216152"/>
                  </a:lnTo>
                  <a:lnTo>
                    <a:pt x="714399" y="1210795"/>
                  </a:lnTo>
                  <a:lnTo>
                    <a:pt x="671742" y="1195540"/>
                  </a:lnTo>
                  <a:lnTo>
                    <a:pt x="634107" y="1171604"/>
                  </a:lnTo>
                  <a:lnTo>
                    <a:pt x="602712" y="1140209"/>
                  </a:lnTo>
                  <a:lnTo>
                    <a:pt x="578776" y="1102574"/>
                  </a:lnTo>
                  <a:lnTo>
                    <a:pt x="563521" y="1059917"/>
                  </a:lnTo>
                  <a:lnTo>
                    <a:pt x="558164" y="1013460"/>
                  </a:lnTo>
                  <a:lnTo>
                    <a:pt x="0" y="1199769"/>
                  </a:lnTo>
                  <a:lnTo>
                    <a:pt x="558164" y="709422"/>
                  </a:lnTo>
                  <a:lnTo>
                    <a:pt x="558164" y="202692"/>
                  </a:lnTo>
                  <a:close/>
                </a:path>
              </a:pathLst>
            </a:custGeom>
            <a:ln w="19049">
              <a:solidFill>
                <a:srgbClr val="1A334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7" name="object 163">
            <a:extLst>
              <a:ext uri="{FF2B5EF4-FFF2-40B4-BE49-F238E27FC236}">
                <a16:creationId xmlns:a16="http://schemas.microsoft.com/office/drawing/2014/main" id="{145C91B0-2DB6-3CD7-4E6A-3387E19BC204}"/>
              </a:ext>
            </a:extLst>
          </p:cNvPr>
          <p:cNvSpPr txBox="1"/>
          <p:nvPr/>
        </p:nvSpPr>
        <p:spPr>
          <a:xfrm>
            <a:off x="8839200" y="4267200"/>
            <a:ext cx="2677542" cy="106054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10"/>
              </a:spcBef>
            </a:pPr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rgbClr val="FF9F00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rgbClr val="FF9F00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279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16248</TotalTime>
  <Words>1354</Words>
  <Application>Microsoft Macintosh PowerPoint</Application>
  <PresentationFormat>Widescreen</PresentationFormat>
  <Paragraphs>274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Системи за управление на бази от данни (СУБД)</vt:lpstr>
      <vt:lpstr>Съдържание</vt:lpstr>
      <vt:lpstr>Системи за управление на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</vt:lpstr>
      <vt:lpstr>Пример за СУБД</vt:lpstr>
      <vt:lpstr>СУБД сървърна архитектура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289</cp:revision>
  <dcterms:created xsi:type="dcterms:W3CDTF">2018-05-23T13:08:44Z</dcterms:created>
  <dcterms:modified xsi:type="dcterms:W3CDTF">2023-07-21T08:08:37Z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