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4"/>
  </p:notesMasterIdLst>
  <p:handoutMasterIdLst>
    <p:handoutMasterId r:id="rId25"/>
  </p:handoutMasterIdLst>
  <p:sldIdLst>
    <p:sldId id="503" r:id="rId5"/>
    <p:sldId id="276" r:id="rId6"/>
    <p:sldId id="511" r:id="rId7"/>
    <p:sldId id="522" r:id="rId8"/>
    <p:sldId id="523" r:id="rId9"/>
    <p:sldId id="525" r:id="rId10"/>
    <p:sldId id="528" r:id="rId11"/>
    <p:sldId id="527" r:id="rId12"/>
    <p:sldId id="526" r:id="rId13"/>
    <p:sldId id="531" r:id="rId14"/>
    <p:sldId id="532" r:id="rId15"/>
    <p:sldId id="529" r:id="rId16"/>
    <p:sldId id="533" r:id="rId17"/>
    <p:sldId id="535" r:id="rId18"/>
    <p:sldId id="536" r:id="rId19"/>
    <p:sldId id="534" r:id="rId20"/>
    <p:sldId id="349" r:id="rId21"/>
    <p:sldId id="256" r:id="rId22"/>
    <p:sldId id="4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/>
    <p:restoredTop sz="94719"/>
  </p:normalViewPr>
  <p:slideViewPr>
    <p:cSldViewPr>
      <p:cViewPr>
        <p:scale>
          <a:sx n="80" d="100"/>
          <a:sy n="80" d="100"/>
        </p:scale>
        <p:origin x="-96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4.9.2023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6097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18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201445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=""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=""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4.9.2023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37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 smtClean="0"/>
              <a:t>Създаване на таблици. Импортиране на данни. Заявки, формуляри и отчети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Работа с </a:t>
            </a:r>
            <a:r>
              <a:rPr lang="en-US" sz="4400" dirty="0" smtClean="0"/>
              <a:t>MS Access</a:t>
            </a:r>
            <a:endParaRPr lang="bg-BG" sz="44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8302" y="2653118"/>
            <a:ext cx="2575397" cy="2528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b="1" dirty="0" smtClean="0">
                <a:solidFill>
                  <a:schemeClr val="bg1"/>
                </a:solidFill>
              </a:rPr>
              <a:t>Листът с данни </a:t>
            </a:r>
            <a:r>
              <a:rPr lang="bg-BG" dirty="0" smtClean="0"/>
              <a:t>е </a:t>
            </a:r>
            <a:r>
              <a:rPr lang="bg-BG" b="1" dirty="0" smtClean="0">
                <a:solidFill>
                  <a:schemeClr val="bg1"/>
                </a:solidFill>
              </a:rPr>
              <a:t>визуално представяне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информацията</a:t>
            </a:r>
            <a:r>
              <a:rPr lang="bg-BG" dirty="0" smtClean="0"/>
              <a:t>, съдържаща се в </a:t>
            </a:r>
            <a:r>
              <a:rPr lang="bg-BG" b="1" dirty="0" smtClean="0">
                <a:solidFill>
                  <a:schemeClr val="bg1"/>
                </a:solidFill>
              </a:rPr>
              <a:t>таблица</a:t>
            </a:r>
            <a:r>
              <a:rPr lang="bg-BG" dirty="0" smtClean="0"/>
              <a:t> на база данни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Колоната</a:t>
            </a:r>
            <a:r>
              <a:rPr lang="bg-BG" dirty="0" smtClean="0"/>
              <a:t> представлява същото нещо като </a:t>
            </a:r>
            <a:r>
              <a:rPr lang="bg-BG" b="1" dirty="0" smtClean="0">
                <a:solidFill>
                  <a:schemeClr val="bg1"/>
                </a:solidFill>
              </a:rPr>
              <a:t>поле</a:t>
            </a:r>
            <a:r>
              <a:rPr lang="bg-BG" dirty="0" smtClean="0"/>
              <a:t> в </a:t>
            </a:r>
            <a:r>
              <a:rPr lang="bg-BG" b="1" dirty="0" smtClean="0">
                <a:solidFill>
                  <a:schemeClr val="bg1"/>
                </a:solidFill>
              </a:rPr>
              <a:t>таблица</a:t>
            </a:r>
            <a:r>
              <a:rPr lang="bg-BG" dirty="0" smtClean="0"/>
              <a:t> на база данни</a:t>
            </a:r>
            <a:endParaRPr lang="en-US" dirty="0" smtClean="0"/>
          </a:p>
          <a:p>
            <a:r>
              <a:rPr lang="bg-BG" dirty="0" smtClean="0"/>
              <a:t>Когато </a:t>
            </a:r>
            <a:r>
              <a:rPr lang="bg-BG" b="1" dirty="0" smtClean="0">
                <a:solidFill>
                  <a:schemeClr val="bg1"/>
                </a:solidFill>
              </a:rPr>
              <a:t>добавяте</a:t>
            </a:r>
            <a:r>
              <a:rPr lang="bg-BG" dirty="0" smtClean="0"/>
              <a:t> или </a:t>
            </a:r>
            <a:r>
              <a:rPr lang="bg-BG" b="1" dirty="0" smtClean="0">
                <a:solidFill>
                  <a:schemeClr val="bg1"/>
                </a:solidFill>
              </a:rPr>
              <a:t>премахвате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колона</a:t>
            </a:r>
            <a:r>
              <a:rPr lang="bg-BG" dirty="0" smtClean="0"/>
              <a:t> от </a:t>
            </a:r>
            <a:r>
              <a:rPr lang="bg-BG" b="1" dirty="0" smtClean="0">
                <a:solidFill>
                  <a:schemeClr val="bg1"/>
                </a:solidFill>
              </a:rPr>
              <a:t>листа с данни</a:t>
            </a:r>
            <a:r>
              <a:rPr lang="bg-BG" dirty="0" smtClean="0"/>
              <a:t>, вие </a:t>
            </a:r>
            <a:r>
              <a:rPr lang="bg-BG" b="1" dirty="0" smtClean="0">
                <a:solidFill>
                  <a:schemeClr val="bg1"/>
                </a:solidFill>
              </a:rPr>
              <a:t>добавяте</a:t>
            </a:r>
            <a:r>
              <a:rPr lang="bg-BG" dirty="0" smtClean="0"/>
              <a:t> или </a:t>
            </a:r>
            <a:r>
              <a:rPr lang="bg-BG" b="1" dirty="0" smtClean="0">
                <a:solidFill>
                  <a:schemeClr val="bg1"/>
                </a:solidFill>
              </a:rPr>
              <a:t>премахвате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поле</a:t>
            </a:r>
            <a:r>
              <a:rPr lang="bg-BG" dirty="0" smtClean="0"/>
              <a:t> от </a:t>
            </a:r>
            <a:r>
              <a:rPr lang="bg-BG" b="1" dirty="0" smtClean="0">
                <a:solidFill>
                  <a:schemeClr val="bg1"/>
                </a:solidFill>
              </a:rPr>
              <a:t>таблицата</a:t>
            </a:r>
            <a:r>
              <a:rPr lang="bg-BG" dirty="0" smtClean="0"/>
              <a:t>, което е в основата на листа с данни</a:t>
            </a:r>
            <a:endParaRPr lang="en-US" dirty="0" smtClean="0"/>
          </a:p>
          <a:p>
            <a:pPr lvl="1"/>
            <a:r>
              <a:rPr lang="bg-BG" dirty="0" smtClean="0"/>
              <a:t> Ако </a:t>
            </a:r>
            <a:r>
              <a:rPr lang="bg-BG" b="1" dirty="0" smtClean="0">
                <a:solidFill>
                  <a:schemeClr val="bg1"/>
                </a:solidFill>
              </a:rPr>
              <a:t>полето</a:t>
            </a:r>
            <a:r>
              <a:rPr lang="bg-BG" dirty="0" smtClean="0"/>
              <a:t> съдържа </a:t>
            </a:r>
            <a:r>
              <a:rPr lang="bg-BG" b="1" dirty="0" smtClean="0">
                <a:solidFill>
                  <a:schemeClr val="bg1"/>
                </a:solidFill>
              </a:rPr>
              <a:t>данни</a:t>
            </a:r>
            <a:r>
              <a:rPr lang="bg-BG" dirty="0" smtClean="0"/>
              <a:t>, вие също </a:t>
            </a:r>
            <a:r>
              <a:rPr lang="bg-BG" b="1" dirty="0" smtClean="0">
                <a:solidFill>
                  <a:schemeClr val="bg1"/>
                </a:solidFill>
              </a:rPr>
              <a:t>премахвате</a:t>
            </a:r>
            <a:r>
              <a:rPr lang="bg-BG" dirty="0" smtClean="0"/>
              <a:t> тази </a:t>
            </a:r>
            <a:r>
              <a:rPr lang="bg-BG" b="1" dirty="0" smtClean="0">
                <a:solidFill>
                  <a:schemeClr val="bg1"/>
                </a:solidFill>
              </a:rPr>
              <a:t>информация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 в таблиците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500" dirty="0" smtClean="0"/>
              <a:t>За да създадете </a:t>
            </a:r>
            <a:r>
              <a:rPr lang="bg-BG" sz="3500" b="1" dirty="0" smtClean="0">
                <a:solidFill>
                  <a:schemeClr val="bg1"/>
                </a:solidFill>
              </a:rPr>
              <a:t>нова колона </a:t>
            </a:r>
            <a:r>
              <a:rPr lang="bg-BG" sz="3500" dirty="0" smtClean="0"/>
              <a:t>натиснете 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Click to Add</a:t>
            </a:r>
          </a:p>
          <a:p>
            <a:r>
              <a:rPr lang="ru-RU" sz="3500" dirty="0" smtClean="0"/>
              <a:t>Въведете </a:t>
            </a:r>
            <a:r>
              <a:rPr lang="ru-RU" sz="3500" b="1" dirty="0" smtClean="0">
                <a:solidFill>
                  <a:schemeClr val="bg1"/>
                </a:solidFill>
              </a:rPr>
              <a:t>данни</a:t>
            </a:r>
            <a:r>
              <a:rPr lang="ru-RU" sz="3500" dirty="0" smtClean="0"/>
              <a:t> в </a:t>
            </a:r>
            <a:r>
              <a:rPr lang="ru-RU" sz="3500" b="1" dirty="0" smtClean="0">
                <a:solidFill>
                  <a:schemeClr val="bg1"/>
                </a:solidFill>
              </a:rPr>
              <a:t>първия</a:t>
            </a:r>
            <a:r>
              <a:rPr lang="ru-RU" sz="3500" dirty="0" smtClean="0"/>
              <a:t> празен ред под заглавието, след което </a:t>
            </a:r>
            <a:r>
              <a:rPr lang="ru-RU" sz="3500" b="1" dirty="0" smtClean="0">
                <a:solidFill>
                  <a:schemeClr val="bg1"/>
                </a:solidFill>
              </a:rPr>
              <a:t>запазете промените</a:t>
            </a:r>
          </a:p>
          <a:p>
            <a:pPr lvl="1"/>
            <a:r>
              <a:rPr lang="bg-BG" sz="3200" dirty="0" smtClean="0"/>
              <a:t>Въз основа на </a:t>
            </a:r>
            <a:r>
              <a:rPr lang="bg-BG" sz="3200" b="1" dirty="0" smtClean="0">
                <a:solidFill>
                  <a:schemeClr val="bg1"/>
                </a:solidFill>
              </a:rPr>
              <a:t>типа данни</a:t>
            </a:r>
            <a:r>
              <a:rPr lang="bg-BG" sz="3200" dirty="0" smtClean="0"/>
              <a:t>, които </a:t>
            </a:r>
            <a:r>
              <a:rPr lang="bg-BG" sz="3200" b="1" dirty="0" smtClean="0">
                <a:solidFill>
                  <a:schemeClr val="bg1"/>
                </a:solidFill>
              </a:rPr>
              <a:t>въведете</a:t>
            </a:r>
            <a:r>
              <a:rPr lang="bg-BG" sz="3200" dirty="0" smtClean="0"/>
              <a:t>, </a:t>
            </a:r>
            <a:r>
              <a:rPr lang="bg-BG" sz="3200" b="1" dirty="0" smtClean="0">
                <a:solidFill>
                  <a:schemeClr val="bg1"/>
                </a:solidFill>
              </a:rPr>
              <a:t>Access</a:t>
            </a:r>
            <a:r>
              <a:rPr lang="bg-BG" sz="3200" dirty="0" smtClean="0"/>
              <a:t> задава </a:t>
            </a:r>
            <a:r>
              <a:rPr lang="bg-BG" sz="3200" b="1" dirty="0" smtClean="0">
                <a:solidFill>
                  <a:schemeClr val="bg1"/>
                </a:solidFill>
              </a:rPr>
              <a:t>тип</a:t>
            </a:r>
            <a:r>
              <a:rPr lang="bg-BG" sz="3200" dirty="0" smtClean="0"/>
              <a:t> </a:t>
            </a:r>
            <a:r>
              <a:rPr lang="bg-BG" sz="3200" b="1" dirty="0" smtClean="0">
                <a:solidFill>
                  <a:schemeClr val="bg1"/>
                </a:solidFill>
              </a:rPr>
              <a:t>данни</a:t>
            </a:r>
            <a:r>
              <a:rPr lang="bg-BG" sz="3200" dirty="0" smtClean="0"/>
              <a:t> за </a:t>
            </a:r>
            <a:r>
              <a:rPr lang="bg-BG" sz="3200" b="1" dirty="0" smtClean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 smtClean="0"/>
              <a:t>Например, ако въведете </a:t>
            </a:r>
            <a:r>
              <a:rPr lang="bg-BG" sz="3200" b="1" dirty="0" smtClean="0">
                <a:solidFill>
                  <a:schemeClr val="bg1"/>
                </a:solidFill>
              </a:rPr>
              <a:t>име</a:t>
            </a:r>
            <a:r>
              <a:rPr lang="bg-BG" sz="3200" dirty="0" smtClean="0"/>
              <a:t>, </a:t>
            </a:r>
            <a:r>
              <a:rPr lang="bg-BG" sz="3200" b="1" dirty="0" smtClean="0">
                <a:solidFill>
                  <a:schemeClr val="bg1"/>
                </a:solidFill>
              </a:rPr>
              <a:t>Access</a:t>
            </a:r>
            <a:r>
              <a:rPr lang="bg-BG" sz="3200" dirty="0" smtClean="0"/>
              <a:t> задава </a:t>
            </a:r>
            <a:r>
              <a:rPr lang="bg-BG" sz="3200" b="1" dirty="0" smtClean="0">
                <a:solidFill>
                  <a:schemeClr val="bg1"/>
                </a:solidFill>
              </a:rPr>
              <a:t>типа данни</a:t>
            </a:r>
            <a:r>
              <a:rPr lang="bg-BG" sz="3200" dirty="0" smtClean="0"/>
              <a:t> на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  <a:p>
            <a:r>
              <a:rPr lang="ru-RU" sz="3500" dirty="0" smtClean="0"/>
              <a:t>Натиснете с десния бутон върху </a:t>
            </a:r>
            <a:r>
              <a:rPr lang="ru-RU" sz="3500" b="1" dirty="0" smtClean="0">
                <a:solidFill>
                  <a:schemeClr val="bg1"/>
                </a:solidFill>
              </a:rPr>
              <a:t>заглавието</a:t>
            </a:r>
            <a:r>
              <a:rPr lang="ru-RU" sz="3500" dirty="0" smtClean="0"/>
              <a:t> на </a:t>
            </a:r>
            <a:r>
              <a:rPr lang="ru-RU" sz="3500" b="1" dirty="0" smtClean="0">
                <a:solidFill>
                  <a:schemeClr val="bg1"/>
                </a:solidFill>
              </a:rPr>
              <a:t>колоната</a:t>
            </a:r>
            <a:r>
              <a:rPr lang="ru-RU" sz="3500" dirty="0" smtClean="0"/>
              <a:t> и изберете 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 smtClean="0"/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Field</a:t>
            </a:r>
            <a:endParaRPr lang="ru-RU" sz="3500" dirty="0" smtClean="0"/>
          </a:p>
          <a:p>
            <a:pPr lvl="1"/>
            <a:r>
              <a:rPr lang="bg-BG" sz="3200" dirty="0" smtClean="0"/>
              <a:t>В</a:t>
            </a:r>
            <a:r>
              <a:rPr lang="ru-RU" sz="3200" dirty="0" smtClean="0"/>
              <a:t>ъведете </a:t>
            </a:r>
            <a:r>
              <a:rPr lang="ru-RU" sz="3200" b="1" dirty="0" smtClean="0">
                <a:solidFill>
                  <a:schemeClr val="bg1"/>
                </a:solidFill>
              </a:rPr>
              <a:t>име</a:t>
            </a:r>
            <a:r>
              <a:rPr lang="ru-RU" sz="3200" dirty="0" smtClean="0"/>
              <a:t> на </a:t>
            </a:r>
            <a:r>
              <a:rPr lang="ru-RU" sz="3200" b="1" dirty="0" smtClean="0">
                <a:solidFill>
                  <a:schemeClr val="bg1"/>
                </a:solidFill>
              </a:rPr>
              <a:t>полето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Попълване на данни в таблица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Create a Table | CustomGui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5200" y="2990850"/>
            <a:ext cx="4368800" cy="3276600"/>
          </a:xfrm>
          <a:prstGeom prst="rect">
            <a:avLst/>
          </a:prstGeom>
          <a:noFill/>
        </p:spPr>
      </p:pic>
      <p:pic>
        <p:nvPicPr>
          <p:cNvPr id="6" name="Picture 4" descr="Create a Table | CustomGui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1674" y="3048000"/>
            <a:ext cx="4368800" cy="3276600"/>
          </a:xfrm>
          <a:prstGeom prst="rect">
            <a:avLst/>
          </a:prstGeom>
          <a:noFill/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72200" y="1371600"/>
            <a:ext cx="2209800" cy="990600"/>
          </a:xfrm>
          <a:prstGeom prst="wedgeRoundRectCallout">
            <a:avLst>
              <a:gd name="adj1" fmla="val 26906"/>
              <a:gd name="adj2" fmla="val 1053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Използване на външен източник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Импортиране на външни данни</a:t>
            </a:r>
            <a:endParaRPr lang="en-US" dirty="0"/>
          </a:p>
        </p:txBody>
      </p:sp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Можете да създадете </a:t>
            </a:r>
            <a:r>
              <a:rPr lang="ru-RU" b="1" dirty="0" smtClean="0">
                <a:solidFill>
                  <a:schemeClr val="bg1"/>
                </a:solidFill>
              </a:rPr>
              <a:t>таблица </a:t>
            </a:r>
            <a:r>
              <a:rPr lang="ru-RU" dirty="0" smtClean="0"/>
              <a:t>чрез </a:t>
            </a:r>
            <a:r>
              <a:rPr lang="ru-RU" b="1" dirty="0" smtClean="0">
                <a:solidFill>
                  <a:schemeClr val="bg1"/>
                </a:solidFill>
              </a:rPr>
              <a:t>импортиране </a:t>
            </a:r>
            <a:r>
              <a:rPr lang="ru-RU" dirty="0" smtClean="0"/>
              <a:t>или </a:t>
            </a:r>
            <a:r>
              <a:rPr lang="ru-RU" b="1" dirty="0" smtClean="0">
                <a:solidFill>
                  <a:schemeClr val="bg1"/>
                </a:solidFill>
              </a:rPr>
              <a:t>свързване </a:t>
            </a:r>
            <a:r>
              <a:rPr lang="ru-RU" dirty="0" smtClean="0"/>
              <a:t>към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r>
              <a:rPr lang="ru-RU" dirty="0" smtClean="0"/>
              <a:t>, които се </a:t>
            </a:r>
            <a:r>
              <a:rPr lang="ru-RU" b="1" dirty="0" smtClean="0">
                <a:solidFill>
                  <a:schemeClr val="bg1"/>
                </a:solidFill>
              </a:rPr>
              <a:t>съхраняват </a:t>
            </a:r>
            <a:r>
              <a:rPr lang="ru-RU" dirty="0" smtClean="0"/>
              <a:t>на </a:t>
            </a:r>
            <a:r>
              <a:rPr lang="ru-RU" b="1" dirty="0" smtClean="0">
                <a:solidFill>
                  <a:schemeClr val="bg1"/>
                </a:solidFill>
              </a:rPr>
              <a:t>друго място</a:t>
            </a:r>
            <a:r>
              <a:rPr lang="ru-RU" dirty="0" smtClean="0"/>
              <a:t> </a:t>
            </a:r>
            <a:endParaRPr lang="ru-RU" dirty="0" smtClean="0"/>
          </a:p>
          <a:p>
            <a:r>
              <a:rPr lang="ru-RU" dirty="0" smtClean="0"/>
              <a:t>Примери:</a:t>
            </a:r>
          </a:p>
          <a:p>
            <a:pPr lvl="1"/>
            <a:r>
              <a:rPr lang="ru-RU" dirty="0" smtClean="0"/>
              <a:t>Работен </a:t>
            </a:r>
            <a:r>
              <a:rPr lang="ru-RU" dirty="0" smtClean="0"/>
              <a:t>лист на </a:t>
            </a:r>
            <a:r>
              <a:rPr lang="ru-RU" b="1" dirty="0" smtClean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ru-RU" dirty="0" smtClean="0"/>
              <a:t>Списък </a:t>
            </a:r>
            <a:r>
              <a:rPr lang="ru-RU" dirty="0" smtClean="0"/>
              <a:t>на </a:t>
            </a:r>
            <a:r>
              <a:rPr lang="ru-RU" b="1" dirty="0" smtClean="0">
                <a:solidFill>
                  <a:schemeClr val="bg1"/>
                </a:solidFill>
              </a:rPr>
              <a:t>SharePoint</a:t>
            </a:r>
            <a:endParaRPr lang="ru-RU" dirty="0" smtClean="0"/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XML</a:t>
            </a:r>
            <a:r>
              <a:rPr lang="ru-RU" dirty="0" smtClean="0"/>
              <a:t> файл</a:t>
            </a:r>
          </a:p>
          <a:p>
            <a:pPr lvl="1"/>
            <a:r>
              <a:rPr lang="ru-RU" dirty="0" smtClean="0"/>
              <a:t>Друга </a:t>
            </a:r>
            <a:r>
              <a:rPr lang="ru-RU" dirty="0" smtClean="0"/>
              <a:t>база данни на </a:t>
            </a:r>
            <a:r>
              <a:rPr lang="ru-RU" b="1" dirty="0" smtClean="0">
                <a:solidFill>
                  <a:schemeClr val="bg1"/>
                </a:solidFill>
              </a:rPr>
              <a:t>Access</a:t>
            </a:r>
            <a:endParaRPr lang="ru-RU" dirty="0" smtClean="0"/>
          </a:p>
          <a:p>
            <a:pPr lvl="1"/>
            <a:r>
              <a:rPr lang="ru-RU" dirty="0" smtClean="0"/>
              <a:t>П</a:t>
            </a:r>
            <a:r>
              <a:rPr lang="ru-RU" dirty="0" smtClean="0"/>
              <a:t>апка </a:t>
            </a:r>
            <a:r>
              <a:rPr lang="ru-RU" dirty="0" smtClean="0"/>
              <a:t>на </a:t>
            </a:r>
            <a:r>
              <a:rPr lang="ru-RU" b="1" dirty="0" smtClean="0">
                <a:solidFill>
                  <a:schemeClr val="bg1"/>
                </a:solidFill>
              </a:rPr>
              <a:t>Microsoft </a:t>
            </a:r>
            <a:r>
              <a:rPr lang="ru-RU" b="1" dirty="0" smtClean="0">
                <a:solidFill>
                  <a:schemeClr val="bg1"/>
                </a:solidFill>
              </a:rPr>
              <a:t>Outlook</a:t>
            </a:r>
          </a:p>
          <a:p>
            <a:pPr lvl="1"/>
            <a:r>
              <a:rPr lang="bg-BG" dirty="0" smtClean="0"/>
              <a:t>И други...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34200" y="2743200"/>
            <a:ext cx="3505200" cy="309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Когато </a:t>
            </a:r>
            <a:r>
              <a:rPr lang="ru-RU" sz="3600" b="1" dirty="0" smtClean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 smtClean="0"/>
              <a:t>, </a:t>
            </a:r>
            <a:r>
              <a:rPr lang="ru-RU" sz="3600" dirty="0" smtClean="0"/>
              <a:t>създаваме </a:t>
            </a:r>
            <a:r>
              <a:rPr lang="ru-RU" sz="3600" b="1" dirty="0" smtClean="0">
                <a:solidFill>
                  <a:schemeClr val="bg1"/>
                </a:solidFill>
              </a:rPr>
              <a:t>копие</a:t>
            </a:r>
            <a:r>
              <a:rPr lang="ru-RU" sz="3600" dirty="0" smtClean="0"/>
              <a:t> на </a:t>
            </a:r>
            <a:r>
              <a:rPr lang="ru-RU" sz="3600" b="1" dirty="0" smtClean="0">
                <a:solidFill>
                  <a:schemeClr val="bg1"/>
                </a:solidFill>
              </a:rPr>
              <a:t>данните</a:t>
            </a:r>
            <a:r>
              <a:rPr lang="ru-RU" sz="3600" dirty="0" smtClean="0"/>
              <a:t> в </a:t>
            </a:r>
            <a:r>
              <a:rPr lang="ru-RU" sz="3600" b="1" dirty="0" smtClean="0">
                <a:solidFill>
                  <a:schemeClr val="bg1"/>
                </a:solidFill>
              </a:rPr>
              <a:t>нова</a:t>
            </a:r>
            <a:r>
              <a:rPr lang="ru-RU" sz="3600" dirty="0" smtClean="0"/>
              <a:t> таблица в </a:t>
            </a:r>
            <a:r>
              <a:rPr lang="ru-RU" sz="3600" b="1" dirty="0" smtClean="0">
                <a:solidFill>
                  <a:schemeClr val="bg1"/>
                </a:solidFill>
              </a:rPr>
              <a:t>текущата база данни</a:t>
            </a:r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ru-RU" sz="3600" dirty="0" smtClean="0"/>
              <a:t>Последващите </a:t>
            </a:r>
            <a:r>
              <a:rPr lang="ru-RU" sz="3600" b="1" dirty="0" smtClean="0">
                <a:solidFill>
                  <a:schemeClr val="bg1"/>
                </a:solidFill>
              </a:rPr>
              <a:t>промени</a:t>
            </a:r>
            <a:r>
              <a:rPr lang="ru-RU" sz="3600" dirty="0" smtClean="0"/>
              <a:t> в </a:t>
            </a:r>
            <a:r>
              <a:rPr lang="ru-RU" sz="3600" b="1" dirty="0" smtClean="0">
                <a:solidFill>
                  <a:schemeClr val="bg1"/>
                </a:solidFill>
              </a:rPr>
              <a:t>данните</a:t>
            </a:r>
            <a:r>
              <a:rPr lang="ru-RU" sz="3600" dirty="0" smtClean="0"/>
              <a:t> на </a:t>
            </a:r>
            <a:r>
              <a:rPr lang="ru-RU" sz="3600" b="1" dirty="0" smtClean="0">
                <a:solidFill>
                  <a:schemeClr val="bg1"/>
                </a:solidFill>
              </a:rPr>
              <a:t>източника</a:t>
            </a:r>
            <a:r>
              <a:rPr lang="ru-RU" sz="3600" dirty="0" smtClean="0"/>
              <a:t> </a:t>
            </a:r>
            <a:r>
              <a:rPr lang="ru-RU" sz="3600" dirty="0" smtClean="0"/>
              <a:t>няма да имат ефект върху </a:t>
            </a:r>
            <a:r>
              <a:rPr lang="ru-RU" sz="3600" b="1" dirty="0" smtClean="0">
                <a:solidFill>
                  <a:schemeClr val="bg1"/>
                </a:solidFill>
              </a:rPr>
              <a:t>импортираните</a:t>
            </a:r>
            <a:r>
              <a:rPr lang="ru-RU" sz="3600" dirty="0" smtClean="0"/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ru-RU" sz="3400" dirty="0" smtClean="0"/>
              <a:t> </a:t>
            </a:r>
            <a:r>
              <a:rPr lang="ru-RU" sz="3400" b="1" dirty="0" smtClean="0">
                <a:solidFill>
                  <a:schemeClr val="bg1"/>
                </a:solidFill>
              </a:rPr>
              <a:t>Промените </a:t>
            </a:r>
            <a:r>
              <a:rPr lang="ru-RU" sz="3400" dirty="0" smtClean="0"/>
              <a:t>в импортираните </a:t>
            </a:r>
            <a:r>
              <a:rPr lang="ru-RU" sz="3400" dirty="0" smtClean="0"/>
              <a:t>данни</a:t>
            </a:r>
            <a:r>
              <a:rPr lang="ru-RU" sz="3400" b="1" dirty="0" smtClean="0">
                <a:solidFill>
                  <a:schemeClr val="bg1"/>
                </a:solidFill>
              </a:rPr>
              <a:t> </a:t>
            </a:r>
            <a:r>
              <a:rPr lang="ru-RU" sz="3400" dirty="0" smtClean="0"/>
              <a:t>също </a:t>
            </a:r>
            <a:r>
              <a:rPr lang="ru-RU" sz="3400" b="1" dirty="0" smtClean="0">
                <a:solidFill>
                  <a:schemeClr val="bg1"/>
                </a:solidFill>
              </a:rPr>
              <a:t>не засягат </a:t>
            </a:r>
            <a:r>
              <a:rPr lang="ru-RU" sz="3400" dirty="0" smtClean="0"/>
              <a:t>данните на </a:t>
            </a:r>
            <a:r>
              <a:rPr lang="ru-RU" sz="3400" dirty="0" smtClean="0"/>
              <a:t>източника</a:t>
            </a:r>
            <a:endParaRPr lang="en-US" sz="3400" dirty="0" smtClean="0"/>
          </a:p>
          <a:p>
            <a:r>
              <a:rPr lang="ru-RU" sz="3600" dirty="0" smtClean="0"/>
              <a:t>Можете </a:t>
            </a:r>
            <a:r>
              <a:rPr lang="ru-RU" sz="3600" dirty="0" smtClean="0"/>
              <a:t>да </a:t>
            </a:r>
            <a:r>
              <a:rPr lang="ru-RU" sz="3600" b="1" dirty="0" smtClean="0">
                <a:solidFill>
                  <a:schemeClr val="bg1"/>
                </a:solidFill>
              </a:rPr>
              <a:t>промените</a:t>
            </a:r>
            <a:r>
              <a:rPr lang="ru-RU" sz="3600" dirty="0" smtClean="0"/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дизайна</a:t>
            </a:r>
            <a:r>
              <a:rPr lang="ru-RU" sz="3600" dirty="0" smtClean="0"/>
              <a:t> на </a:t>
            </a:r>
            <a:r>
              <a:rPr lang="ru-RU" sz="3600" b="1" dirty="0" smtClean="0">
                <a:solidFill>
                  <a:schemeClr val="bg1"/>
                </a:solidFill>
              </a:rPr>
              <a:t>импортирана</a:t>
            </a:r>
            <a:r>
              <a:rPr lang="bg-BG" sz="3600" b="1" dirty="0" smtClean="0">
                <a:solidFill>
                  <a:schemeClr val="bg1"/>
                </a:solidFill>
              </a:rPr>
              <a:t>та</a:t>
            </a:r>
            <a:r>
              <a:rPr lang="ru-RU" sz="3600" b="1" dirty="0" smtClean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Импортиране на данни </a:t>
            </a:r>
            <a:r>
              <a:rPr lang="bg-BG" dirty="0" smtClean="0"/>
              <a:t>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: https://support.microsoft.com/en-gb/office/create-a-table-and-add-fields-8fdc65f9-8d40-4ff5-9212-80e6545e8d87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971800"/>
            <a:ext cx="6953250" cy="3334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5400" y="3429000"/>
            <a:ext cx="2645811" cy="247383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280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mtClean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=""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=""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=""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=""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=""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=""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=""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=""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=""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=""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1172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000" b="1" dirty="0" smtClean="0">
                <a:solidFill>
                  <a:schemeClr val="bg1"/>
                </a:solidFill>
              </a:rPr>
              <a:t>MS Access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 smtClean="0"/>
              <a:t>Създаване на таблици</a:t>
            </a:r>
            <a:r>
              <a:rPr lang="en-US" sz="3000" dirty="0" smtClean="0"/>
              <a:t> </a:t>
            </a:r>
            <a:r>
              <a:rPr lang="ru-RU" sz="3000" dirty="0" smtClean="0"/>
              <a:t>и попълване на данни</a:t>
            </a:r>
            <a:endParaRPr lang="en-US" sz="3000" dirty="0" smtClean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 smtClean="0"/>
              <a:t>Импортиране на </a:t>
            </a:r>
            <a:r>
              <a:rPr lang="ru-RU" sz="3000" b="1" dirty="0" smtClean="0">
                <a:solidFill>
                  <a:schemeClr val="bg1"/>
                </a:solidFill>
              </a:rPr>
              <a:t>външни данни</a:t>
            </a:r>
            <a:endParaRPr lang="en-US" sz="3000" b="1" dirty="0" smtClean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 smtClean="0">
                <a:solidFill>
                  <a:schemeClr val="bg1"/>
                </a:solidFill>
              </a:rPr>
              <a:t>MS Excel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 smtClean="0">
                <a:solidFill>
                  <a:schemeClr val="bg1"/>
                </a:solidFill>
              </a:rPr>
              <a:t>SQL Server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3000" dirty="0" smtClean="0"/>
              <a:t>Създаване на </a:t>
            </a:r>
            <a:r>
              <a:rPr lang="ru-RU" sz="3000" b="1" dirty="0" smtClean="0">
                <a:solidFill>
                  <a:schemeClr val="bg1"/>
                </a:solidFill>
              </a:rPr>
              <a:t>заявки</a:t>
            </a:r>
            <a:endParaRPr lang="en-US" sz="3000" b="1" dirty="0" smtClean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dirty="0" smtClean="0"/>
              <a:t> </a:t>
            </a:r>
            <a:r>
              <a:rPr lang="ru-RU" sz="2800" b="1" dirty="0" smtClean="0">
                <a:solidFill>
                  <a:schemeClr val="bg1"/>
                </a:solidFill>
              </a:rPr>
              <a:t>SQL</a:t>
            </a:r>
            <a:r>
              <a:rPr lang="ru-RU" sz="2800" dirty="0" smtClean="0"/>
              <a:t> редактор </a:t>
            </a: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 smtClean="0">
                <a:solidFill>
                  <a:schemeClr val="bg1"/>
                </a:solidFill>
              </a:rPr>
              <a:t>Визуален</a:t>
            </a:r>
            <a:r>
              <a:rPr lang="ru-RU" sz="2800" dirty="0" smtClean="0"/>
              <a:t> редактор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 smtClean="0"/>
              <a:t>Параметрични заявки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 smtClean="0"/>
              <a:t>Формуляри (</a:t>
            </a:r>
            <a:r>
              <a:rPr lang="en-US" sz="3000" b="1" dirty="0" smtClean="0">
                <a:solidFill>
                  <a:schemeClr val="bg1"/>
                </a:solidFill>
              </a:rPr>
              <a:t>forms</a:t>
            </a:r>
            <a:r>
              <a:rPr lang="en-US" sz="3000" dirty="0" smtClean="0"/>
              <a:t>)</a:t>
            </a:r>
            <a:endParaRPr lang="bg-BG" sz="3000" dirty="0" smtClean="0"/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 smtClean="0"/>
              <a:t>Отчети </a:t>
            </a:r>
            <a:r>
              <a:rPr lang="en-US" sz="3000" dirty="0" smtClean="0"/>
              <a:t>(</a:t>
            </a:r>
            <a:r>
              <a:rPr lang="en-US" sz="3000" b="1" dirty="0" smtClean="0">
                <a:solidFill>
                  <a:schemeClr val="bg1"/>
                </a:solidFill>
              </a:rPr>
              <a:t>reports</a:t>
            </a:r>
            <a:r>
              <a:rPr lang="en-US" sz="3000" dirty="0" smtClean="0"/>
              <a:t>)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Същност и употреба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MS Access</a:t>
            </a:r>
            <a:endParaRPr lang="en-US" dirty="0"/>
          </a:p>
        </p:txBody>
      </p:sp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Система за управление на бази данни (</a:t>
            </a:r>
            <a:r>
              <a:rPr lang="bg-BG" b="1" dirty="0" smtClean="0">
                <a:solidFill>
                  <a:schemeClr val="bg1"/>
                </a:solidFill>
              </a:rPr>
              <a:t>СУБД</a:t>
            </a:r>
            <a:r>
              <a:rPr lang="bg-BG" dirty="0" smtClean="0"/>
              <a:t>) от Microsoft </a:t>
            </a:r>
          </a:p>
          <a:p>
            <a:pPr lvl="1"/>
            <a:r>
              <a:rPr lang="ru-RU" dirty="0" smtClean="0"/>
              <a:t>Предоставя мощни </a:t>
            </a:r>
            <a:r>
              <a:rPr lang="ru-RU" b="1" dirty="0" smtClean="0">
                <a:solidFill>
                  <a:schemeClr val="bg1"/>
                </a:solidFill>
              </a:rPr>
              <a:t>инструменти</a:t>
            </a:r>
            <a:r>
              <a:rPr lang="ru-RU" dirty="0" smtClean="0"/>
              <a:t> за </a:t>
            </a:r>
            <a:r>
              <a:rPr lang="ru-RU" b="1" dirty="0" smtClean="0">
                <a:solidFill>
                  <a:schemeClr val="bg1"/>
                </a:solidFill>
              </a:rPr>
              <a:t>съхранение</a:t>
            </a:r>
            <a:r>
              <a:rPr lang="ru-RU" dirty="0" smtClean="0"/>
              <a:t>, </a:t>
            </a:r>
            <a:r>
              <a:rPr lang="ru-RU" b="1" dirty="0" smtClean="0">
                <a:solidFill>
                  <a:schemeClr val="bg1"/>
                </a:solidFill>
              </a:rPr>
              <a:t>управление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анализ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/>
            <a:r>
              <a:rPr lang="bg-BG" dirty="0" smtClean="0"/>
              <a:t>Л</a:t>
            </a:r>
            <a:r>
              <a:rPr lang="ru-RU" dirty="0" smtClean="0"/>
              <a:t>есно създаване на </a:t>
            </a:r>
            <a:r>
              <a:rPr lang="ru-RU" b="1" dirty="0" smtClean="0">
                <a:solidFill>
                  <a:schemeClr val="bg1"/>
                </a:solidFill>
              </a:rPr>
              <a:t>бази данни</a:t>
            </a:r>
            <a:r>
              <a:rPr lang="ru-RU" dirty="0" smtClean="0"/>
              <a:t>, </a:t>
            </a:r>
            <a:r>
              <a:rPr lang="ru-RU" b="1" dirty="0" smtClean="0">
                <a:solidFill>
                  <a:schemeClr val="bg1"/>
                </a:solidFill>
              </a:rPr>
              <a:t>формуляри</a:t>
            </a:r>
            <a:r>
              <a:rPr lang="ru-RU" dirty="0" smtClean="0"/>
              <a:t>, </a:t>
            </a:r>
            <a:r>
              <a:rPr lang="ru-RU" b="1" dirty="0" smtClean="0">
                <a:solidFill>
                  <a:schemeClr val="bg1"/>
                </a:solidFill>
              </a:rPr>
              <a:t>отчети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Интуитивен</a:t>
            </a:r>
            <a:r>
              <a:rPr lang="ru-RU" dirty="0" smtClean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Интеграция</a:t>
            </a:r>
            <a:r>
              <a:rPr lang="ru-RU" dirty="0" smtClean="0"/>
              <a:t> с други </a:t>
            </a:r>
            <a:r>
              <a:rPr lang="ru-RU" b="1" dirty="0" smtClean="0">
                <a:solidFill>
                  <a:schemeClr val="bg1"/>
                </a:solidFill>
              </a:rPr>
              <a:t>Microsoft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Excel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Word</a:t>
            </a:r>
            <a:r>
              <a:rPr lang="en-US" dirty="0" smtClean="0"/>
              <a:t> </a:t>
            </a:r>
            <a:r>
              <a:rPr lang="bg-BG" dirty="0" smtClean="0"/>
              <a:t>и др.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bg-BG" dirty="0" smtClean="0"/>
              <a:t>Член на Microsoft Office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MS Access</a:t>
            </a:r>
            <a:endParaRPr lang="en-US" dirty="0"/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41910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Попълване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Създаване на таблици</a:t>
            </a:r>
            <a:endParaRPr lang="en-US" dirty="0"/>
          </a:p>
        </p:txBody>
      </p:sp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Натиснете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dirty="0" smtClean="0"/>
              <a:t> &gt; 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b="1" dirty="0" smtClean="0"/>
              <a:t> </a:t>
            </a:r>
            <a:r>
              <a:rPr lang="bg-BG" dirty="0" smtClean="0"/>
              <a:t>и изберете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desktop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bg-BG" dirty="0" smtClean="0"/>
              <a:t>В полето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dirty="0" smtClean="0"/>
              <a:t> </a:t>
            </a:r>
            <a:r>
              <a:rPr lang="ru-RU" dirty="0" smtClean="0"/>
              <a:t>въведете име на файл за новата база данни</a:t>
            </a:r>
            <a:endParaRPr lang="en-US" dirty="0" smtClean="0"/>
          </a:p>
          <a:p>
            <a:r>
              <a:rPr lang="ru-RU" dirty="0" smtClean="0"/>
              <a:t>За да изберете друго </a:t>
            </a:r>
            <a:r>
              <a:rPr lang="ru-RU" b="1" dirty="0" smtClean="0">
                <a:solidFill>
                  <a:schemeClr val="bg1"/>
                </a:solidFill>
              </a:rPr>
              <a:t>местоположение</a:t>
            </a:r>
            <a:r>
              <a:rPr lang="ru-RU" dirty="0" smtClean="0"/>
              <a:t> и да </a:t>
            </a:r>
            <a:r>
              <a:rPr lang="ru-RU" b="1" dirty="0" smtClean="0">
                <a:solidFill>
                  <a:schemeClr val="bg1"/>
                </a:solidFill>
              </a:rPr>
              <a:t>запазите</a:t>
            </a:r>
            <a:r>
              <a:rPr lang="ru-RU" dirty="0" smtClean="0"/>
              <a:t> базата данни, щракнете върху </a:t>
            </a:r>
            <a:r>
              <a:rPr lang="ru-RU" b="1" dirty="0" smtClean="0">
                <a:solidFill>
                  <a:schemeClr val="bg1"/>
                </a:solidFill>
              </a:rPr>
              <a:t>иконата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папка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база данни</a:t>
            </a:r>
            <a:r>
              <a:rPr lang="en-US" dirty="0" smtClean="0"/>
              <a:t> (1)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828799"/>
            <a:ext cx="2286000" cy="2513223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 smtClean="0"/>
              <a:t>Натиснете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Create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 smtClean="0"/>
              <a:t>Отваря се новата </a:t>
            </a:r>
            <a:r>
              <a:rPr lang="bg-BG" sz="3200" b="1" dirty="0" smtClean="0">
                <a:solidFill>
                  <a:schemeClr val="bg1"/>
                </a:solidFill>
              </a:rPr>
              <a:t>база данни </a:t>
            </a:r>
            <a:r>
              <a:rPr lang="bg-BG" sz="3200" dirty="0" smtClean="0"/>
              <a:t>и се </a:t>
            </a:r>
            <a:r>
              <a:rPr lang="bg-BG" sz="3200" b="1" dirty="0" smtClean="0">
                <a:solidFill>
                  <a:schemeClr val="bg1"/>
                </a:solidFill>
              </a:rPr>
              <a:t>създава таблица </a:t>
            </a:r>
            <a:r>
              <a:rPr lang="bg-BG" sz="3200" dirty="0" smtClean="0"/>
              <a:t>с името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 smtClean="0"/>
              <a:t>, която се отваря в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 smtClean="0"/>
              <a:t> </a:t>
            </a:r>
            <a:r>
              <a:rPr lang="bg-BG" sz="3200" dirty="0" smtClean="0"/>
              <a:t>изглед</a:t>
            </a:r>
            <a:endParaRPr lang="en-US" sz="32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база данни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70660" name="Picture 4" descr="How to Create a Blank Database in Access 2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6176" y="2895600"/>
            <a:ext cx="5279649" cy="38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 smtClean="0">
                <a:solidFill>
                  <a:schemeClr val="bg1"/>
                </a:solidFill>
              </a:rPr>
              <a:t>MS </a:t>
            </a:r>
            <a:r>
              <a:rPr lang="ru-RU" b="1" dirty="0" smtClean="0">
                <a:solidFill>
                  <a:schemeClr val="bg1"/>
                </a:solidFill>
              </a:rPr>
              <a:t>Access </a:t>
            </a:r>
            <a:r>
              <a:rPr lang="ru-RU" dirty="0" smtClean="0"/>
              <a:t>предоставя лесен и мощен начин за създаване на 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таблици (1)</a:t>
            </a:r>
            <a:endParaRPr lang="en-US" dirty="0"/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383611"/>
            <a:ext cx="5943600" cy="40933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 раздела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 smtClean="0"/>
              <a:t>, в групата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 smtClean="0"/>
              <a:t>, </a:t>
            </a:r>
            <a:r>
              <a:rPr lang="bg-BG" dirty="0" smtClean="0"/>
              <a:t>натиснете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Table</a:t>
            </a:r>
            <a:endParaRPr lang="en-US" dirty="0" smtClean="0"/>
          </a:p>
          <a:p>
            <a:endParaRPr lang="en-US" sz="3400" dirty="0" smtClean="0"/>
          </a:p>
          <a:p>
            <a:endParaRPr lang="en-US" sz="3400" dirty="0" smtClean="0"/>
          </a:p>
          <a:p>
            <a:endParaRPr lang="en-US" sz="3400" dirty="0" smtClean="0"/>
          </a:p>
          <a:p>
            <a:endParaRPr lang="en-US" sz="3400" dirty="0" smtClean="0"/>
          </a:p>
          <a:p>
            <a:endParaRPr lang="en-US" sz="3400" dirty="0" smtClean="0"/>
          </a:p>
          <a:p>
            <a:r>
              <a:rPr lang="bg-BG" sz="3400" dirty="0" smtClean="0"/>
              <a:t>Нова таблица се вмъква в базата данни и се отваря в 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 smtClean="0"/>
              <a:t> </a:t>
            </a:r>
            <a:r>
              <a:rPr lang="bg-BG" sz="3400" dirty="0" smtClean="0"/>
              <a:t>изглед</a:t>
            </a:r>
            <a:endParaRPr lang="bg-BG" sz="3400" b="1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17585</TotalTime>
  <Words>651</Words>
  <Application>Microsoft Office PowerPoint</Application>
  <PresentationFormat>Custom</PresentationFormat>
  <Paragraphs>116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SoftUni</vt:lpstr>
      <vt:lpstr>Работа с MS Access</vt:lpstr>
      <vt:lpstr>Съдържание</vt:lpstr>
      <vt:lpstr>MS Access</vt:lpstr>
      <vt:lpstr>Какво е MS Access</vt:lpstr>
      <vt:lpstr>Създаване на таблици</vt:lpstr>
      <vt:lpstr>Създаване на база данни (1)</vt:lpstr>
      <vt:lpstr>Създаване на база данни (2)</vt:lpstr>
      <vt:lpstr>Създаване на таблици (1)</vt:lpstr>
      <vt:lpstr>Създаване на таблици (2)</vt:lpstr>
      <vt:lpstr>Данни в таблиците</vt:lpstr>
      <vt:lpstr>Попълване на данни в таблица</vt:lpstr>
      <vt:lpstr>Slide 12</vt:lpstr>
      <vt:lpstr>Импортиране на външни данни</vt:lpstr>
      <vt:lpstr>Импортиране на данни (1)</vt:lpstr>
      <vt:lpstr>Импортиране на данни (2)</vt:lpstr>
      <vt:lpstr>Slide 16</vt:lpstr>
      <vt:lpstr>Обобщение</vt:lpstr>
      <vt:lpstr>Slide 18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546</cp:revision>
  <dcterms:created xsi:type="dcterms:W3CDTF">2018-05-23T13:08:44Z</dcterms:created>
  <dcterms:modified xsi:type="dcterms:W3CDTF">2023-09-04T14:14:10Z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