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394" r:id="rId2"/>
    <p:sldId id="395" r:id="rId3"/>
    <p:sldId id="425" r:id="rId4"/>
    <p:sldId id="426" r:id="rId5"/>
    <p:sldId id="427" r:id="rId6"/>
    <p:sldId id="428" r:id="rId7"/>
    <p:sldId id="429" r:id="rId8"/>
    <p:sldId id="528" r:id="rId9"/>
    <p:sldId id="432" r:id="rId10"/>
    <p:sldId id="433" r:id="rId11"/>
    <p:sldId id="434" r:id="rId12"/>
    <p:sldId id="435" r:id="rId13"/>
    <p:sldId id="438" r:id="rId14"/>
    <p:sldId id="439" r:id="rId15"/>
    <p:sldId id="478" r:id="rId16"/>
    <p:sldId id="440" r:id="rId17"/>
    <p:sldId id="441" r:id="rId18"/>
    <p:sldId id="442" r:id="rId19"/>
    <p:sldId id="443" r:id="rId20"/>
    <p:sldId id="444" r:id="rId21"/>
    <p:sldId id="445" r:id="rId22"/>
    <p:sldId id="456" r:id="rId23"/>
    <p:sldId id="457" r:id="rId24"/>
    <p:sldId id="458" r:id="rId25"/>
    <p:sldId id="459" r:id="rId26"/>
    <p:sldId id="494" r:id="rId27"/>
    <p:sldId id="526" r:id="rId28"/>
    <p:sldId id="527" r:id="rId29"/>
    <p:sldId id="495" r:id="rId30"/>
    <p:sldId id="5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CD56E91-FAF9-4491-8C02-C5EA484460EA}">
          <p14:sldIdLst>
            <p14:sldId id="394"/>
            <p14:sldId id="395"/>
          </p14:sldIdLst>
        </p14:section>
        <p14:section name="Алгоритми" id="{49CEB6FD-120C-4B06-94D4-95A3ED832ECA}">
          <p14:sldIdLst>
            <p14:sldId id="425"/>
            <p14:sldId id="426"/>
            <p14:sldId id="427"/>
            <p14:sldId id="428"/>
            <p14:sldId id="429"/>
          </p14:sldIdLst>
        </p14:section>
        <p14:section name="Алгоритмична сложност" id="{E329A533-407A-4515-B251-80BC9354713F}">
          <p14:sldIdLst>
            <p14:sldId id="528"/>
            <p14:sldId id="432"/>
            <p14:sldId id="433"/>
            <p14:sldId id="434"/>
            <p14:sldId id="435"/>
            <p14:sldId id="438"/>
            <p14:sldId id="439"/>
            <p14:sldId id="478"/>
            <p14:sldId id="440"/>
            <p14:sldId id="441"/>
            <p14:sldId id="442"/>
            <p14:sldId id="443"/>
            <p14:sldId id="444"/>
            <p14:sldId id="445"/>
          </p14:sldIdLst>
        </p14:section>
        <p14:section name="Анализиране на сложност" id="{C56923B2-D56D-49BC-800B-687E2F22D231}">
          <p14:sldIdLst>
            <p14:sldId id="456"/>
            <p14:sldId id="457"/>
            <p14:sldId id="458"/>
            <p14:sldId id="459"/>
            <p14:sldId id="494"/>
          </p14:sldIdLst>
        </p14:section>
        <p14:section name="Обобщение" id="{EF417161-58EB-47E8-8157-D24FE2B783D1}">
          <p14:sldIdLst>
            <p14:sldId id="526"/>
            <p14:sldId id="527"/>
            <p14:sldId id="495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69B6A-8C71-2B8E-746A-742A61965FAF}" v="1840" dt="2023-02-27T18:03:21.214"/>
    <p1510:client id="{5C638A65-0880-D375-1945-868E9FAEAF24}" v="1638" dt="2023-03-03T12:26:13.44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719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3.03.23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36F5BF3-869A-4170-BB4E-80701C1F2F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3417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FBBB9-A1C9-4DBC-9682-34C93C989556}" type="slidenum">
              <a:rPr lang="en-US"/>
              <a:pPr/>
              <a:t>24</a:t>
            </a:fld>
            <a:r>
              <a:rPr lang="en-US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FA59BF-5FD7-42FB-A274-A00076AB2F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1460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25</a:t>
            </a:fld>
            <a:r>
              <a:rPr lang="en-US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11BF55-596D-4C43-80D5-B8EF20FD01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5360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26</a:t>
            </a:fld>
            <a:r>
              <a:rPr lang="en-US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B346B2-E794-4E0D-8D0A-4A5FFD5DAE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6900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70C5F2-247E-4CDA-A1BD-3D886D99A9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1852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26A172B-48E5-4E83-BE6F-90F3D68A4E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0436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D2FF36-952E-4296-9CFE-EE129A3112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1568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21DC-E5CA-4076-AD22-C9649110DDA2}" type="slidenum">
              <a:rPr lang="en-US"/>
              <a:pPr/>
              <a:t>10</a:t>
            </a:fld>
            <a:r>
              <a:rPr lang="en-US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C8222CB-B7C3-40BD-A7E4-68AEA80255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67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11</a:t>
            </a:fld>
            <a:r>
              <a:rPr lang="en-US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7A65A9-7300-4B52-B53F-21F34B8C4B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5973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71ADB-B992-423C-98B6-42E93035A652}" type="slidenum">
              <a:rPr lang="en-US"/>
              <a:pPr/>
              <a:t>12</a:t>
            </a:fld>
            <a:r>
              <a:rPr lang="en-US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C3A525-A548-404C-99C8-027807BDB6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9705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7EBC5-F09A-48C8-879F-7697B83713A1}" type="slidenum">
              <a:rPr lang="en-US"/>
              <a:pPr/>
              <a:t>14</a:t>
            </a:fld>
            <a:r>
              <a:rPr lang="en-US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BC352E-B394-4CB7-A416-44040F6493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981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22</a:t>
            </a:fld>
            <a:r>
              <a:rPr lang="en-US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886A89-C7EE-45BF-89FE-49CD52B1F0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361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943CF-1512-4E5E-9867-C26AF6DC7F81}" type="slidenum">
              <a:rPr lang="en-US"/>
              <a:pPr/>
              <a:t>23</a:t>
            </a:fld>
            <a:r>
              <a:rPr lang="en-US"/>
              <a:t>##</a:t>
            </a:r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661285-BBE3-44D6-B1C0-7BF390FC8B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9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introprogramming.info/wp-content/uploads/2018/07/CSharp-Principles-Book-Nakov-v2018.pdf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https://about.softuni.bg/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 err="1"/>
              <a:t>Софтуерен</a:t>
            </a:r>
            <a:r>
              <a:rPr lang="en-US" sz="2000" dirty="0"/>
              <a:t> </a:t>
            </a:r>
            <a:r>
              <a:rPr lang="en-US" sz="2000" dirty="0" err="1"/>
              <a:t>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 err="1">
                <a:ea typeface="+mn-lt"/>
                <a:cs typeface="+mn-lt"/>
              </a:rPr>
              <a:t>Анализиране</a:t>
            </a:r>
            <a:r>
              <a:rPr lang="en-US" sz="3550" dirty="0">
                <a:ea typeface="+mn-lt"/>
                <a:cs typeface="+mn-lt"/>
              </a:rPr>
              <a:t> </a:t>
            </a:r>
            <a:r>
              <a:rPr lang="en-US" sz="3550" dirty="0" err="1">
                <a:ea typeface="+mn-lt"/>
                <a:cs typeface="+mn-lt"/>
              </a:rPr>
              <a:t>на</a:t>
            </a:r>
            <a:r>
              <a:rPr lang="en-US" sz="3550" dirty="0">
                <a:ea typeface="+mn-lt"/>
                <a:cs typeface="+mn-lt"/>
              </a:rPr>
              <a:t> </a:t>
            </a:r>
            <a:r>
              <a:rPr lang="en-US" sz="3550" dirty="0" err="1">
                <a:ea typeface="+mn-lt"/>
                <a:cs typeface="+mn-lt"/>
              </a:rPr>
              <a:t>сложност</a:t>
            </a:r>
            <a:r>
              <a:rPr lang="en-US" sz="3550" dirty="0">
                <a:ea typeface="+mn-lt"/>
                <a:cs typeface="+mn-lt"/>
              </a:rPr>
              <a:t> </a:t>
            </a:r>
            <a:r>
              <a:rPr lang="en-US" sz="3550" dirty="0" err="1">
                <a:ea typeface="+mn-lt"/>
                <a:cs typeface="+mn-lt"/>
              </a:rPr>
              <a:t>на</a:t>
            </a:r>
            <a:r>
              <a:rPr lang="en-US" sz="3550" dirty="0">
                <a:ea typeface="+mn-lt"/>
                <a:cs typeface="+mn-lt"/>
              </a:rPr>
              <a:t> </a:t>
            </a:r>
            <a:r>
              <a:rPr lang="en-US" sz="3550" dirty="0" err="1">
                <a:ea typeface="+mn-lt"/>
                <a:cs typeface="+mn-lt"/>
              </a:rPr>
              <a:t>алгоритъм</a:t>
            </a:r>
            <a:r>
              <a:rPr lang="en-US" sz="3550" dirty="0"/>
              <a:t>. </a:t>
            </a:r>
            <a:r>
              <a:rPr lang="en-US" sz="3550" dirty="0" err="1"/>
              <a:t>Aсимптотичнa</a:t>
            </a:r>
            <a:r>
              <a:rPr lang="en-US" sz="3550" dirty="0"/>
              <a:t> </a:t>
            </a:r>
            <a:r>
              <a:rPr lang="en-US" sz="3550" dirty="0" err="1"/>
              <a:t>нотация</a:t>
            </a:r>
            <a:endParaRPr lang="bg-BG" dirty="0" err="1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 err="1">
                <a:cs typeface="Calibri"/>
              </a:rPr>
              <a:t>Алгоритми</a:t>
            </a:r>
            <a:r>
              <a:rPr lang="en-US" sz="4750" dirty="0">
                <a:cs typeface="Calibri"/>
              </a:rPr>
              <a:t> и </a:t>
            </a:r>
            <a:r>
              <a:rPr lang="en-US" sz="4750" dirty="0" err="1">
                <a:cs typeface="Calibri"/>
              </a:rPr>
              <a:t>сложност</a:t>
            </a:r>
            <a:endParaRPr lang="en-US" sz="4750" dirty="0">
              <a:cs typeface="Calibri"/>
            </a:endParaRPr>
          </a:p>
        </p:txBody>
      </p:sp>
      <p:pic>
        <p:nvPicPr>
          <p:cNvPr id="32" name="Picture 2" descr="Yaacov Apelbaum-big-o Plot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667" y="2574000"/>
            <a:ext cx="4056666" cy="2550366"/>
          </a:xfrm>
          <a:prstGeom prst="roundRect">
            <a:avLst>
              <a:gd name="adj" fmla="val 1214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160E7E30-62BF-4287-9C50-A67EF3D7BB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4524" y="5149726"/>
            <a:ext cx="3359929" cy="832591"/>
          </a:xfrm>
        </p:spPr>
        <p:txBody>
          <a:bodyPr/>
          <a:lstStyle/>
          <a:p>
            <a:r>
              <a:rPr lang="en-US" sz="2400" dirty="0" err="1"/>
              <a:t>Преподавателски</a:t>
            </a:r>
            <a:r>
              <a:rPr lang="en-US" sz="2400" dirty="0"/>
              <a:t> </a:t>
            </a:r>
            <a:r>
              <a:rPr lang="en-US" sz="2400" dirty="0" err="1"/>
              <a:t>екип</a:t>
            </a:r>
            <a:endParaRPr lang="en-US" sz="2400" b="0" dirty="0">
              <a:ea typeface="+mn-lt"/>
              <a:cs typeface="+mn-lt"/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850D494-7513-487F-9BA7-2C8CA9B0D4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4525" y="4825337"/>
            <a:ext cx="2979920" cy="506540"/>
          </a:xfrm>
        </p:spPr>
        <p:txBody>
          <a:bodyPr/>
          <a:lstStyle/>
          <a:p>
            <a:r>
              <a:rPr lang="en-US" sz="2800" dirty="0" err="1">
                <a:ea typeface="+mn-lt"/>
                <a:cs typeface="+mn-lt"/>
              </a:rPr>
              <a:t>СофтУни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3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</a:pPr>
            <a:r>
              <a:rPr lang="en-US" altLang="ko-KR" sz="3350" b="1" dirty="0">
                <a:solidFill>
                  <a:schemeClr val="bg1"/>
                </a:solidFill>
                <a:ea typeface="굴림"/>
              </a:rPr>
              <a:t>Какво </a:t>
            </a:r>
            <a:r>
              <a:rPr lang="en-US" altLang="ko-KR" sz="3350" b="1" dirty="0" err="1">
                <a:solidFill>
                  <a:schemeClr val="bg1"/>
                </a:solidFill>
                <a:ea typeface="굴림"/>
              </a:rPr>
              <a:t>представлява</a:t>
            </a:r>
            <a:r>
              <a:rPr lang="en-US" altLang="ko-KR" sz="3350" b="1" dirty="0">
                <a:solidFill>
                  <a:schemeClr val="bg1"/>
                </a:solidFill>
                <a:ea typeface="굴림"/>
              </a:rPr>
              <a:t>?</a:t>
            </a:r>
            <a:endParaRPr lang="bg-BG" sz="3350" dirty="0">
              <a:solidFill>
                <a:schemeClr val="bg1"/>
              </a:solidFill>
              <a:ea typeface="굴림"/>
            </a:endParaRPr>
          </a:p>
          <a:p>
            <a:pPr lvl="1" indent="-360045">
              <a:lnSpc>
                <a:spcPct val="100000"/>
              </a:lnSpc>
              <a:spcBef>
                <a:spcPts val="900"/>
              </a:spcBef>
            </a:pPr>
            <a:r>
              <a:rPr lang="en-US" altLang="ko-KR" sz="3150" dirty="0" err="1">
                <a:ea typeface="굴림"/>
              </a:rPr>
              <a:t>Време</a:t>
            </a:r>
            <a:r>
              <a:rPr lang="en-US" altLang="ko-KR" sz="3150" dirty="0">
                <a:ea typeface="굴림"/>
              </a:rPr>
              <a:t> </a:t>
            </a:r>
            <a:r>
              <a:rPr lang="en-US" altLang="ko-KR" sz="3150" dirty="0" err="1">
                <a:ea typeface="굴림"/>
              </a:rPr>
              <a:t>на</a:t>
            </a:r>
            <a:r>
              <a:rPr lang="en-US" altLang="ko-KR" sz="3150" dirty="0">
                <a:ea typeface="굴림"/>
              </a:rPr>
              <a:t> </a:t>
            </a:r>
            <a:r>
              <a:rPr lang="en-US" altLang="ko-KR" sz="3150" dirty="0" err="1">
                <a:ea typeface="굴림"/>
              </a:rPr>
              <a:t>процесора</a:t>
            </a:r>
            <a:endParaRPr lang="en-US" dirty="0"/>
          </a:p>
          <a:p>
            <a:pPr lvl="1" indent="-360045">
              <a:lnSpc>
                <a:spcPct val="100000"/>
              </a:lnSpc>
              <a:spcBef>
                <a:spcPts val="900"/>
              </a:spcBef>
            </a:pPr>
            <a:r>
              <a:rPr lang="en-US" altLang="ko-KR" sz="3150" dirty="0" err="1">
                <a:ea typeface="굴림"/>
                <a:cs typeface="Calibri"/>
              </a:rPr>
              <a:t>Използване</a:t>
            </a:r>
            <a:r>
              <a:rPr lang="en-US" altLang="ko-KR" sz="3150" dirty="0">
                <a:ea typeface="굴림"/>
                <a:cs typeface="Calibri"/>
              </a:rPr>
              <a:t> </a:t>
            </a:r>
            <a:r>
              <a:rPr lang="en-US" altLang="ko-KR" sz="3150" dirty="0" err="1">
                <a:ea typeface="굴림"/>
                <a:cs typeface="Calibri"/>
              </a:rPr>
              <a:t>на</a:t>
            </a:r>
            <a:r>
              <a:rPr lang="en-US" altLang="ko-KR" sz="3150" dirty="0">
                <a:ea typeface="굴림"/>
                <a:cs typeface="Calibri"/>
              </a:rPr>
              <a:t> </a:t>
            </a:r>
            <a:r>
              <a:rPr lang="en-US" altLang="ko-KR" sz="3150" dirty="0" err="1">
                <a:ea typeface="굴림"/>
                <a:cs typeface="Calibri"/>
              </a:rPr>
              <a:t>памет</a:t>
            </a:r>
            <a:endParaRPr lang="en-US" altLang="ko-KR" sz="3150" dirty="0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900"/>
              </a:spcBef>
            </a:pPr>
            <a:r>
              <a:rPr lang="en-US" altLang="ko-KR" sz="3150" dirty="0" err="1">
                <a:ea typeface="굴림"/>
              </a:rPr>
              <a:t>Брой</a:t>
            </a:r>
            <a:r>
              <a:rPr lang="en-US" altLang="ko-KR" sz="3150" dirty="0">
                <a:ea typeface="굴림"/>
              </a:rPr>
              <a:t> </a:t>
            </a:r>
            <a:r>
              <a:rPr lang="en-US" altLang="ko-KR" sz="3150" dirty="0" err="1">
                <a:ea typeface="굴림"/>
              </a:rPr>
              <a:t>стъпки</a:t>
            </a:r>
            <a:endParaRPr lang="en-US" altLang="ko-KR" sz="3150" dirty="0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900"/>
              </a:spcBef>
            </a:pPr>
            <a:r>
              <a:rPr lang="en-US" sz="3150" dirty="0" err="1">
                <a:ea typeface="+mn-lt"/>
                <a:cs typeface="+mn-lt"/>
              </a:rPr>
              <a:t>Брой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конкретни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операции</a:t>
            </a:r>
            <a:endParaRPr lang="en-US" altLang="ko-KR" sz="3150" dirty="0">
              <a:ea typeface="굴림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900"/>
              </a:spcBef>
            </a:pPr>
            <a:r>
              <a:rPr lang="en-US" sz="2950" dirty="0" err="1">
                <a:ea typeface="+mn-lt"/>
                <a:cs typeface="+mn-lt"/>
              </a:rPr>
              <a:t>Брой</a:t>
            </a:r>
            <a:r>
              <a:rPr lang="en-US" sz="2950" dirty="0">
                <a:ea typeface="+mn-lt"/>
                <a:cs typeface="+mn-lt"/>
              </a:rPr>
              <a:t> </a:t>
            </a:r>
            <a:r>
              <a:rPr lang="en-US" sz="2950" dirty="0" err="1">
                <a:ea typeface="+mn-lt"/>
                <a:cs typeface="+mn-lt"/>
              </a:rPr>
              <a:t>дискови</a:t>
            </a:r>
            <a:r>
              <a:rPr lang="en-US" sz="2950" dirty="0">
                <a:ea typeface="+mn-lt"/>
                <a:cs typeface="+mn-lt"/>
              </a:rPr>
              <a:t> </a:t>
            </a:r>
            <a:r>
              <a:rPr lang="en-US" sz="2950" dirty="0" err="1">
                <a:ea typeface="+mn-lt"/>
                <a:cs typeface="+mn-lt"/>
              </a:rPr>
              <a:t>операции</a:t>
            </a:r>
            <a:endParaRPr lang="en-US" altLang="ko-KR" sz="2950" dirty="0">
              <a:ea typeface="굴림" pitchFamily="50" charset="-127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900"/>
              </a:spcBef>
            </a:pPr>
            <a:r>
              <a:rPr lang="en-US" sz="2950" dirty="0" err="1">
                <a:ea typeface="+mn-lt"/>
                <a:cs typeface="+mn-lt"/>
              </a:rPr>
              <a:t>Брой</a:t>
            </a:r>
            <a:r>
              <a:rPr lang="en-US" sz="2950" dirty="0">
                <a:ea typeface="+mn-lt"/>
                <a:cs typeface="+mn-lt"/>
              </a:rPr>
              <a:t> </a:t>
            </a:r>
            <a:r>
              <a:rPr lang="en-US" sz="2950" dirty="0" err="1">
                <a:ea typeface="+mn-lt"/>
                <a:cs typeface="+mn-lt"/>
              </a:rPr>
              <a:t>мрежови</a:t>
            </a:r>
            <a:r>
              <a:rPr lang="en-US" sz="2950" dirty="0">
                <a:ea typeface="+mn-lt"/>
                <a:cs typeface="+mn-lt"/>
              </a:rPr>
              <a:t> </a:t>
            </a:r>
            <a:r>
              <a:rPr lang="en-US" sz="2950" dirty="0" err="1">
                <a:ea typeface="+mn-lt"/>
                <a:cs typeface="+mn-lt"/>
              </a:rPr>
              <a:t>пакети</a:t>
            </a:r>
            <a:endParaRPr lang="en-US" altLang="ko-KR" sz="2950" dirty="0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900"/>
              </a:spcBef>
            </a:pPr>
            <a:r>
              <a:rPr lang="en-US" sz="3150" dirty="0" err="1">
                <a:ea typeface="+mn-lt"/>
                <a:cs typeface="+mn-lt"/>
              </a:rPr>
              <a:t>Асимптотична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сложност</a:t>
            </a:r>
            <a:r>
              <a:rPr lang="en-US" sz="3150" dirty="0">
                <a:ea typeface="+mn-lt"/>
                <a:cs typeface="+mn-lt"/>
              </a:rPr>
              <a:t> </a:t>
            </a:r>
            <a:endParaRPr lang="bg-BG" sz="3150" dirty="0">
              <a:cs typeface="Calibri"/>
            </a:endParaRP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err="1"/>
              <a:t>Алгоритмична</a:t>
            </a:r>
            <a:r>
              <a:rPr lang="en-US" sz="3950"/>
              <a:t> </a:t>
            </a:r>
            <a:r>
              <a:rPr lang="en-US" sz="3950" err="1"/>
              <a:t>сложност</a:t>
            </a:r>
            <a:endParaRPr lang="bg-BG" err="1"/>
          </a:p>
        </p:txBody>
      </p:sp>
      <p:pic>
        <p:nvPicPr>
          <p:cNvPr id="46082" name="Picture 2" descr="http://noteroschile.files.wordpress.com/2008/03/ra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543" y="1127963"/>
            <a:ext cx="1969529" cy="1063545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6" name="Picture 6" descr="http://www.samsung.com/us/business/semiconductor/news/downloads/HDD_F2EG_LG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290" y="4827291"/>
            <a:ext cx="2063564" cy="1545689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098" name="Picture 2" descr="http://pngimg.com/upload/clock_PNG66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417" y="2378984"/>
            <a:ext cx="1765663" cy="2291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E083C6-3E29-4118-BEAD-9388FB970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826" y="2611499"/>
            <a:ext cx="2432369" cy="162729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409CC18-4DFE-4E06-ADB3-C0EC6C476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72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96125"/>
            <a:ext cx="11756619" cy="5528766"/>
          </a:xfrm>
        </p:spPr>
        <p:txBody>
          <a:bodyPr vert="horz" lIns="108000" tIns="36000" rIns="108000" bIns="36000" rtlCol="0" anchor="t">
            <a:normAutofit fontScale="92500" lnSpcReduction="20000"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altLang="ko-KR" sz="3350" b="1" dirty="0" err="1">
                <a:solidFill>
                  <a:schemeClr val="bg1"/>
                </a:solidFill>
                <a:ea typeface="굴림"/>
              </a:rPr>
              <a:t>Най-лош</a:t>
            </a:r>
            <a:r>
              <a:rPr lang="en-US" altLang="ko-KR" sz="3350" b="1" dirty="0">
                <a:solidFill>
                  <a:schemeClr val="bg1"/>
                </a:solidFill>
                <a:ea typeface="굴림"/>
              </a:rPr>
              <a:t> </a:t>
            </a:r>
            <a:r>
              <a:rPr lang="en-US" altLang="ko-KR" sz="3350" b="1" dirty="0" err="1">
                <a:solidFill>
                  <a:schemeClr val="bg1"/>
                </a:solidFill>
                <a:ea typeface="굴림"/>
              </a:rPr>
              <a:t>случай</a:t>
            </a:r>
            <a:endParaRPr lang="bg-BG" dirty="0" err="1">
              <a:solidFill>
                <a:schemeClr val="bg1"/>
              </a:solidFill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altLang="ko-KR" sz="3150" dirty="0" err="1">
                <a:ea typeface="굴림"/>
              </a:rPr>
              <a:t>Горна</a:t>
            </a:r>
            <a:r>
              <a:rPr lang="en-US" altLang="ko-KR" sz="3150" dirty="0">
                <a:ea typeface="굴림"/>
              </a:rPr>
              <a:t> </a:t>
            </a:r>
            <a:r>
              <a:rPr lang="en-US" altLang="ko-KR" sz="3150" dirty="0" err="1">
                <a:ea typeface="굴림"/>
              </a:rPr>
              <a:t>граница</a:t>
            </a:r>
            <a:r>
              <a:rPr lang="en-US" altLang="ko-KR" sz="3150" dirty="0">
                <a:ea typeface="굴림"/>
              </a:rPr>
              <a:t> </a:t>
            </a:r>
            <a:r>
              <a:rPr lang="en-US" altLang="ko-KR" sz="3150" dirty="0" err="1">
                <a:ea typeface="굴림"/>
              </a:rPr>
              <a:t>на</a:t>
            </a:r>
            <a:r>
              <a:rPr lang="en-US" altLang="ko-KR" sz="3150" dirty="0">
                <a:ea typeface="굴림"/>
              </a:rPr>
              <a:t> </a:t>
            </a:r>
            <a:r>
              <a:rPr lang="en-US" altLang="ko-KR" sz="3150" dirty="0" err="1">
                <a:ea typeface="굴림"/>
              </a:rPr>
              <a:t>време</a:t>
            </a:r>
            <a:r>
              <a:rPr lang="en-US" altLang="ko-KR" sz="3150" dirty="0">
                <a:ea typeface="굴림"/>
              </a:rPr>
              <a:t> </a:t>
            </a:r>
            <a:r>
              <a:rPr lang="en-US" altLang="ko-KR" sz="3150" dirty="0" err="1">
                <a:ea typeface="굴림"/>
              </a:rPr>
              <a:t>на</a:t>
            </a:r>
            <a:r>
              <a:rPr lang="en-US" altLang="ko-KR" sz="3150" dirty="0">
                <a:ea typeface="굴림"/>
              </a:rPr>
              <a:t> </a:t>
            </a:r>
            <a:r>
              <a:rPr lang="en-US" altLang="ko-KR" sz="3150" dirty="0" err="1">
                <a:ea typeface="굴림"/>
              </a:rPr>
              <a:t>изпълнение</a:t>
            </a:r>
            <a:r>
              <a:rPr lang="en-US" altLang="ko-KR" sz="3150" dirty="0">
                <a:ea typeface="굴림"/>
              </a:rPr>
              <a:t> </a:t>
            </a:r>
            <a:r>
              <a:rPr lang="en-US" altLang="ko-KR" sz="3150" dirty="0" err="1">
                <a:ea typeface="굴림"/>
              </a:rPr>
              <a:t>на</a:t>
            </a:r>
            <a:r>
              <a:rPr lang="en-US" altLang="ko-KR" sz="3150" dirty="0">
                <a:ea typeface="굴림"/>
              </a:rPr>
              <a:t> </a:t>
            </a:r>
            <a:r>
              <a:rPr lang="en-US" altLang="ko-KR" sz="3150" dirty="0" err="1">
                <a:ea typeface="굴림"/>
              </a:rPr>
              <a:t>всеки</a:t>
            </a:r>
            <a:r>
              <a:rPr lang="en-US" altLang="ko-KR" sz="3150" dirty="0">
                <a:ea typeface="굴림"/>
              </a:rPr>
              <a:t> </a:t>
            </a:r>
            <a:r>
              <a:rPr lang="en-US" altLang="ko-KR" sz="3150" dirty="0" err="1">
                <a:ea typeface="굴림"/>
              </a:rPr>
              <a:t>вход</a:t>
            </a:r>
            <a:endParaRPr lang="en-US" altLang="ko-KR" sz="3150" dirty="0" err="1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 err="1">
                <a:ea typeface="+mn-lt"/>
                <a:cs typeface="+mn-lt"/>
              </a:rPr>
              <a:t>Обикновено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ефективността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на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алгоритмите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се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измерва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за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техния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най-лош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случай</a:t>
            </a:r>
            <a:endParaRPr lang="en-US" altLang="ko-KR" sz="3150" dirty="0" err="1">
              <a:ea typeface="굴림" pitchFamily="50" charset="-127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50" b="1" dirty="0" err="1">
                <a:solidFill>
                  <a:schemeClr val="bg1"/>
                </a:solidFill>
                <a:ea typeface="+mn-lt"/>
                <a:cs typeface="+mn-lt"/>
              </a:rPr>
              <a:t>Средноаритметичен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350" b="1" dirty="0" err="1">
                <a:solidFill>
                  <a:schemeClr val="bg1"/>
                </a:solidFill>
                <a:ea typeface="+mn-lt"/>
                <a:cs typeface="+mn-lt"/>
              </a:rPr>
              <a:t>случай</a:t>
            </a:r>
            <a:endParaRPr lang="en-US" altLang="ko-KR" sz="3350" b="1" dirty="0" err="1">
              <a:solidFill>
                <a:schemeClr val="bg1"/>
              </a:solidFill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 err="1"/>
              <a:t>Времето</a:t>
            </a:r>
            <a:r>
              <a:rPr lang="en-US" sz="3150" dirty="0"/>
              <a:t> </a:t>
            </a:r>
            <a:r>
              <a:rPr lang="en-US" sz="3150" dirty="0" err="1"/>
              <a:t>на</a:t>
            </a:r>
            <a:r>
              <a:rPr lang="en-US" sz="3150" dirty="0"/>
              <a:t> </a:t>
            </a:r>
            <a:r>
              <a:rPr lang="en-US" sz="3150" dirty="0" err="1"/>
              <a:t>работа</a:t>
            </a:r>
            <a:r>
              <a:rPr lang="en-US" sz="3150" dirty="0"/>
              <a:t> </a:t>
            </a:r>
            <a:r>
              <a:rPr lang="en-US" sz="3150" dirty="0" err="1"/>
              <a:t>е</a:t>
            </a:r>
            <a:r>
              <a:rPr lang="en-US" sz="3150" dirty="0"/>
              <a:t> </a:t>
            </a:r>
            <a:r>
              <a:rPr lang="en-US" sz="3150" dirty="0" err="1"/>
              <a:t>средноаритметично</a:t>
            </a:r>
            <a:r>
              <a:rPr lang="en-US" sz="3150" dirty="0"/>
              <a:t> </a:t>
            </a:r>
            <a:r>
              <a:rPr lang="en-US" sz="3150" dirty="0" err="1"/>
              <a:t>за</a:t>
            </a:r>
            <a:r>
              <a:rPr lang="en-US" sz="3150" dirty="0"/>
              <a:t> </a:t>
            </a:r>
            <a:r>
              <a:rPr lang="en-US" sz="3150" dirty="0" err="1"/>
              <a:t>всеки</a:t>
            </a:r>
            <a:r>
              <a:rPr lang="en-US" sz="3150" dirty="0"/>
              <a:t> </a:t>
            </a:r>
            <a:r>
              <a:rPr lang="en-US" sz="3150" dirty="0" err="1"/>
              <a:t>случай</a:t>
            </a:r>
            <a:endParaRPr lang="en-US" sz="315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 err="1">
                <a:ea typeface="+mn-lt"/>
                <a:cs typeface="+mn-lt"/>
              </a:rPr>
              <a:t>Използва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се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за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измерване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на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алгоритми</a:t>
            </a:r>
            <a:r>
              <a:rPr lang="en-US" sz="3150" dirty="0">
                <a:ea typeface="+mn-lt"/>
                <a:cs typeface="+mn-lt"/>
              </a:rPr>
              <a:t>, </a:t>
            </a:r>
            <a:r>
              <a:rPr lang="en-US" sz="3150" dirty="0" err="1">
                <a:ea typeface="+mn-lt"/>
                <a:cs typeface="+mn-lt"/>
              </a:rPr>
              <a:t>които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се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повтарят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многократно</a:t>
            </a:r>
            <a:endParaRPr lang="en-US" sz="3150" dirty="0" err="1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altLang="ko-KR" sz="3350" b="1" dirty="0" err="1">
                <a:solidFill>
                  <a:schemeClr val="bg1"/>
                </a:solidFill>
                <a:ea typeface="굴림"/>
              </a:rPr>
              <a:t>На</a:t>
            </a:r>
            <a:r>
              <a:rPr lang="bg-BG" altLang="ko-KR" sz="3350" b="1" dirty="0">
                <a:solidFill>
                  <a:schemeClr val="bg1"/>
                </a:solidFill>
                <a:ea typeface="굴림"/>
              </a:rPr>
              <a:t>й</a:t>
            </a:r>
            <a:r>
              <a:rPr lang="en-US" altLang="ko-KR" sz="3350" b="1" dirty="0">
                <a:solidFill>
                  <a:schemeClr val="bg1"/>
                </a:solidFill>
                <a:ea typeface="굴림"/>
              </a:rPr>
              <a:t>-</a:t>
            </a:r>
            <a:r>
              <a:rPr lang="en-US" altLang="ko-KR" sz="3350" b="1" dirty="0" err="1">
                <a:solidFill>
                  <a:schemeClr val="bg1"/>
                </a:solidFill>
                <a:ea typeface="굴림"/>
              </a:rPr>
              <a:t>добър</a:t>
            </a:r>
            <a:r>
              <a:rPr lang="en-US" altLang="ko-KR" sz="3350" b="1" dirty="0">
                <a:solidFill>
                  <a:schemeClr val="bg1"/>
                </a:solidFill>
                <a:ea typeface="굴림"/>
              </a:rPr>
              <a:t> </a:t>
            </a:r>
            <a:r>
              <a:rPr lang="en-US" altLang="ko-KR" sz="3350" b="1" dirty="0" err="1">
                <a:solidFill>
                  <a:schemeClr val="bg1"/>
                </a:solidFill>
                <a:ea typeface="굴림"/>
              </a:rPr>
              <a:t>случай</a:t>
            </a:r>
            <a:endParaRPr lang="en-US" altLang="ko-KR" sz="3350" b="1" dirty="0">
              <a:solidFill>
                <a:schemeClr val="bg1"/>
              </a:solidFill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altLang="ko-KR" sz="3150" dirty="0" err="1">
                <a:ea typeface="굴림"/>
                <a:cs typeface="Calibri"/>
              </a:rPr>
              <a:t>Най-ниска</a:t>
            </a:r>
            <a:r>
              <a:rPr lang="en-US" altLang="ko-KR" sz="3150" dirty="0">
                <a:ea typeface="굴림"/>
                <a:cs typeface="Calibri"/>
              </a:rPr>
              <a:t> </a:t>
            </a:r>
            <a:r>
              <a:rPr lang="en-US" altLang="ko-KR" sz="3150" dirty="0" err="1">
                <a:ea typeface="굴림"/>
                <a:cs typeface="Calibri"/>
              </a:rPr>
              <a:t>граница</a:t>
            </a:r>
            <a:r>
              <a:rPr lang="en-US" altLang="ko-KR" sz="3150" dirty="0">
                <a:ea typeface="굴림"/>
                <a:cs typeface="Calibri"/>
              </a:rPr>
              <a:t> </a:t>
            </a:r>
            <a:r>
              <a:rPr lang="en-US" altLang="ko-KR" sz="3150" dirty="0" err="1">
                <a:ea typeface="굴림"/>
                <a:cs typeface="Calibri"/>
              </a:rPr>
              <a:t>на</a:t>
            </a:r>
            <a:r>
              <a:rPr lang="en-US" altLang="ko-KR" sz="3150" dirty="0">
                <a:ea typeface="굴림"/>
                <a:cs typeface="Calibri"/>
              </a:rPr>
              <a:t> </a:t>
            </a:r>
            <a:r>
              <a:rPr lang="en-US" altLang="ko-KR" sz="3150" dirty="0" err="1">
                <a:ea typeface="굴림"/>
                <a:cs typeface="Calibri"/>
              </a:rPr>
              <a:t>време</a:t>
            </a:r>
            <a:r>
              <a:rPr lang="en-US" altLang="ko-KR" sz="3150" dirty="0">
                <a:ea typeface="굴림"/>
                <a:cs typeface="Calibri"/>
              </a:rPr>
              <a:t> </a:t>
            </a:r>
            <a:r>
              <a:rPr lang="en-US" altLang="ko-KR" sz="3150" dirty="0" err="1">
                <a:ea typeface="굴림"/>
                <a:cs typeface="Calibri"/>
              </a:rPr>
              <a:t>на</a:t>
            </a:r>
            <a:r>
              <a:rPr lang="en-US" altLang="ko-KR" sz="3150" dirty="0">
                <a:ea typeface="굴림"/>
                <a:cs typeface="Calibri"/>
              </a:rPr>
              <a:t> </a:t>
            </a:r>
            <a:r>
              <a:rPr lang="en-US" altLang="ko-KR" sz="3150" dirty="0" err="1">
                <a:ea typeface="굴림"/>
                <a:cs typeface="Calibri"/>
              </a:rPr>
              <a:t>изпълнение</a:t>
            </a:r>
            <a:r>
              <a:rPr lang="bg-BG" altLang="ko-KR" sz="3150" dirty="0">
                <a:ea typeface="굴림"/>
                <a:cs typeface="Calibri"/>
              </a:rPr>
              <a:t> </a:t>
            </a:r>
            <a:br>
              <a:rPr lang="bg-BG" altLang="ko-KR" sz="3150" dirty="0">
                <a:ea typeface="굴림"/>
                <a:cs typeface="Calibri"/>
              </a:rPr>
            </a:br>
            <a:r>
              <a:rPr lang="en-US" altLang="ko-KR" sz="3150" dirty="0">
                <a:ea typeface="굴림"/>
                <a:cs typeface="Calibri"/>
              </a:rPr>
              <a:t>(</a:t>
            </a:r>
            <a:r>
              <a:rPr lang="en-US" altLang="ko-KR" sz="3150" dirty="0" err="1">
                <a:ea typeface="굴림"/>
                <a:cs typeface="Calibri"/>
              </a:rPr>
              <a:t>най-оптималния</a:t>
            </a:r>
            <a:r>
              <a:rPr lang="bg-BG" altLang="ko-KR" sz="3150" dirty="0" err="1">
                <a:ea typeface="굴림"/>
                <a:cs typeface="Calibri"/>
              </a:rPr>
              <a:t>т</a:t>
            </a:r>
            <a:r>
              <a:rPr lang="en-US" altLang="ko-KR" sz="3150" dirty="0">
                <a:ea typeface="굴림"/>
                <a:cs typeface="Calibri"/>
              </a:rPr>
              <a:t> </a:t>
            </a:r>
            <a:r>
              <a:rPr lang="en-US" altLang="ko-KR" sz="3150" dirty="0" err="1">
                <a:ea typeface="굴림"/>
                <a:cs typeface="Calibri"/>
              </a:rPr>
              <a:t>случай</a:t>
            </a:r>
            <a:r>
              <a:rPr lang="en-US" altLang="ko-KR" sz="3150" dirty="0">
                <a:ea typeface="굴림"/>
                <a:cs typeface="Calibri"/>
              </a:rPr>
              <a:t>)</a:t>
            </a: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950" err="1">
                <a:ea typeface="굴림"/>
              </a:rPr>
              <a:t>Времева</a:t>
            </a:r>
            <a:r>
              <a:rPr lang="en-US" altLang="ko-KR" sz="3950">
                <a:ea typeface="굴림"/>
              </a:rPr>
              <a:t> </a:t>
            </a:r>
            <a:r>
              <a:rPr lang="en-US" altLang="ko-KR" sz="3950" err="1">
                <a:ea typeface="굴림"/>
              </a:rPr>
              <a:t>сложност</a:t>
            </a:r>
            <a:endParaRPr lang="bg-BG" err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EB18B5F-3A14-4ECE-A3B2-79B1519FDF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9158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3600" dirty="0" err="1">
                <a:ea typeface="굴림"/>
              </a:rPr>
              <a:t>Последователно</a:t>
            </a:r>
            <a:r>
              <a:rPr lang="en-US" altLang="ko-KR" sz="3600" dirty="0">
                <a:ea typeface="굴림"/>
              </a:rPr>
              <a:t> </a:t>
            </a:r>
            <a:r>
              <a:rPr lang="en-US" altLang="ko-KR" sz="3600" dirty="0" err="1">
                <a:ea typeface="굴림"/>
              </a:rPr>
              <a:t>търсене</a:t>
            </a:r>
            <a:r>
              <a:rPr lang="en-US" altLang="ko-KR" sz="3600" dirty="0">
                <a:ea typeface="굴림"/>
              </a:rPr>
              <a:t> </a:t>
            </a:r>
            <a:r>
              <a:rPr lang="en-US" altLang="ko-KR" sz="3600" dirty="0" err="1">
                <a:ea typeface="굴림"/>
              </a:rPr>
              <a:t>на</a:t>
            </a:r>
            <a:r>
              <a:rPr lang="en-US" altLang="ko-KR" sz="3600" dirty="0">
                <a:ea typeface="굴림"/>
              </a:rPr>
              <a:t> </a:t>
            </a:r>
            <a:r>
              <a:rPr lang="en-US" altLang="ko-KR" sz="3600" dirty="0" err="1">
                <a:ea typeface="굴림"/>
              </a:rPr>
              <a:t>списък</a:t>
            </a:r>
            <a:r>
              <a:rPr lang="en-US" altLang="ko-KR" sz="3600" dirty="0">
                <a:ea typeface="굴림"/>
              </a:rPr>
              <a:t> с</a:t>
            </a:r>
            <a:r>
              <a:rPr lang="en-US" altLang="ko-KR" sz="3600" dirty="0">
                <a:solidFill>
                  <a:srgbClr val="234465"/>
                </a:solidFill>
                <a:ea typeface="굴림"/>
              </a:rPr>
              <a:t> </a:t>
            </a:r>
            <a:r>
              <a:rPr lang="en-US" altLang="ko-KR" sz="3600" dirty="0" err="1">
                <a:solidFill>
                  <a:srgbClr val="234465"/>
                </a:solidFill>
                <a:ea typeface="굴림"/>
              </a:rPr>
              <a:t>размер</a:t>
            </a:r>
            <a:r>
              <a:rPr lang="en-US" altLang="ko-KR" sz="3600" dirty="0">
                <a:solidFill>
                  <a:srgbClr val="234465"/>
                </a:solidFill>
                <a:ea typeface="굴림"/>
              </a:rPr>
              <a:t> </a:t>
            </a:r>
            <a:r>
              <a:rPr lang="en-US" altLang="ko-KR" sz="3600" b="1" dirty="0">
                <a:solidFill>
                  <a:schemeClr val="bg1"/>
                </a:solidFill>
                <a:ea typeface="굴림"/>
              </a:rPr>
              <a:t>n</a:t>
            </a:r>
            <a:endParaRPr lang="bg-BG" dirty="0">
              <a:solidFill>
                <a:schemeClr val="bg1"/>
              </a:solidFill>
              <a:ea typeface="굴림"/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3400" dirty="0" err="1">
                <a:ea typeface="굴림"/>
              </a:rPr>
              <a:t>Най-лош</a:t>
            </a:r>
            <a:r>
              <a:rPr lang="en-US" altLang="ko-KR" sz="3400" dirty="0"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случай</a:t>
            </a:r>
            <a:r>
              <a:rPr lang="en-US" altLang="ko-KR" sz="3400" dirty="0">
                <a:ea typeface="굴림"/>
              </a:rPr>
              <a:t>:</a:t>
            </a:r>
            <a:endParaRPr lang="en-US" altLang="ko-KR" sz="3400" dirty="0">
              <a:ea typeface="굴림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n</a:t>
            </a:r>
            <a:r>
              <a:rPr lang="en-US" altLang="ko-KR" sz="3200" dirty="0">
                <a:ea typeface="굴림"/>
              </a:rPr>
              <a:t> </a:t>
            </a:r>
            <a:r>
              <a:rPr lang="en-US" altLang="ko-KR" sz="3200" dirty="0" err="1">
                <a:ea typeface="굴림"/>
              </a:rPr>
              <a:t>сравнения</a:t>
            </a:r>
            <a:endParaRPr lang="en-US" altLang="ko-KR" sz="3200" dirty="0" err="1">
              <a:ea typeface="굴림" pitchFamily="50" charset="-127"/>
              <a:cs typeface="Calibri"/>
            </a:endParaRPr>
          </a:p>
          <a:p>
            <a:pPr marL="899795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3400" dirty="0" err="1">
                <a:ea typeface="굴림"/>
              </a:rPr>
              <a:t>Най-добър</a:t>
            </a:r>
            <a:r>
              <a:rPr lang="en-US" altLang="ko-KR" sz="3400" dirty="0"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случай</a:t>
            </a:r>
            <a:r>
              <a:rPr lang="en-US" altLang="ko-KR" sz="3400" dirty="0">
                <a:ea typeface="굴림"/>
              </a:rPr>
              <a:t>:</a:t>
            </a:r>
            <a:endParaRPr lang="en-US" altLang="ko-KR" sz="3400" dirty="0">
              <a:ea typeface="굴림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1</a:t>
            </a:r>
            <a:r>
              <a:rPr lang="en-US" altLang="ko-KR" sz="3200" dirty="0">
                <a:ea typeface="굴림"/>
              </a:rPr>
              <a:t> </a:t>
            </a:r>
            <a:r>
              <a:rPr lang="en-US" altLang="ko-KR" sz="3200" dirty="0" err="1">
                <a:ea typeface="굴림"/>
              </a:rPr>
              <a:t>сравнение</a:t>
            </a:r>
            <a:endParaRPr lang="en-US" altLang="ko-KR" sz="3200" dirty="0" err="1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400" dirty="0" err="1">
                <a:ea typeface="+mn-lt"/>
                <a:cs typeface="+mn-lt"/>
              </a:rPr>
              <a:t>Средноаритметичен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случай</a:t>
            </a:r>
            <a:r>
              <a:rPr lang="en-US" sz="3400" dirty="0">
                <a:ea typeface="+mn-lt"/>
                <a:cs typeface="+mn-lt"/>
              </a:rPr>
              <a:t>:</a:t>
            </a:r>
            <a:endParaRPr lang="en-US" dirty="0"/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n/2</a:t>
            </a:r>
            <a:r>
              <a:rPr lang="en-US" altLang="ko-KR" sz="3200" dirty="0">
                <a:solidFill>
                  <a:schemeClr val="bg1"/>
                </a:solidFill>
                <a:ea typeface="굴림"/>
              </a:rPr>
              <a:t> </a:t>
            </a:r>
            <a:r>
              <a:rPr lang="en-US" altLang="ko-KR" sz="3200" dirty="0" err="1">
                <a:ea typeface="굴림"/>
              </a:rPr>
              <a:t>сравнения</a:t>
            </a:r>
            <a:endParaRPr lang="en-US" sz="3200" dirty="0" err="1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 err="1"/>
              <a:t>Алгорит</a:t>
            </a:r>
            <a:r>
              <a:rPr lang="bg-BG" sz="3600" dirty="0" err="1"/>
              <a:t>ъ</a:t>
            </a:r>
            <a:r>
              <a:rPr lang="en-US" sz="3600" dirty="0" err="1"/>
              <a:t>мът</a:t>
            </a:r>
            <a:r>
              <a:rPr lang="en-US" sz="3600" dirty="0"/>
              <a:t> </a:t>
            </a:r>
            <a:r>
              <a:rPr lang="en-US" sz="3600" dirty="0" err="1"/>
              <a:t>има</a:t>
            </a:r>
            <a:r>
              <a:rPr lang="en-US" sz="3600" dirty="0"/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линейно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време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400" dirty="0" err="1">
                <a:ea typeface="+mn-lt"/>
                <a:cs typeface="+mn-lt"/>
              </a:rPr>
              <a:t>Линеен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брой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операции</a:t>
            </a:r>
            <a:endParaRPr lang="bg-BG" altLang="ko-KR" sz="3400" dirty="0" err="1">
              <a:ea typeface="굴림"/>
              <a:cs typeface="Calibri"/>
            </a:endParaRP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950" dirty="0" err="1">
                <a:ea typeface="굴림"/>
              </a:rPr>
              <a:t>Времева</a:t>
            </a:r>
            <a:r>
              <a:rPr lang="en-US" altLang="ko-KR" sz="3950" dirty="0">
                <a:ea typeface="굴림"/>
              </a:rPr>
              <a:t> </a:t>
            </a:r>
            <a:r>
              <a:rPr lang="en-US" altLang="ko-KR" sz="3950" dirty="0" err="1">
                <a:ea typeface="굴림"/>
              </a:rPr>
              <a:t>сложност</a:t>
            </a:r>
            <a:r>
              <a:rPr lang="en-US" altLang="ko-KR" sz="3950" dirty="0">
                <a:ea typeface="굴림"/>
              </a:rPr>
              <a:t>: </a:t>
            </a:r>
            <a:r>
              <a:rPr lang="bg-BG" altLang="ko-KR" sz="3950" dirty="0">
                <a:ea typeface="굴림"/>
              </a:rPr>
              <a:t>п</a:t>
            </a:r>
            <a:r>
              <a:rPr lang="en-US" altLang="ko-KR" sz="3950" dirty="0" err="1">
                <a:ea typeface="굴림"/>
              </a:rPr>
              <a:t>римери</a:t>
            </a:r>
            <a:endParaRPr lang="en-US" altLang="ko-KR" sz="3950" dirty="0">
              <a:ea typeface="굴림"/>
              <a:cs typeface="Calibri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248364" y="1981578"/>
            <a:ext cx="5027889" cy="2209225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87711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54698" y="108253"/>
                  <a:pt x="3672564" y="111382"/>
                  <a:pt x="3689999" y="116137"/>
                </a:cubicBezTo>
                <a:cubicBezTo>
                  <a:pt x="3711625" y="122035"/>
                  <a:pt x="3753795" y="137402"/>
                  <a:pt x="3753795" y="137402"/>
                </a:cubicBezTo>
                <a:cubicBezTo>
                  <a:pt x="3790896" y="162136"/>
                  <a:pt x="3822584" y="177239"/>
                  <a:pt x="3849488" y="211830"/>
                </a:cubicBezTo>
                <a:cubicBezTo>
                  <a:pt x="3865179" y="232004"/>
                  <a:pt x="3877841" y="254361"/>
                  <a:pt x="3892018" y="275626"/>
                </a:cubicBezTo>
                <a:lnTo>
                  <a:pt x="3913283" y="307523"/>
                </a:lnTo>
                <a:cubicBezTo>
                  <a:pt x="3916827" y="318156"/>
                  <a:pt x="3916914" y="330669"/>
                  <a:pt x="3923915" y="339421"/>
                </a:cubicBezTo>
                <a:cubicBezTo>
                  <a:pt x="3931898" y="349400"/>
                  <a:pt x="3949040" y="349850"/>
                  <a:pt x="3955813" y="360686"/>
                </a:cubicBezTo>
                <a:cubicBezTo>
                  <a:pt x="3967693" y="379694"/>
                  <a:pt x="3969990" y="403216"/>
                  <a:pt x="3977078" y="424481"/>
                </a:cubicBezTo>
                <a:lnTo>
                  <a:pt x="3987711" y="456379"/>
                </a:lnTo>
                <a:cubicBezTo>
                  <a:pt x="3984167" y="661942"/>
                  <a:pt x="3983815" y="867584"/>
                  <a:pt x="3977078" y="1073067"/>
                </a:cubicBezTo>
                <a:cubicBezTo>
                  <a:pt x="3976711" y="1084269"/>
                  <a:pt x="3967124" y="1093778"/>
                  <a:pt x="3966446" y="1104965"/>
                </a:cubicBezTo>
                <a:cubicBezTo>
                  <a:pt x="3960010" y="1211155"/>
                  <a:pt x="3964648" y="1317925"/>
                  <a:pt x="3955813" y="1423942"/>
                </a:cubicBezTo>
                <a:cubicBezTo>
                  <a:pt x="3950327" y="1489774"/>
                  <a:pt x="3935682" y="1474836"/>
                  <a:pt x="3913283" y="1519635"/>
                </a:cubicBezTo>
                <a:cubicBezTo>
                  <a:pt x="3908271" y="1529660"/>
                  <a:pt x="3910575" y="1543608"/>
                  <a:pt x="3902650" y="1551533"/>
                </a:cubicBezTo>
                <a:cubicBezTo>
                  <a:pt x="3884578" y="1569605"/>
                  <a:pt x="3860120" y="1579886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10839"/>
              </p:ext>
            </p:extLst>
          </p:nvPr>
        </p:nvGraphicFramePr>
        <p:xfrm>
          <a:off x="6732730" y="2591019"/>
          <a:ext cx="4025204" cy="53222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74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4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AutoShape 25"/>
          <p:cNvSpPr>
            <a:spLocks/>
          </p:cNvSpPr>
          <p:nvPr/>
        </p:nvSpPr>
        <p:spPr bwMode="auto">
          <a:xfrm rot="16200000">
            <a:off x="8574977" y="1382474"/>
            <a:ext cx="348428" cy="4012828"/>
          </a:xfrm>
          <a:prstGeom prst="leftBrace">
            <a:avLst>
              <a:gd name="adj1" fmla="val 91897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11132" y="3515357"/>
            <a:ext cx="45516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pic>
        <p:nvPicPr>
          <p:cNvPr id="5122" name="Picture 2" descr="http://phptest15.firsttech.net/wp-content/uploads/2015/04/icon-spe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913" y="4527444"/>
            <a:ext cx="3021761" cy="179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B034140D-4C02-4C6C-BC25-64F68D00A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70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0955" y="1196126"/>
            <a:ext cx="11930091" cy="5561125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Алгоритмична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сложност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 err="1">
                <a:ea typeface="+mn-lt"/>
                <a:cs typeface="+mn-lt"/>
              </a:rPr>
              <a:t>груба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оценка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на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броя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на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стъпките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на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дадено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изчисление</a:t>
            </a:r>
            <a:r>
              <a:rPr lang="en-US" sz="3400" dirty="0"/>
              <a:t>, </a:t>
            </a:r>
            <a:r>
              <a:rPr lang="bg-BG" sz="3400" dirty="0"/>
              <a:t>в </a:t>
            </a:r>
            <a:r>
              <a:rPr lang="en-US" sz="3400" dirty="0" err="1"/>
              <a:t>зависимост</a:t>
            </a:r>
            <a:r>
              <a:rPr lang="en-US" sz="3400" dirty="0"/>
              <a:t> </a:t>
            </a:r>
            <a:r>
              <a:rPr lang="en-US" sz="3400" dirty="0" err="1"/>
              <a:t>от</a:t>
            </a:r>
            <a:r>
              <a:rPr lang="en-US" sz="3400" dirty="0"/>
              <a:t> </a:t>
            </a:r>
            <a:r>
              <a:rPr lang="en-US" sz="3400" b="1" dirty="0" err="1">
                <a:solidFill>
                  <a:schemeClr val="bg1"/>
                </a:solidFill>
              </a:rPr>
              <a:t>размера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на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входа</a:t>
            </a:r>
            <a:endParaRPr lang="bg-BG" dirty="0" err="1">
              <a:solidFill>
                <a:schemeClr val="bg1"/>
              </a:solidFill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 err="1">
                <a:ea typeface="+mn-lt"/>
                <a:cs typeface="+mn-lt"/>
              </a:rPr>
              <a:t>Измерено</a:t>
            </a:r>
            <a:r>
              <a:rPr lang="en-US" sz="3200" dirty="0">
                <a:ea typeface="+mn-lt"/>
                <a:cs typeface="+mn-lt"/>
              </a:rPr>
              <a:t> с </a:t>
            </a:r>
            <a:r>
              <a:rPr lang="en-US" sz="3200" dirty="0" err="1">
                <a:ea typeface="+mn-lt"/>
                <a:cs typeface="+mn-lt"/>
              </a:rPr>
              <a:t>асимптотична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нотация</a:t>
            </a:r>
            <a:endParaRPr lang="en-US" dirty="0" err="1"/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O(g)</a:t>
            </a:r>
            <a:r>
              <a:rPr lang="en-US" sz="3000" dirty="0"/>
              <a:t> </a:t>
            </a:r>
            <a:r>
              <a:rPr lang="en-US" sz="3000" dirty="0" err="1"/>
              <a:t>където</a:t>
            </a:r>
            <a:r>
              <a:rPr lang="en-US" sz="3000" dirty="0"/>
              <a:t> </a:t>
            </a:r>
            <a:r>
              <a:rPr lang="en-US" sz="3000" b="1" dirty="0">
                <a:solidFill>
                  <a:schemeClr val="bg1"/>
                </a:solidFill>
                <a:latin typeface="Consolas"/>
              </a:rPr>
              <a:t>g</a:t>
            </a:r>
            <a:r>
              <a:rPr lang="en-US" sz="3000" dirty="0"/>
              <a:t> е </a:t>
            </a:r>
            <a:r>
              <a:rPr lang="en-US" sz="3000" dirty="0" err="1"/>
              <a:t>функция</a:t>
            </a:r>
            <a:r>
              <a:rPr lang="en-US" sz="3000" dirty="0"/>
              <a:t> </a:t>
            </a:r>
            <a:r>
              <a:rPr lang="en-US" sz="3000" dirty="0" err="1"/>
              <a:t>на</a:t>
            </a:r>
            <a:r>
              <a:rPr lang="en-US" sz="3000" dirty="0"/>
              <a:t> </a:t>
            </a:r>
            <a:r>
              <a:rPr lang="en-US" sz="3000" dirty="0" err="1"/>
              <a:t>размера</a:t>
            </a:r>
            <a:r>
              <a:rPr lang="en-US" sz="3000" dirty="0"/>
              <a:t> </a:t>
            </a:r>
            <a:r>
              <a:rPr lang="en-US" sz="3000" dirty="0" err="1"/>
              <a:t>на</a:t>
            </a:r>
            <a:r>
              <a:rPr lang="en-US" sz="3000" dirty="0"/>
              <a:t> </a:t>
            </a:r>
            <a:r>
              <a:rPr lang="en-US" sz="3000" dirty="0" err="1"/>
              <a:t>входните</a:t>
            </a:r>
            <a:r>
              <a:rPr lang="en-US" sz="3000" dirty="0"/>
              <a:t> </a:t>
            </a:r>
            <a:r>
              <a:rPr lang="en-US" sz="3000" dirty="0" err="1"/>
              <a:t>данни</a:t>
            </a:r>
            <a:endParaRPr lang="en-US" sz="3000" dirty="0" err="1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400" dirty="0" err="1"/>
              <a:t>Примери</a:t>
            </a:r>
            <a:r>
              <a:rPr lang="en-US" sz="3400" dirty="0"/>
              <a:t>:</a:t>
            </a:r>
            <a:endParaRPr lang="en-US" sz="34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 err="1"/>
              <a:t>Линейна</a:t>
            </a:r>
            <a:r>
              <a:rPr lang="en-US" sz="3200" dirty="0"/>
              <a:t> </a:t>
            </a:r>
            <a:r>
              <a:rPr lang="en-US" sz="3200" dirty="0" err="1"/>
              <a:t>сложност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O(n)</a:t>
            </a:r>
            <a:endParaRPr lang="en-US" sz="3200" b="1" dirty="0">
              <a:solidFill>
                <a:schemeClr val="bg1"/>
              </a:solidFill>
              <a:latin typeface="Consolas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dirty="0" err="1">
                <a:cs typeface="Calibri"/>
              </a:rPr>
              <a:t>Всички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елементи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са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обработени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веднъж</a:t>
            </a:r>
            <a:br>
              <a:rPr lang="en-US" sz="3000" dirty="0">
                <a:cs typeface="Calibri"/>
              </a:rPr>
            </a:br>
            <a:r>
              <a:rPr lang="en-US" sz="3000" dirty="0">
                <a:cs typeface="Calibri"/>
              </a:rPr>
              <a:t>(</a:t>
            </a:r>
            <a:r>
              <a:rPr lang="en-US" sz="3000" dirty="0" err="1">
                <a:cs typeface="Calibri"/>
              </a:rPr>
              <a:t>или</a:t>
            </a:r>
            <a:r>
              <a:rPr lang="en-US" sz="3000" dirty="0">
                <a:cs typeface="Calibri"/>
              </a:rPr>
              <a:t> </a:t>
            </a:r>
            <a:r>
              <a:rPr lang="en-US" sz="3000" dirty="0" err="1">
                <a:cs typeface="Calibri"/>
              </a:rPr>
              <a:t>постоянен</a:t>
            </a:r>
            <a:r>
              <a:rPr lang="en-US" sz="3000" dirty="0">
                <a:cs typeface="Calibri"/>
              </a:rPr>
              <a:t> </a:t>
            </a:r>
            <a:r>
              <a:rPr lang="en-US" sz="3000" dirty="0" err="1">
                <a:cs typeface="Calibri"/>
              </a:rPr>
              <a:t>брой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пъти</a:t>
            </a:r>
            <a:r>
              <a:rPr lang="en-US" sz="3000" dirty="0">
                <a:cs typeface="Calibri"/>
              </a:rPr>
              <a:t>)</a:t>
            </a:r>
            <a:endParaRPr lang="en-US" sz="3000" dirty="0"/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 err="1"/>
              <a:t>Квадратна</a:t>
            </a:r>
            <a:r>
              <a:rPr lang="en-US" sz="3200" dirty="0"/>
              <a:t> </a:t>
            </a:r>
            <a:r>
              <a:rPr lang="en-US" sz="3200" dirty="0" err="1"/>
              <a:t>сложност</a:t>
            </a:r>
            <a:r>
              <a:rPr lang="en-US" sz="32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2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O(n</a:t>
            </a:r>
            <a:r>
              <a:rPr lang="en-US" sz="3200" b="1" baseline="30000" dirty="0">
                <a:solidFill>
                  <a:schemeClr val="bg1"/>
                </a:solidFill>
                <a:latin typeface="Consolas"/>
                <a:cs typeface="Consolas" pitchFamily="49" charset="0"/>
              </a:rPr>
              <a:t>2</a:t>
            </a:r>
            <a:r>
              <a:rPr lang="en-US" sz="32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)</a:t>
            </a:r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dirty="0" err="1"/>
              <a:t>Всеки</a:t>
            </a:r>
            <a:r>
              <a:rPr lang="en-US" sz="3000" dirty="0"/>
              <a:t> </a:t>
            </a:r>
            <a:r>
              <a:rPr lang="en-US" sz="3000" dirty="0" err="1"/>
              <a:t>елемент</a:t>
            </a:r>
            <a:r>
              <a:rPr lang="en-US" sz="3000" dirty="0"/>
              <a:t> </a:t>
            </a:r>
            <a:r>
              <a:rPr lang="en-US" sz="3000" dirty="0" err="1"/>
              <a:t>се</a:t>
            </a:r>
            <a:r>
              <a:rPr lang="en-US" sz="3000" dirty="0"/>
              <a:t> </a:t>
            </a:r>
            <a:r>
              <a:rPr lang="en-US" sz="3000" dirty="0" err="1"/>
              <a:t>обработва</a:t>
            </a:r>
            <a:r>
              <a:rPr lang="en-US" sz="3000" dirty="0"/>
              <a:t> </a:t>
            </a:r>
            <a:r>
              <a:rPr lang="en-US" sz="3000" b="1" dirty="0">
                <a:solidFill>
                  <a:schemeClr val="bg1"/>
                </a:solidFill>
                <a:latin typeface="Consolas"/>
              </a:rPr>
              <a:t>n</a:t>
            </a:r>
            <a:r>
              <a:rPr lang="en-US" sz="3000" dirty="0">
                <a:ea typeface="+mn-lt"/>
                <a:cs typeface="+mn-lt"/>
              </a:rPr>
              <a:t> </a:t>
            </a:r>
            <a:r>
              <a:rPr lang="en-US" sz="3000" dirty="0" err="1">
                <a:ea typeface="+mn-lt"/>
                <a:cs typeface="+mn-lt"/>
              </a:rPr>
              <a:t>пъти</a:t>
            </a:r>
            <a:endParaRPr lang="en-US" sz="3000" dirty="0" err="1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err="1"/>
              <a:t>Алгоритмична</a:t>
            </a:r>
            <a:r>
              <a:rPr lang="en-US" sz="3950"/>
              <a:t> </a:t>
            </a:r>
            <a:r>
              <a:rPr lang="en-US" sz="3950" err="1"/>
              <a:t>сложност</a:t>
            </a:r>
            <a:endParaRPr lang="bg-BG" err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06CAAB-6BFD-4E6A-9927-DAF127906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5754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90000"/>
              </a:lnSpc>
            </a:pPr>
            <a:r>
              <a:rPr lang="en-US" sz="3400" dirty="0" err="1">
                <a:ea typeface="굴림"/>
              </a:rPr>
              <a:t>Асимптотична</a:t>
            </a:r>
            <a:r>
              <a:rPr lang="en-US" sz="3400" dirty="0">
                <a:ea typeface="굴림"/>
              </a:rPr>
              <a:t> </a:t>
            </a:r>
            <a:r>
              <a:rPr lang="en-US" altLang="ko-KR" sz="3400" dirty="0" err="1">
                <a:ea typeface="굴림"/>
              </a:rPr>
              <a:t>горна</a:t>
            </a:r>
            <a:r>
              <a:rPr lang="en-US" altLang="ko-KR" sz="3400" dirty="0"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граница</a:t>
            </a:r>
            <a:endParaRPr lang="bg-BG" dirty="0" err="1">
              <a:ea typeface="굴림"/>
            </a:endParaRPr>
          </a:p>
          <a:p>
            <a:pPr lvl="1" indent="-360045">
              <a:lnSpc>
                <a:spcPct val="90000"/>
              </a:lnSpc>
            </a:pPr>
            <a:r>
              <a:rPr lang="en-US" altLang="ko-KR" sz="3200" dirty="0">
                <a:ea typeface="굴림"/>
                <a:sym typeface="Symbol" pitchFamily="18" charset="2"/>
              </a:rPr>
              <a:t>O-</a:t>
            </a:r>
            <a:r>
              <a:rPr lang="en-US" altLang="ko-KR" sz="3200" dirty="0" err="1">
                <a:ea typeface="굴림"/>
                <a:sym typeface="Symbol" pitchFamily="18" charset="2"/>
              </a:rPr>
              <a:t>нотация</a:t>
            </a:r>
            <a:r>
              <a:rPr lang="en-US" altLang="ko-KR" sz="3200" dirty="0">
                <a:solidFill>
                  <a:srgbClr val="234465"/>
                </a:solidFill>
                <a:ea typeface="굴림"/>
              </a:rPr>
              <a:t> </a:t>
            </a:r>
            <a:r>
              <a:rPr lang="en-US" altLang="ko-KR" sz="3200" b="1" dirty="0">
                <a:solidFill>
                  <a:schemeClr val="bg1"/>
                </a:solidFill>
                <a:ea typeface="굴림"/>
              </a:rPr>
              <a:t>(</a:t>
            </a:r>
            <a:r>
              <a:rPr lang="en-US" altLang="ko-KR" sz="3200" b="1" dirty="0" err="1">
                <a:solidFill>
                  <a:schemeClr val="bg1"/>
                </a:solidFill>
                <a:ea typeface="굴림"/>
              </a:rPr>
              <a:t>Голяма</a:t>
            </a:r>
            <a:r>
              <a:rPr lang="en-US" altLang="ko-KR" sz="3200" b="1" dirty="0">
                <a:solidFill>
                  <a:schemeClr val="bg1"/>
                </a:solidFill>
                <a:ea typeface="굴림"/>
              </a:rPr>
              <a:t> O </a:t>
            </a:r>
            <a:r>
              <a:rPr lang="en-US" altLang="ko-KR" sz="3200" b="1" dirty="0" err="1">
                <a:solidFill>
                  <a:schemeClr val="bg1"/>
                </a:solidFill>
                <a:ea typeface="굴림"/>
              </a:rPr>
              <a:t>нотация</a:t>
            </a:r>
            <a:r>
              <a:rPr lang="en-US" altLang="ko-KR" sz="3200" b="1" dirty="0">
                <a:solidFill>
                  <a:schemeClr val="bg1"/>
                </a:solidFill>
                <a:ea typeface="굴림"/>
              </a:rPr>
              <a:t>)</a:t>
            </a:r>
            <a:endParaRPr lang="en-US" altLang="ko-KR" sz="3200" b="1" dirty="0">
              <a:solidFill>
                <a:schemeClr val="bg1"/>
              </a:solidFill>
              <a:ea typeface="굴림"/>
              <a:cs typeface="Calibri"/>
            </a:endParaRPr>
          </a:p>
          <a:p>
            <a:pPr marL="360045" indent="-360045">
              <a:lnSpc>
                <a:spcPct val="90000"/>
              </a:lnSpc>
            </a:pPr>
            <a:r>
              <a:rPr lang="en-US" altLang="ko-KR" sz="3400" dirty="0" err="1">
                <a:ea typeface="굴림"/>
              </a:rPr>
              <a:t>За</a:t>
            </a:r>
            <a:r>
              <a:rPr lang="en-US" altLang="ko-KR" sz="3400" dirty="0"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дадена</a:t>
            </a:r>
            <a:r>
              <a:rPr lang="en-US" altLang="ko-KR" sz="3400" dirty="0"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функция</a:t>
            </a:r>
            <a:r>
              <a:rPr lang="en-US" altLang="ko-KR" sz="3400" dirty="0">
                <a:solidFill>
                  <a:srgbClr val="234465"/>
                </a:solidFill>
                <a:latin typeface="Calibri"/>
                <a:ea typeface="굴림"/>
                <a:cs typeface="Calibri"/>
              </a:rPr>
              <a:t> </a:t>
            </a:r>
            <a:r>
              <a:rPr lang="en-US" altLang="ko-KR" sz="34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g(n)</a:t>
            </a:r>
            <a:r>
              <a:rPr lang="en-US" altLang="ko-KR" sz="3400" dirty="0">
                <a:ea typeface="굴림"/>
              </a:rPr>
              <a:t>, </a:t>
            </a:r>
            <a:r>
              <a:rPr lang="en-US" altLang="ko-KR" sz="3400" dirty="0" err="1">
                <a:ea typeface="굴림"/>
              </a:rPr>
              <a:t>ние</a:t>
            </a:r>
            <a:r>
              <a:rPr lang="en-US" altLang="ko-KR" sz="3400" dirty="0"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означаваме</a:t>
            </a:r>
            <a:r>
              <a:rPr lang="en-US" altLang="ko-KR" sz="3400" dirty="0">
                <a:ea typeface="굴림"/>
              </a:rPr>
              <a:t> </a:t>
            </a:r>
            <a:r>
              <a:rPr lang="en-US" altLang="ko-KR" sz="34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O(g(n))</a:t>
            </a:r>
            <a:r>
              <a:rPr lang="en-US" altLang="ko-KR" sz="3400" dirty="0">
                <a:solidFill>
                  <a:schemeClr val="bg1"/>
                </a:solidFill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набор</a:t>
            </a:r>
            <a:r>
              <a:rPr lang="en-US" altLang="ko-KR" sz="3400" dirty="0"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от</a:t>
            </a:r>
            <a:r>
              <a:rPr lang="en-US" altLang="ko-KR" sz="3400" dirty="0"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функции</a:t>
            </a:r>
            <a:r>
              <a:rPr lang="en-US" altLang="ko-KR" sz="3400" dirty="0">
                <a:ea typeface="굴림"/>
              </a:rPr>
              <a:t>, </a:t>
            </a:r>
            <a:r>
              <a:rPr lang="en-US" altLang="ko-KR" sz="3400" dirty="0" err="1">
                <a:ea typeface="굴림"/>
              </a:rPr>
              <a:t>ко</a:t>
            </a:r>
            <a:r>
              <a:rPr lang="bg-BG" altLang="ko-KR" sz="3400" dirty="0">
                <a:ea typeface="굴림"/>
              </a:rPr>
              <a:t>и</a:t>
            </a:r>
            <a:r>
              <a:rPr lang="en-US" altLang="ko-KR" sz="3400" dirty="0" err="1">
                <a:ea typeface="굴림"/>
              </a:rPr>
              <a:t>то</a:t>
            </a:r>
            <a:r>
              <a:rPr lang="en-US" altLang="ko-KR" sz="3400" dirty="0"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са</a:t>
            </a:r>
            <a:r>
              <a:rPr lang="en-US" altLang="ko-KR" sz="3400" dirty="0">
                <a:ea typeface="굴림"/>
              </a:rPr>
              <a:t> </a:t>
            </a:r>
            <a:r>
              <a:rPr lang="en-US" altLang="ko-KR" sz="3400" dirty="0" err="1">
                <a:solidFill>
                  <a:srgbClr val="234465"/>
                </a:solidFill>
                <a:latin typeface="Calibri"/>
                <a:ea typeface="굴림"/>
                <a:cs typeface="Calibri"/>
              </a:rPr>
              <a:t>различни</a:t>
            </a:r>
            <a:r>
              <a:rPr lang="en-US" altLang="ko-KR" sz="3400" dirty="0">
                <a:solidFill>
                  <a:srgbClr val="234465"/>
                </a:solidFill>
                <a:latin typeface="Calibri"/>
                <a:ea typeface="굴림"/>
                <a:cs typeface="Calibri"/>
              </a:rPr>
              <a:t> </a:t>
            </a:r>
            <a:r>
              <a:rPr lang="en-US" altLang="ko-KR" sz="3400" dirty="0" err="1">
                <a:solidFill>
                  <a:srgbClr val="234465"/>
                </a:solidFill>
                <a:latin typeface="Calibri"/>
                <a:ea typeface="굴림"/>
                <a:cs typeface="Calibri"/>
              </a:rPr>
              <a:t>от</a:t>
            </a:r>
            <a:r>
              <a:rPr lang="en-US" altLang="ko-KR" sz="3400" dirty="0">
                <a:solidFill>
                  <a:srgbClr val="234465"/>
                </a:solidFill>
                <a:latin typeface="Calibri"/>
                <a:ea typeface="굴림"/>
                <a:cs typeface="Calibri"/>
              </a:rPr>
              <a:t> </a:t>
            </a:r>
            <a:r>
              <a:rPr lang="en-US" altLang="ko-KR" sz="34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g(n)</a:t>
            </a:r>
            <a:r>
              <a:rPr lang="en-US" altLang="ko-KR" sz="3400" dirty="0"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чрез</a:t>
            </a:r>
            <a:r>
              <a:rPr lang="en-US" altLang="ko-KR" sz="3400" dirty="0"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константа</a:t>
            </a:r>
            <a:endParaRPr lang="en-US" altLang="ko-KR" sz="3400" dirty="0">
              <a:ea typeface="굴림"/>
              <a:cs typeface="Calibri"/>
            </a:endParaRPr>
          </a:p>
          <a:p>
            <a:pPr marL="360045" indent="-360045">
              <a:lnSpc>
                <a:spcPct val="90000"/>
              </a:lnSpc>
            </a:pPr>
            <a:endParaRPr lang="en-US" altLang="ko-KR" sz="3200" dirty="0">
              <a:ea typeface="굴림" pitchFamily="50" charset="-127"/>
              <a:cs typeface="Calibri"/>
            </a:endParaRPr>
          </a:p>
          <a:p>
            <a:pPr marL="360045" indent="-360045">
              <a:lnSpc>
                <a:spcPct val="90000"/>
              </a:lnSpc>
            </a:pPr>
            <a:endParaRPr lang="en-US" altLang="ko-KR" sz="3200" dirty="0">
              <a:ea typeface="굴림" pitchFamily="50" charset="-127"/>
              <a:cs typeface="Calibri"/>
            </a:endParaRPr>
          </a:p>
          <a:p>
            <a:pPr marL="360045" indent="-360045">
              <a:lnSpc>
                <a:spcPct val="90000"/>
              </a:lnSpc>
            </a:pPr>
            <a:r>
              <a:rPr lang="en-US" altLang="ko-KR" sz="3400" dirty="0" err="1">
                <a:ea typeface="굴림"/>
              </a:rPr>
              <a:t>Примери</a:t>
            </a:r>
            <a:r>
              <a:rPr lang="en-US" altLang="ko-KR" sz="3400" dirty="0">
                <a:ea typeface="굴림"/>
              </a:rPr>
              <a:t>:</a:t>
            </a:r>
            <a:endParaRPr lang="en-US" altLang="ko-KR" sz="3400" dirty="0">
              <a:ea typeface="굴림"/>
              <a:cs typeface="Calibri"/>
            </a:endParaRPr>
          </a:p>
          <a:p>
            <a:pPr lvl="1" indent="-360045">
              <a:lnSpc>
                <a:spcPct val="90000"/>
              </a:lnSpc>
            </a:pP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3</a:t>
            </a:r>
            <a:r>
              <a:rPr lang="en-US" altLang="ko-KR" sz="3200" b="1" dirty="0">
                <a:ea typeface="굴림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*</a:t>
            </a:r>
            <a:r>
              <a:rPr lang="en-US" altLang="ko-KR" sz="3200" b="1" dirty="0">
                <a:ea typeface="굴림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n</a:t>
            </a:r>
            <a:r>
              <a:rPr lang="en-US" altLang="ko-KR" sz="3200" b="1" baseline="30000" dirty="0">
                <a:latin typeface="Consolas"/>
                <a:ea typeface="굴림"/>
                <a:cs typeface="Consolas" pitchFamily="49" charset="0"/>
              </a:rPr>
              <a:t>2</a:t>
            </a:r>
            <a:r>
              <a:rPr lang="en-US" altLang="ko-KR" sz="3200" b="1" dirty="0">
                <a:ea typeface="굴림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+</a:t>
            </a:r>
            <a:r>
              <a:rPr lang="en-US" altLang="ko-KR" sz="3200" b="1" dirty="0">
                <a:ea typeface="굴림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n/2</a:t>
            </a:r>
            <a:r>
              <a:rPr lang="en-US" altLang="ko-KR" sz="3200" b="1" dirty="0">
                <a:ea typeface="굴림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+</a:t>
            </a:r>
            <a:r>
              <a:rPr lang="en-US" altLang="ko-KR" sz="3200" b="1" dirty="0">
                <a:ea typeface="굴림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12 </a:t>
            </a:r>
            <a:r>
              <a:rPr lang="en-US" sz="3200" b="1" dirty="0">
                <a:latin typeface="Consolas"/>
                <a:cs typeface="Consolas" pitchFamily="49" charset="0"/>
              </a:rPr>
              <a:t>∈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O(n</a:t>
            </a:r>
            <a:r>
              <a:rPr lang="en-US" altLang="ko-KR" sz="3200" b="1" baseline="30000" dirty="0">
                <a:latin typeface="Consolas"/>
                <a:ea typeface="굴림"/>
                <a:cs typeface="Consolas" pitchFamily="49" charset="0"/>
              </a:rPr>
              <a:t>2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)</a:t>
            </a:r>
          </a:p>
          <a:p>
            <a:pPr lvl="1" indent="-360045">
              <a:lnSpc>
                <a:spcPct val="90000"/>
              </a:lnSpc>
            </a:pP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4*n*log</a:t>
            </a:r>
            <a:r>
              <a:rPr lang="en-US" altLang="ko-KR" sz="3200" b="1" baseline="-25000" dirty="0">
                <a:latin typeface="Consolas"/>
                <a:ea typeface="굴림"/>
                <a:cs typeface="Consolas" pitchFamily="49" charset="0"/>
              </a:rPr>
              <a:t>2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(3*n+1)</a:t>
            </a:r>
            <a:r>
              <a:rPr lang="en-US" altLang="ko-KR" sz="3200" b="1" dirty="0">
                <a:ea typeface="굴림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+</a:t>
            </a:r>
            <a:r>
              <a:rPr lang="en-US" altLang="ko-KR" sz="3200" b="1" dirty="0">
                <a:ea typeface="굴림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2*n-1 </a:t>
            </a:r>
            <a:r>
              <a:rPr lang="en-US" sz="3200" b="1" dirty="0">
                <a:latin typeface="Consolas"/>
                <a:cs typeface="Consolas" pitchFamily="49" charset="0"/>
              </a:rPr>
              <a:t>∈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O(n</a:t>
            </a:r>
            <a:r>
              <a:rPr lang="en-US" altLang="ko-KR" sz="3200" b="1" dirty="0">
                <a:ea typeface="굴림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*</a:t>
            </a:r>
            <a:r>
              <a:rPr lang="en-US" altLang="ko-KR" sz="3200" b="1" dirty="0">
                <a:ea typeface="굴림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log</a:t>
            </a:r>
            <a:r>
              <a:rPr lang="en-US" altLang="ko-KR" sz="3200" b="1" dirty="0">
                <a:ea typeface="굴림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n)</a:t>
            </a:r>
            <a:r>
              <a:rPr lang="en-US" altLang="ko-KR" sz="3200" b="1" dirty="0">
                <a:ea typeface="굴림"/>
              </a:rPr>
              <a:t> </a:t>
            </a:r>
            <a:r>
              <a:rPr lang="en-US" altLang="ko-KR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	</a:t>
            </a:r>
            <a:endParaRPr lang="bg-BG" sz="3200" b="1" dirty="0">
              <a:solidFill>
                <a:schemeClr val="accent5">
                  <a:lumMod val="20000"/>
                  <a:lumOff val="80000"/>
                </a:schemeClr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굴림"/>
              </a:rPr>
              <a:t>Асимптотична</a:t>
            </a:r>
            <a:r>
              <a:rPr lang="en-US" sz="3950" dirty="0">
                <a:ea typeface="굴림"/>
              </a:rPr>
              <a:t> </a:t>
            </a:r>
            <a:r>
              <a:rPr lang="en-US" sz="3950" dirty="0" err="1">
                <a:ea typeface="굴림"/>
              </a:rPr>
              <a:t>нотация</a:t>
            </a:r>
            <a:r>
              <a:rPr lang="en-US" altLang="ko-KR" sz="3950" dirty="0">
                <a:ea typeface="굴림"/>
              </a:rPr>
              <a:t>: </a:t>
            </a:r>
            <a:r>
              <a:rPr lang="bg-BG" altLang="ko-KR" sz="3950" dirty="0" err="1">
                <a:ea typeface="굴림"/>
              </a:rPr>
              <a:t>д</a:t>
            </a:r>
            <a:r>
              <a:rPr lang="en-US" altLang="ko-KR" sz="3950" dirty="0" err="1">
                <a:ea typeface="굴림"/>
              </a:rPr>
              <a:t>еф</a:t>
            </a:r>
            <a:r>
              <a:rPr lang="bg-BG" altLang="ko-KR" sz="3950" dirty="0">
                <a:ea typeface="굴림"/>
              </a:rPr>
              <a:t>и</a:t>
            </a:r>
            <a:r>
              <a:rPr lang="en-US" altLang="ko-KR" sz="3950" dirty="0" err="1">
                <a:ea typeface="굴림"/>
              </a:rPr>
              <a:t>ниция</a:t>
            </a:r>
            <a:endParaRPr lang="bg-BG" sz="3950" dirty="0">
              <a:ea typeface="굴림"/>
              <a:cs typeface="Calibri"/>
            </a:endParaRPr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695401" y="3429089"/>
            <a:ext cx="9802779" cy="10818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 anchor="t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  <a:sym typeface="Symbol" pitchFamily="18" charset="2"/>
              </a:rPr>
              <a:t>O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(g(n))</a:t>
            </a:r>
            <a:r>
              <a:rPr lang="en-US" altLang="ko-KR" sz="2950" dirty="0"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tx1"/>
                </a:solidFill>
                <a:effectLst/>
                <a:latin typeface="Consolas"/>
                <a:ea typeface="굴림"/>
                <a:cs typeface="Consolas" pitchFamily="49" charset="0"/>
              </a:rPr>
              <a:t>=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 {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f(n)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:</a:t>
            </a:r>
            <a:r>
              <a:rPr lang="en-US" altLang="ko-KR" sz="2950" dirty="0">
                <a:effectLst/>
                <a:ea typeface="굴림"/>
              </a:rPr>
              <a:t> </a:t>
            </a:r>
            <a:r>
              <a:rPr lang="en-US" altLang="ko-KR" sz="2950" dirty="0" err="1">
                <a:solidFill>
                  <a:schemeClr val="tx1"/>
                </a:solidFill>
                <a:effectLst/>
                <a:ea typeface="굴림"/>
              </a:rPr>
              <a:t>има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 </a:t>
            </a:r>
            <a:r>
              <a:rPr lang="en-US" altLang="ko-KR" sz="2950" dirty="0" err="1">
                <a:solidFill>
                  <a:schemeClr val="tx1"/>
                </a:solidFill>
                <a:effectLst/>
                <a:ea typeface="굴림"/>
              </a:rPr>
              <a:t>положителна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 </a:t>
            </a:r>
            <a:r>
              <a:rPr lang="en-US" altLang="ko-KR" sz="2950" dirty="0" err="1">
                <a:solidFill>
                  <a:schemeClr val="tx1"/>
                </a:solidFill>
                <a:effectLst/>
                <a:ea typeface="굴림"/>
              </a:rPr>
              <a:t>константа</a:t>
            </a:r>
            <a:r>
              <a:rPr lang="en-US" altLang="ko-KR" sz="2950" dirty="0">
                <a:solidFill>
                  <a:schemeClr val="tx1"/>
                </a:solidFill>
                <a:effectLst/>
                <a:latin typeface="Calibri"/>
                <a:ea typeface="굴림"/>
                <a:cs typeface="Calibri"/>
              </a:rPr>
              <a:t> 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c</a:t>
            </a:r>
            <a:r>
              <a:rPr lang="en-US" altLang="ko-KR" sz="2950" dirty="0"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и</a:t>
            </a:r>
            <a:r>
              <a:rPr lang="en-US" altLang="ko-KR" sz="2950" dirty="0">
                <a:solidFill>
                  <a:srgbClr val="C7DAEC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</a:rPr>
              <a:t>n</a:t>
            </a:r>
            <a:r>
              <a:rPr lang="en-US" altLang="ko-KR" sz="2950" baseline="-25000" dirty="0">
                <a:solidFill>
                  <a:schemeClr val="bg1"/>
                </a:solidFill>
                <a:effectLst/>
                <a:latin typeface="Consolas"/>
                <a:ea typeface="굴림"/>
              </a:rPr>
              <a:t>0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, </a:t>
            </a:r>
            <a:b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</a:br>
            <a:r>
              <a:rPr lang="en-US" altLang="ko-KR" sz="2950" dirty="0" err="1">
                <a:solidFill>
                  <a:schemeClr val="tx1"/>
                </a:solidFill>
                <a:effectLst/>
                <a:ea typeface="굴림"/>
              </a:rPr>
              <a:t>така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 </a:t>
            </a:r>
            <a:r>
              <a:rPr lang="en-US" altLang="ko-KR" sz="2950" dirty="0" err="1">
                <a:solidFill>
                  <a:schemeClr val="tx1"/>
                </a:solidFill>
                <a:effectLst/>
                <a:ea typeface="굴림"/>
              </a:rPr>
              <a:t>че</a:t>
            </a:r>
            <a:r>
              <a:rPr lang="en-US" altLang="ko-KR" sz="2950" dirty="0">
                <a:solidFill>
                  <a:schemeClr val="tx1"/>
                </a:solidFill>
                <a:effectLst/>
                <a:latin typeface="Calibri"/>
                <a:ea typeface="굴림"/>
                <a:cs typeface="Calibri"/>
              </a:rPr>
              <a:t> 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f(n)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&lt;=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c*g(n)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 err="1">
                <a:solidFill>
                  <a:schemeClr val="tx1"/>
                </a:solidFill>
                <a:effectLst/>
                <a:ea typeface="굴림"/>
              </a:rPr>
              <a:t>за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 </a:t>
            </a:r>
            <a:r>
              <a:rPr lang="en-US" altLang="ko-KR" sz="2950" dirty="0" err="1">
                <a:solidFill>
                  <a:schemeClr val="tx1"/>
                </a:solidFill>
                <a:effectLst/>
                <a:ea typeface="굴림"/>
              </a:rPr>
              <a:t>всички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 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n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&gt;=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n</a:t>
            </a:r>
            <a:r>
              <a:rPr lang="en-US" altLang="ko-KR" sz="2950" baseline="-2500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0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B74D47-A15B-4045-B631-21B9D5133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89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0475" y="1310895"/>
            <a:ext cx="6678244" cy="5528766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</a:rPr>
              <a:t>О(</a:t>
            </a:r>
            <a:r>
              <a:rPr lang="en-US" sz="3350" b="1" dirty="0">
                <a:solidFill>
                  <a:schemeClr val="bg1"/>
                </a:solidFill>
              </a:rPr>
              <a:t>n)</a:t>
            </a:r>
            <a:r>
              <a:rPr lang="en-US" sz="3350" dirty="0"/>
              <a:t> </a:t>
            </a:r>
            <a:r>
              <a:rPr lang="en-US" sz="3350" dirty="0" err="1"/>
              <a:t>означава</a:t>
            </a:r>
            <a:r>
              <a:rPr lang="en-US" sz="3350" dirty="0"/>
              <a:t>, </a:t>
            </a:r>
            <a:r>
              <a:rPr lang="en-US" sz="3350" dirty="0" err="1"/>
              <a:t>че</a:t>
            </a:r>
            <a:r>
              <a:rPr lang="en-US" sz="3350" dirty="0"/>
              <a:t> </a:t>
            </a:r>
            <a:r>
              <a:rPr lang="en-US" sz="3350" dirty="0" err="1"/>
              <a:t>функц</a:t>
            </a:r>
            <a:r>
              <a:rPr lang="bg-BG" sz="3350" dirty="0"/>
              <a:t>и</a:t>
            </a:r>
            <a:r>
              <a:rPr lang="en-US" sz="3350" dirty="0" err="1"/>
              <a:t>ята</a:t>
            </a:r>
            <a:r>
              <a:rPr lang="en-US" sz="3350" dirty="0"/>
              <a:t> </a:t>
            </a:r>
            <a:r>
              <a:rPr lang="en-US" sz="3350" dirty="0" err="1"/>
              <a:t>расте</a:t>
            </a:r>
            <a:r>
              <a:rPr lang="en-US" sz="3350" dirty="0"/>
              <a:t> </a:t>
            </a:r>
            <a:br>
              <a:rPr lang="en-US" sz="3350" dirty="0"/>
            </a:br>
            <a:r>
              <a:rPr lang="en-US" sz="3350" dirty="0" err="1"/>
              <a:t>линейно</a:t>
            </a:r>
            <a:r>
              <a:rPr lang="en-US" sz="3350" dirty="0"/>
              <a:t>, </a:t>
            </a:r>
            <a:r>
              <a:rPr lang="en-US" sz="3350" dirty="0" err="1"/>
              <a:t>когато</a:t>
            </a:r>
            <a:r>
              <a:rPr lang="en-US" sz="3350" dirty="0"/>
              <a:t> n </a:t>
            </a:r>
            <a:r>
              <a:rPr lang="en-US" sz="3350" dirty="0" err="1"/>
              <a:t>нараства</a:t>
            </a:r>
            <a:endParaRPr lang="bg-BG" sz="3350" dirty="0" err="1"/>
          </a:p>
          <a:p>
            <a:pPr lvl="1" indent="-360045">
              <a:buClr>
                <a:schemeClr val="tx1"/>
              </a:buClr>
            </a:pPr>
            <a:r>
              <a:rPr lang="bg-BG" sz="3150" dirty="0"/>
              <a:t>Пример:</a:t>
            </a:r>
            <a:r>
              <a:rPr lang="en-US" sz="3150" dirty="0"/>
              <a:t> </a:t>
            </a:r>
            <a:endParaRPr lang="bg-BG" sz="31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O(n</a:t>
            </a:r>
            <a:r>
              <a:rPr lang="en-US" sz="3350" b="1" baseline="30000" dirty="0">
                <a:solidFill>
                  <a:schemeClr val="bg1"/>
                </a:solidFill>
              </a:rPr>
              <a:t>2</a:t>
            </a:r>
            <a:r>
              <a:rPr lang="en-US" sz="3350" b="1" dirty="0">
                <a:solidFill>
                  <a:schemeClr val="bg1"/>
                </a:solidFill>
              </a:rPr>
              <a:t>) </a:t>
            </a:r>
            <a:r>
              <a:rPr lang="en-US" sz="3350" dirty="0" err="1">
                <a:ea typeface="+mn-lt"/>
                <a:cs typeface="+mn-lt"/>
              </a:rPr>
              <a:t>означава</a:t>
            </a:r>
            <a:r>
              <a:rPr lang="en-US" sz="3350" dirty="0">
                <a:ea typeface="+mn-lt"/>
                <a:cs typeface="+mn-lt"/>
              </a:rPr>
              <a:t>, </a:t>
            </a:r>
            <a:r>
              <a:rPr lang="en-US" sz="3350" dirty="0" err="1">
                <a:ea typeface="+mn-lt"/>
                <a:cs typeface="+mn-lt"/>
              </a:rPr>
              <a:t>че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една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функция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расте</a:t>
            </a:r>
            <a:r>
              <a:rPr lang="bg-BG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експоненциално</a:t>
            </a:r>
            <a:r>
              <a:rPr lang="en-US" sz="3350" dirty="0">
                <a:ea typeface="+mn-lt"/>
                <a:cs typeface="+mn-lt"/>
              </a:rPr>
              <a:t>,</a:t>
            </a:r>
            <a:r>
              <a:rPr lang="bg-BG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когато</a:t>
            </a:r>
            <a:r>
              <a:rPr lang="en-US" sz="3350" dirty="0">
                <a:ea typeface="+mn-lt"/>
                <a:cs typeface="+mn-lt"/>
              </a:rPr>
              <a:t> n </a:t>
            </a:r>
            <a:r>
              <a:rPr lang="en-US" sz="3350" dirty="0" err="1">
                <a:ea typeface="+mn-lt"/>
                <a:cs typeface="+mn-lt"/>
              </a:rPr>
              <a:t>нараства</a:t>
            </a:r>
            <a:r>
              <a:rPr lang="en-US" sz="3350" dirty="0">
                <a:ea typeface="+mn-lt"/>
                <a:cs typeface="+mn-lt"/>
              </a:rPr>
              <a:t> </a:t>
            </a:r>
            <a:endParaRPr lang="en-US" sz="3350" dirty="0">
              <a:solidFill>
                <a:srgbClr val="1A334C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bg-BG" sz="3150" dirty="0"/>
              <a:t>Пример: </a:t>
            </a:r>
            <a:r>
              <a:rPr lang="en-US" sz="3150" dirty="0"/>
              <a:t> </a:t>
            </a:r>
            <a:endParaRPr lang="en-US" sz="3150" dirty="0">
              <a:solidFill>
                <a:srgbClr val="1A334C"/>
              </a:solidFill>
              <a:cs typeface="Calibri"/>
            </a:endParaRPr>
          </a:p>
          <a:p>
            <a:pPr indent="-360045">
              <a:buClr>
                <a:schemeClr val="tx1"/>
              </a:buClr>
            </a:pPr>
            <a:r>
              <a:rPr lang="en-US" sz="3550" b="1" dirty="0">
                <a:solidFill>
                  <a:schemeClr val="bg1"/>
                </a:solidFill>
              </a:rPr>
              <a:t>O(1)</a:t>
            </a:r>
            <a:r>
              <a:rPr lang="en-US" sz="35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50" dirty="0" err="1"/>
              <a:t>означава</a:t>
            </a:r>
            <a:r>
              <a:rPr lang="en-US" sz="3550" dirty="0"/>
              <a:t>, </a:t>
            </a:r>
            <a:r>
              <a:rPr lang="en-US" sz="3550" dirty="0" err="1"/>
              <a:t>че</a:t>
            </a:r>
            <a:r>
              <a:rPr lang="en-US" sz="3550" dirty="0"/>
              <a:t> </a:t>
            </a:r>
            <a:r>
              <a:rPr lang="en-US" sz="3550" dirty="0" err="1"/>
              <a:t>функцията</a:t>
            </a:r>
            <a:r>
              <a:rPr lang="en-US" sz="3550" dirty="0"/>
              <a:t> </a:t>
            </a:r>
            <a:br>
              <a:rPr lang="en-US" sz="3550" dirty="0"/>
            </a:br>
            <a:r>
              <a:rPr lang="en-US" sz="3550" dirty="0" err="1"/>
              <a:t>не</a:t>
            </a:r>
            <a:r>
              <a:rPr lang="en-US" sz="3550" dirty="0"/>
              <a:t> </a:t>
            </a:r>
            <a:r>
              <a:rPr lang="en-US" sz="3550" dirty="0" err="1"/>
              <a:t>се</a:t>
            </a:r>
            <a:r>
              <a:rPr lang="en-US" sz="3550" dirty="0"/>
              <a:t> </a:t>
            </a:r>
            <a:r>
              <a:rPr lang="en-US" sz="3550" dirty="0" err="1"/>
              <a:t>променя</a:t>
            </a:r>
            <a:r>
              <a:rPr lang="en-US" sz="3550" dirty="0"/>
              <a:t>, </a:t>
            </a:r>
            <a:r>
              <a:rPr lang="en-US" sz="3550" dirty="0" err="1"/>
              <a:t>когато</a:t>
            </a:r>
            <a:r>
              <a:rPr lang="en-US" sz="3550" dirty="0"/>
              <a:t> n </a:t>
            </a:r>
            <a:r>
              <a:rPr lang="en-US" sz="3550" dirty="0" err="1"/>
              <a:t>нараства</a:t>
            </a:r>
            <a:endParaRPr lang="en-US" sz="3550" dirty="0" err="1">
              <a:cs typeface="Calibri"/>
            </a:endParaRPr>
          </a:p>
          <a:p>
            <a:pPr lvl="1" indent="-360045"/>
            <a:r>
              <a:rPr lang="bg-BG" sz="3150" dirty="0"/>
              <a:t>Пример:</a:t>
            </a:r>
            <a:r>
              <a:rPr lang="en-US" sz="3150" dirty="0"/>
              <a:t> </a:t>
            </a:r>
            <a:endParaRPr lang="en-US" dirty="0">
              <a:solidFill>
                <a:srgbClr val="92D050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ea typeface="+mj-lt"/>
                <a:cs typeface="+mj-lt"/>
              </a:rPr>
              <a:t>Темп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растеж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функциите</a:t>
            </a:r>
            <a:endParaRPr lang="bg-BG" dirty="0" err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87628"/>
              </p:ext>
            </p:extLst>
          </p:nvPr>
        </p:nvGraphicFramePr>
        <p:xfrm>
          <a:off x="7182003" y="1419589"/>
          <a:ext cx="4387989" cy="521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0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06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8399653" y="4891688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" name="Oval 10"/>
          <p:cNvSpPr/>
          <p:nvPr/>
        </p:nvSpPr>
        <p:spPr>
          <a:xfrm>
            <a:off x="9424097" y="3822522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Oval 11"/>
          <p:cNvSpPr/>
          <p:nvPr/>
        </p:nvSpPr>
        <p:spPr>
          <a:xfrm>
            <a:off x="9941970" y="3258147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Oval 12"/>
          <p:cNvSpPr/>
          <p:nvPr/>
        </p:nvSpPr>
        <p:spPr>
          <a:xfrm>
            <a:off x="10466715" y="2701345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403505" y="6392691"/>
            <a:ext cx="4646990" cy="4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336066" y="5999239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61" name="TextBox 60"/>
          <p:cNvSpPr txBox="1"/>
          <p:nvPr/>
        </p:nvSpPr>
        <p:spPr>
          <a:xfrm>
            <a:off x="11656610" y="5927867"/>
            <a:ext cx="46383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/>
              <a:t>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49463" y="1074165"/>
            <a:ext cx="79229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dirty="0" err="1"/>
              <a:t>ƒ</a:t>
            </a:r>
            <a:r>
              <a:rPr lang="en-US" sz="2799" dirty="0"/>
              <a:t>(n)</a:t>
            </a:r>
          </a:p>
        </p:txBody>
      </p:sp>
      <p:sp>
        <p:nvSpPr>
          <p:cNvPr id="84" name="Oval 83"/>
          <p:cNvSpPr/>
          <p:nvPr/>
        </p:nvSpPr>
        <p:spPr>
          <a:xfrm>
            <a:off x="7608993" y="5172633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9" name="Oval 88"/>
          <p:cNvSpPr/>
          <p:nvPr/>
        </p:nvSpPr>
        <p:spPr>
          <a:xfrm>
            <a:off x="7876899" y="5173817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03" name="Straight Connector 102"/>
          <p:cNvCxnSpPr>
            <a:cxnSpLocks/>
            <a:endCxn id="138" idx="6"/>
          </p:cNvCxnSpPr>
          <p:nvPr/>
        </p:nvCxnSpPr>
        <p:spPr>
          <a:xfrm>
            <a:off x="7412248" y="5252222"/>
            <a:ext cx="4238309" cy="109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617416" y="4903785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9" name="Oval 108"/>
          <p:cNvSpPr/>
          <p:nvPr/>
        </p:nvSpPr>
        <p:spPr>
          <a:xfrm>
            <a:off x="7881318" y="3529982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0" name="Oval 109"/>
          <p:cNvSpPr/>
          <p:nvPr/>
        </p:nvSpPr>
        <p:spPr>
          <a:xfrm>
            <a:off x="8141938" y="1887108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5" name="Text Placeholder 6"/>
          <p:cNvSpPr>
            <a:spLocks noGrp="1"/>
          </p:cNvSpPr>
          <p:nvPr/>
        </p:nvSpPr>
        <p:spPr>
          <a:xfrm>
            <a:off x="2761860" y="2298431"/>
            <a:ext cx="2413452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sz="3199" dirty="0" err="1">
                <a:solidFill>
                  <a:schemeClr val="bg1"/>
                </a:solidFill>
                <a:effectLst/>
              </a:rPr>
              <a:t>ƒ</a:t>
            </a:r>
            <a:r>
              <a:rPr lang="en-US" sz="3199" dirty="0">
                <a:solidFill>
                  <a:schemeClr val="bg1"/>
                </a:solidFill>
                <a:effectLst/>
              </a:rPr>
              <a:t>(n)=n+1</a:t>
            </a:r>
            <a:endParaRPr lang="en-US" altLang="ko-KR" sz="3199" noProof="1">
              <a:solidFill>
                <a:schemeClr val="bg1"/>
              </a:solidFill>
              <a:effectLst/>
              <a:sym typeface="Symbol" pitchFamily="18" charset="2"/>
            </a:endParaRPr>
          </a:p>
        </p:txBody>
      </p:sp>
      <p:sp>
        <p:nvSpPr>
          <p:cNvPr id="116" name="Text Placeholder 6"/>
          <p:cNvSpPr>
            <a:spLocks noGrp="1"/>
          </p:cNvSpPr>
          <p:nvPr/>
        </p:nvSpPr>
        <p:spPr>
          <a:xfrm>
            <a:off x="2758918" y="4342282"/>
            <a:ext cx="3016680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sz="3199" dirty="0" err="1">
                <a:solidFill>
                  <a:srgbClr val="0070C0"/>
                </a:solidFill>
                <a:effectLst/>
              </a:rPr>
              <a:t>ƒ</a:t>
            </a:r>
            <a:r>
              <a:rPr lang="en-US" sz="3199" dirty="0">
                <a:solidFill>
                  <a:srgbClr val="0070C0"/>
                </a:solidFill>
                <a:effectLst/>
              </a:rPr>
              <a:t>(n)=n</a:t>
            </a:r>
            <a:r>
              <a:rPr lang="en-US" sz="3199" baseline="30000" dirty="0">
                <a:solidFill>
                  <a:srgbClr val="0070C0"/>
                </a:solidFill>
                <a:effectLst/>
              </a:rPr>
              <a:t>2</a:t>
            </a:r>
            <a:r>
              <a:rPr lang="en-US" sz="3199" dirty="0">
                <a:solidFill>
                  <a:srgbClr val="0070C0"/>
                </a:solidFill>
                <a:effectLst/>
              </a:rPr>
              <a:t>+2n+2</a:t>
            </a:r>
            <a:endParaRPr lang="en-US" altLang="ko-KR" sz="3199" noProof="1">
              <a:solidFill>
                <a:srgbClr val="0070C0"/>
              </a:solidFill>
              <a:effectLst/>
              <a:sym typeface="Symbol" pitchFamily="18" charset="2"/>
            </a:endParaRPr>
          </a:p>
        </p:txBody>
      </p:sp>
      <p:sp>
        <p:nvSpPr>
          <p:cNvPr id="117" name="Text Placeholder 6"/>
          <p:cNvSpPr>
            <a:spLocks noGrp="1"/>
          </p:cNvSpPr>
          <p:nvPr/>
        </p:nvSpPr>
        <p:spPr>
          <a:xfrm>
            <a:off x="2758918" y="6075419"/>
            <a:ext cx="1766479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fontAlgn="base" latinLnBrk="1" hangingPunct="0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199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ƒ</a:t>
            </a:r>
            <a:r>
              <a:rPr lang="en-US" sz="3199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(n)=4</a:t>
            </a:r>
            <a:endParaRPr lang="en-US" altLang="ko-KR" sz="3199" b="1" noProof="1">
              <a:solidFill>
                <a:srgbClr val="00B050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971704" y="2146071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6" name="Oval 125"/>
          <p:cNvSpPr/>
          <p:nvPr/>
        </p:nvSpPr>
        <p:spPr>
          <a:xfrm>
            <a:off x="8133273" y="5168688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7" name="Oval 126"/>
          <p:cNvSpPr/>
          <p:nvPr/>
        </p:nvSpPr>
        <p:spPr>
          <a:xfrm>
            <a:off x="8401179" y="5169872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8" name="Oval 127"/>
          <p:cNvSpPr/>
          <p:nvPr/>
        </p:nvSpPr>
        <p:spPr>
          <a:xfrm>
            <a:off x="8645116" y="5168656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9" name="Oval 128"/>
          <p:cNvSpPr/>
          <p:nvPr/>
        </p:nvSpPr>
        <p:spPr>
          <a:xfrm>
            <a:off x="8913022" y="5169840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0" name="Oval 129"/>
          <p:cNvSpPr/>
          <p:nvPr/>
        </p:nvSpPr>
        <p:spPr>
          <a:xfrm>
            <a:off x="9424097" y="5179901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1" name="Oval 130"/>
          <p:cNvSpPr/>
          <p:nvPr/>
        </p:nvSpPr>
        <p:spPr>
          <a:xfrm>
            <a:off x="9692003" y="5181085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2" name="Oval 131"/>
          <p:cNvSpPr/>
          <p:nvPr/>
        </p:nvSpPr>
        <p:spPr>
          <a:xfrm>
            <a:off x="9942209" y="5178716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3" name="Oval 132"/>
          <p:cNvSpPr/>
          <p:nvPr/>
        </p:nvSpPr>
        <p:spPr>
          <a:xfrm>
            <a:off x="10210115" y="5179901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4" name="Oval 133"/>
          <p:cNvSpPr/>
          <p:nvPr/>
        </p:nvSpPr>
        <p:spPr>
          <a:xfrm>
            <a:off x="10460321" y="5180275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5" name="Oval 134"/>
          <p:cNvSpPr/>
          <p:nvPr/>
        </p:nvSpPr>
        <p:spPr>
          <a:xfrm>
            <a:off x="10728227" y="5181459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6" name="Oval 135"/>
          <p:cNvSpPr/>
          <p:nvPr/>
        </p:nvSpPr>
        <p:spPr>
          <a:xfrm>
            <a:off x="10971704" y="5189802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7" name="Oval 136"/>
          <p:cNvSpPr/>
          <p:nvPr/>
        </p:nvSpPr>
        <p:spPr>
          <a:xfrm>
            <a:off x="11239610" y="5190987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8" name="Oval 137"/>
          <p:cNvSpPr/>
          <p:nvPr/>
        </p:nvSpPr>
        <p:spPr>
          <a:xfrm>
            <a:off x="11496671" y="5187032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" name="Oval 9"/>
          <p:cNvSpPr/>
          <p:nvPr/>
        </p:nvSpPr>
        <p:spPr>
          <a:xfrm>
            <a:off x="8913022" y="4351802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>
          <a:xfrm flipV="1">
            <a:off x="7364749" y="1836774"/>
            <a:ext cx="4045300" cy="43235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327325" y="5734317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40" name="TextBox 139"/>
          <p:cNvSpPr txBox="1"/>
          <p:nvPr/>
        </p:nvSpPr>
        <p:spPr>
          <a:xfrm>
            <a:off x="7327344" y="6418784"/>
            <a:ext cx="4298603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0   1    2    3   4   5   6    7   8   9   10  11 12 13 14 15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900773" y="1553239"/>
            <a:ext cx="412030" cy="5000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00"/>
              </a:spcAft>
            </a:pPr>
            <a:r>
              <a:rPr lang="en-US" sz="1600" dirty="0"/>
              <a:t>18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17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16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15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14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13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12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11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10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9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8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7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6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5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4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3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2</a:t>
            </a:r>
          </a:p>
          <a:p>
            <a:pPr algn="r">
              <a:spcAft>
                <a:spcPts val="100"/>
              </a:spcAft>
            </a:pPr>
            <a:r>
              <a:rPr lang="en-US" sz="1600" dirty="0"/>
              <a:t>1</a:t>
            </a:r>
          </a:p>
          <a:p>
            <a:pPr algn="r"/>
            <a:r>
              <a:rPr lang="en-US" sz="1600" dirty="0"/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877661" y="5451468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432144" y="1160360"/>
            <a:ext cx="17559" cy="524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9160908" y="5167484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4" name="Freeform 13"/>
          <p:cNvSpPr/>
          <p:nvPr/>
        </p:nvSpPr>
        <p:spPr>
          <a:xfrm>
            <a:off x="7408557" y="1393681"/>
            <a:ext cx="879628" cy="4409038"/>
          </a:xfrm>
          <a:custGeom>
            <a:avLst/>
            <a:gdLst>
              <a:gd name="connsiteX0" fmla="*/ 0 w 966354"/>
              <a:gd name="connsiteY0" fmla="*/ 4410186 h 4410186"/>
              <a:gd name="connsiteX1" fmla="*/ 290945 w 966354"/>
              <a:gd name="connsiteY1" fmla="*/ 3589304 h 4410186"/>
              <a:gd name="connsiteX2" fmla="*/ 550718 w 966354"/>
              <a:gd name="connsiteY2" fmla="*/ 2217704 h 4410186"/>
              <a:gd name="connsiteX3" fmla="*/ 820881 w 966354"/>
              <a:gd name="connsiteY3" fmla="*/ 575940 h 4410186"/>
              <a:gd name="connsiteX4" fmla="*/ 966354 w 966354"/>
              <a:gd name="connsiteY4" fmla="*/ 14831 h 4410186"/>
              <a:gd name="connsiteX0" fmla="*/ 0 w 879857"/>
              <a:gd name="connsiteY0" fmla="*/ 4410186 h 4410186"/>
              <a:gd name="connsiteX1" fmla="*/ 290945 w 879857"/>
              <a:gd name="connsiteY1" fmla="*/ 3589304 h 4410186"/>
              <a:gd name="connsiteX2" fmla="*/ 550718 w 879857"/>
              <a:gd name="connsiteY2" fmla="*/ 2217704 h 4410186"/>
              <a:gd name="connsiteX3" fmla="*/ 820881 w 879857"/>
              <a:gd name="connsiteY3" fmla="*/ 575940 h 4410186"/>
              <a:gd name="connsiteX4" fmla="*/ 879857 w 879857"/>
              <a:gd name="connsiteY4" fmla="*/ 14831 h 441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857" h="4410186">
                <a:moveTo>
                  <a:pt x="0" y="4410186"/>
                </a:moveTo>
                <a:cubicBezTo>
                  <a:pt x="99579" y="4182452"/>
                  <a:pt x="199159" y="3954718"/>
                  <a:pt x="290945" y="3589304"/>
                </a:cubicBezTo>
                <a:cubicBezTo>
                  <a:pt x="382731" y="3223890"/>
                  <a:pt x="462395" y="2719931"/>
                  <a:pt x="550718" y="2217704"/>
                </a:cubicBezTo>
                <a:cubicBezTo>
                  <a:pt x="639041" y="1715477"/>
                  <a:pt x="766025" y="943085"/>
                  <a:pt x="820881" y="575940"/>
                </a:cubicBezTo>
                <a:cubicBezTo>
                  <a:pt x="875737" y="208795"/>
                  <a:pt x="878125" y="-68296"/>
                  <a:pt x="879857" y="1483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rgbClr val="0070C0"/>
              </a:solidFill>
            </a:endParaRPr>
          </a:p>
        </p:txBody>
      </p:sp>
      <p:sp>
        <p:nvSpPr>
          <p:cNvPr id="47" name="Slide Number">
            <a:extLst>
              <a:ext uri="{FF2B5EF4-FFF2-40B4-BE49-F238E27FC236}">
                <a16:creationId xmlns:a16="http://schemas.microsoft.com/office/drawing/2014/main" id="{99F8757F-4463-4A13-ABFD-C77E2A31E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3092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>
              <a:buNone/>
            </a:pPr>
            <a:r>
              <a:rPr lang="bg-BG" sz="3350" dirty="0"/>
              <a:t>        </a:t>
            </a:r>
            <a:r>
              <a:rPr lang="en-US" sz="3350" dirty="0"/>
              <a:t>Примери </a:t>
            </a:r>
            <a:r>
              <a:rPr lang="en-US" sz="3350" dirty="0" err="1"/>
              <a:t>за</a:t>
            </a:r>
            <a:r>
              <a:rPr lang="en-US" sz="3350" dirty="0"/>
              <a:t> </a:t>
            </a:r>
            <a:r>
              <a:rPr lang="en-US" sz="3350" dirty="0" err="1"/>
              <a:t>поз</a:t>
            </a:r>
            <a:r>
              <a:rPr lang="bg-BG" sz="3350" dirty="0"/>
              <a:t>и</a:t>
            </a:r>
            <a:r>
              <a:rPr lang="en-US" sz="3350" dirty="0" err="1"/>
              <a:t>тивни</a:t>
            </a:r>
            <a:r>
              <a:rPr lang="en-US" sz="335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Асимптотична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нотация</a:t>
            </a:r>
            <a:r>
              <a:rPr lang="en-US" altLang="ko-KR" sz="3950" dirty="0">
                <a:ea typeface="굴림"/>
              </a:rPr>
              <a:t>: </a:t>
            </a:r>
            <a:r>
              <a:rPr lang="bg-BG" altLang="ko-KR" sz="3950" dirty="0">
                <a:ea typeface="굴림"/>
              </a:rPr>
              <a:t>п</a:t>
            </a:r>
            <a:r>
              <a:rPr lang="en-US" sz="3950" dirty="0" err="1"/>
              <a:t>римери</a:t>
            </a:r>
            <a:endParaRPr lang="en-US" sz="3950" b="0" dirty="0">
              <a:cs typeface="Calibri"/>
            </a:endParaRPr>
          </a:p>
        </p:txBody>
      </p:sp>
      <p:pic>
        <p:nvPicPr>
          <p:cNvPr id="7" name="Picture 6" descr="Screen Shot 2015-06-25 at 3.27.17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420"/>
          <a:stretch/>
        </p:blipFill>
        <p:spPr>
          <a:xfrm>
            <a:off x="1096015" y="1873174"/>
            <a:ext cx="4081333" cy="47105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Screen Shot 2015-06-25 at 3.27.26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942" y="2971921"/>
            <a:ext cx="3732828" cy="25130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6974996" y="2446779"/>
            <a:ext cx="3722890" cy="525142"/>
          </a:xfrm>
          <a:prstGeom prst="rect">
            <a:avLst/>
          </a:prstGeom>
        </p:spPr>
        <p:txBody>
          <a:bodyPr vert="horz" lIns="107972" tIns="35991" rIns="107972" bIns="35991" rtlCol="0" anchor="t">
            <a:normAutofit fontScale="775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50" dirty="0" err="1">
                <a:ea typeface="+mn-lt"/>
                <a:cs typeface="+mn-lt"/>
              </a:rPr>
              <a:t>Примери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за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негативни</a:t>
            </a:r>
            <a:r>
              <a:rPr lang="en-US" sz="3350" dirty="0"/>
              <a:t>:</a:t>
            </a:r>
            <a:endParaRPr lang="bg-BG" sz="335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D5731EC-9025-488F-8B36-F54D61576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8782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Асимптотична</a:t>
            </a:r>
            <a:r>
              <a:rPr lang="en-US" sz="3950" dirty="0"/>
              <a:t> </a:t>
            </a:r>
            <a:r>
              <a:rPr lang="en-US" sz="3950" dirty="0" err="1"/>
              <a:t>функция</a:t>
            </a:r>
            <a:endParaRPr lang="bg-BG" sz="3950" dirty="0" err="1"/>
          </a:p>
        </p:txBody>
      </p:sp>
      <p:pic>
        <p:nvPicPr>
          <p:cNvPr id="5" name="Picture 2" descr="Yaacov Apelbaum-big-o Plo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11" y="1290606"/>
            <a:ext cx="8532178" cy="5364054"/>
          </a:xfrm>
          <a:prstGeom prst="roundRect">
            <a:avLst>
              <a:gd name="adj" fmla="val 1214"/>
            </a:avLst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7F9C92E-6F78-4B81-B3C0-E97A81920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82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ea typeface="+mj-lt"/>
                <a:cs typeface="+mj-lt"/>
              </a:rPr>
              <a:t>Типични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сложности</a:t>
            </a:r>
            <a:r>
              <a:rPr lang="en-US" sz="3950" dirty="0">
                <a:ea typeface="+mj-lt"/>
                <a:cs typeface="+mj-lt"/>
              </a:rPr>
              <a:t> (1)</a:t>
            </a:r>
            <a:endParaRPr lang="bg-BG" dirty="0" err="1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56551464"/>
              </p:ext>
            </p:extLst>
          </p:nvPr>
        </p:nvGraphicFramePr>
        <p:xfrm>
          <a:off x="657048" y="1372860"/>
          <a:ext cx="11178877" cy="5259534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2854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0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4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24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00" b="1" kern="1200" dirty="0" err="1">
                          <a:solidFill>
                            <a:schemeClr val="tx2"/>
                          </a:solidFill>
                          <a:effectLst/>
                        </a:rPr>
                        <a:t>Сложност</a:t>
                      </a:r>
                      <a:endParaRPr lang="en-US" sz="2300" b="1" kern="1200" dirty="0" err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00" b="1" kern="1200" dirty="0" err="1">
                          <a:solidFill>
                            <a:schemeClr val="tx2"/>
                          </a:solidFill>
                          <a:effectLst/>
                        </a:rPr>
                        <a:t>Нотация</a:t>
                      </a:r>
                      <a:endParaRPr lang="en-US" sz="2300" b="1" kern="1200" dirty="0" err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300" b="1" kern="1200" dirty="0" err="1">
                          <a:solidFill>
                            <a:schemeClr val="tx2"/>
                          </a:solidFill>
                          <a:effectLst/>
                        </a:rPr>
                        <a:t>Описание</a:t>
                      </a:r>
                      <a:endParaRPr lang="en-US" sz="2300" b="1" kern="1200" dirty="0" err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58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константна</a:t>
                      </a:r>
                      <a:endParaRPr kumimoji="0" lang="en-US" sz="23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Константен</a:t>
                      </a:r>
                      <a:r>
                        <a:rPr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брой</a:t>
                      </a:r>
                      <a:r>
                        <a:rPr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r>
                        <a:rPr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независимо</a:t>
                      </a:r>
                      <a:r>
                        <a:rPr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от</a:t>
                      </a:r>
                      <a:r>
                        <a:rPr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входа</a:t>
                      </a:r>
                      <a:r>
                        <a:rPr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. </a:t>
                      </a:r>
                      <a:b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1 000 000 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1-2 </a:t>
                      </a: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0668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логаритмична</a:t>
                      </a:r>
                      <a:endParaRPr kumimoji="0" lang="bg-BG" sz="2300" b="1" dirty="0" err="1"/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O(log n)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Бро</a:t>
                      </a: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я</a:t>
                      </a:r>
                      <a:r>
                        <a:rPr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операции</a:t>
                      </a:r>
                      <a:r>
                        <a:rPr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, </a:t>
                      </a:r>
                      <a:r>
                        <a:rPr lang="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пропорционални на 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log2(n), 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където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n e 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размер</a:t>
                      </a:r>
                      <a:r>
                        <a:rPr lang="bg-BG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ът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на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входа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.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= 1 000 000 000 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30 </a:t>
                      </a: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05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линейна</a:t>
                      </a:r>
                      <a:endParaRPr kumimoji="0" lang="bg-BG" sz="23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Броят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на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операциите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е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пропорционален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на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размера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на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входните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данни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. 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</a:t>
                      </a:r>
                      <a:r>
                        <a:rPr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: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10 000 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5 000 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операции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9653FC61-6B38-4341-838F-BF19E0AC8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89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Типични</a:t>
            </a:r>
            <a:r>
              <a:rPr lang="en-US" sz="3950" dirty="0"/>
              <a:t> </a:t>
            </a:r>
            <a:r>
              <a:rPr lang="en-US" sz="3950" dirty="0" err="1"/>
              <a:t>сложности</a:t>
            </a:r>
            <a:r>
              <a:rPr lang="en-US" sz="3950" dirty="0"/>
              <a:t> (2)</a:t>
            </a:r>
            <a:endParaRPr lang="en-US" sz="3950" b="0" dirty="0">
              <a:cs typeface="Calibri"/>
            </a:endParaRPr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28050385"/>
              </p:ext>
            </p:extLst>
          </p:nvPr>
        </p:nvGraphicFramePr>
        <p:xfrm>
          <a:off x="356524" y="1244116"/>
          <a:ext cx="11581950" cy="5148183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3408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5911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sz="2300" b="1" i="0" u="none" strike="noStrike" kern="1200" noProof="0" dirty="0" err="1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Сложност</a:t>
                      </a:r>
                      <a:endParaRPr lang="bg-BG" sz="2300" dirty="0" err="1"/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sz="2300" b="1" i="0" u="none" strike="noStrike" kern="1200" noProof="0" dirty="0" err="1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Нотация</a:t>
                      </a: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sz="2300" b="1" i="0" u="none" strike="noStrike" kern="1200" noProof="0" dirty="0" err="1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Описание</a:t>
                      </a:r>
                      <a:endParaRPr lang="bg-BG" sz="2300" dirty="0" err="1"/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049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квадратна</a:t>
                      </a:r>
                      <a:endParaRPr kumimoji="0" lang="bg-BG" sz="23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</a:t>
                      </a:r>
                      <a:r>
                        <a:rPr kumimoji="0" lang="en-US" sz="2300" b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Броя</a:t>
                      </a:r>
                      <a:r>
                        <a:rPr lang="bg-BG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т</a:t>
                      </a:r>
                      <a:r>
                        <a:rPr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на</a:t>
                      </a:r>
                      <a:r>
                        <a:rPr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операциите</a:t>
                      </a:r>
                      <a:r>
                        <a:rPr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е</a:t>
                      </a:r>
                      <a:r>
                        <a:rPr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пропорционал</a:t>
                      </a:r>
                      <a:r>
                        <a:rPr lang="bg-BG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ен</a:t>
                      </a:r>
                      <a:r>
                        <a:rPr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на</a:t>
                      </a:r>
                      <a:r>
                        <a:rPr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квадрат</a:t>
                      </a: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а</a:t>
                      </a:r>
                      <a:r>
                        <a:rPr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на</a:t>
                      </a:r>
                      <a:r>
                        <a:rPr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размера</a:t>
                      </a:r>
                      <a:r>
                        <a:rPr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на</a:t>
                      </a:r>
                      <a:r>
                        <a:rPr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входните</a:t>
                      </a:r>
                      <a:r>
                        <a:rPr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данни</a:t>
                      </a:r>
                      <a:r>
                        <a:rPr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. </a:t>
                      </a:r>
                      <a:b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Пример:</a:t>
                      </a:r>
                      <a:r>
                        <a:rPr kumimoji="0" lang="bg-BG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500 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250 000 </a:t>
                      </a: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1383"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кубична</a:t>
                      </a:r>
                      <a:endParaRPr kumimoji="0" lang="en-US" sz="23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</a:t>
                      </a:r>
                      <a:r>
                        <a:rPr kumimoji="0" lang="en-US" sz="2300" b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Броя</a:t>
                      </a:r>
                      <a:r>
                        <a:rPr lang="bg-BG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т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на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операциите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е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пропорционалн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на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куб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а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на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размера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на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входните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данни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.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Пример:</a:t>
                      </a: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 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200 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8 000 000 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7453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Експоненциална</a:t>
                      </a:r>
                      <a:endParaRPr kumimoji="0" lang="en-US" sz="2300" b="1" i="0" u="none" strike="noStrike" kern="1200" cap="none" spc="0" normalizeH="0" baseline="0" noProof="0" dirty="0" err="1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O(2</a:t>
                      </a:r>
                      <a:r>
                        <a:rPr kumimoji="0" lang="en-US" sz="2300" b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),O(</a:t>
                      </a:r>
                      <a:r>
                        <a:rPr kumimoji="0" lang="en-US" sz="2300" b="1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k</a:t>
                      </a:r>
                      <a:r>
                        <a:rPr kumimoji="0" lang="en-US" sz="2300" b="1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),</a:t>
                      </a:r>
                      <a:endParaRPr kumimoji="0" lang="bg-BG" sz="2300" dirty="0"/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O(n!)</a:t>
                      </a:r>
                      <a:endParaRPr kumimoji="0" lang="bg-BG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Експоненциален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брой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операции</a:t>
                      </a:r>
                      <a:r>
                        <a:rPr kumimoji="0"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, </a:t>
                      </a: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бързо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en-US" sz="23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нарастващи</a:t>
                      </a:r>
                      <a:r>
                        <a:rPr lang="en-US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. </a:t>
                      </a:r>
                      <a:b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Пример</a:t>
                      </a:r>
                      <a:r>
                        <a:rPr kumimoji="0" lang="bg-BG" sz="2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20 </a:t>
                      </a:r>
                      <a:r>
                        <a:rPr kumimoji="0" lang="en-US" sz="23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1 048 576 </a:t>
                      </a:r>
                      <a:r>
                        <a:rPr lang="en-US" sz="23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en-US" sz="2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049E8104-CD20-42FE-B3CA-43DFC526B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2989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9272268" cy="535491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1. </a:t>
            </a:r>
            <a:r>
              <a:rPr lang="en-US" b="1" dirty="0" err="1">
                <a:solidFill>
                  <a:schemeClr val="bg1"/>
                </a:solidFill>
              </a:rPr>
              <a:t>Алгоритми</a:t>
            </a:r>
            <a:endParaRPr lang="bg-BG" dirty="0">
              <a:solidFill>
                <a:schemeClr val="bg1"/>
              </a:solidFill>
            </a:endParaRPr>
          </a:p>
          <a:p>
            <a:pPr marL="723265" lvl="1" indent="-375920"/>
            <a:r>
              <a:rPr lang="en-US" dirty="0" err="1">
                <a:solidFill>
                  <a:srgbClr val="234465"/>
                </a:solidFill>
                <a:cs typeface="Calibri"/>
              </a:rPr>
              <a:t>Сортиране</a:t>
            </a:r>
            <a:r>
              <a:rPr lang="en-US" dirty="0">
                <a:solidFill>
                  <a:srgbClr val="234465"/>
                </a:solidFill>
                <a:cs typeface="Calibri"/>
              </a:rPr>
              <a:t>, </a:t>
            </a:r>
            <a:r>
              <a:rPr lang="en-US" dirty="0" err="1">
                <a:solidFill>
                  <a:srgbClr val="234465"/>
                </a:solidFill>
                <a:cs typeface="Calibri"/>
              </a:rPr>
              <a:t>търсене</a:t>
            </a:r>
            <a:r>
              <a:rPr lang="en-US" dirty="0">
                <a:solidFill>
                  <a:srgbClr val="234465"/>
                </a:solidFill>
                <a:cs typeface="Calibri"/>
              </a:rPr>
              <a:t>, </a:t>
            </a:r>
            <a:r>
              <a:rPr lang="en-US" dirty="0" err="1">
                <a:solidFill>
                  <a:srgbClr val="234465"/>
                </a:solidFill>
                <a:cs typeface="Calibri"/>
              </a:rPr>
              <a:t>комбинаторика</a:t>
            </a:r>
            <a:r>
              <a:rPr lang="en-US" dirty="0">
                <a:solidFill>
                  <a:srgbClr val="234465"/>
                </a:solidFill>
                <a:cs typeface="Calibri"/>
              </a:rPr>
              <a:t>, </a:t>
            </a:r>
            <a:r>
              <a:rPr lang="en-US" dirty="0" err="1">
                <a:solidFill>
                  <a:srgbClr val="234465"/>
                </a:solidFill>
                <a:cs typeface="Calibri"/>
              </a:rPr>
              <a:t>динамично</a:t>
            </a:r>
            <a:r>
              <a:rPr lang="en-US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234465"/>
                </a:solidFill>
                <a:cs typeface="Calibri"/>
              </a:rPr>
              <a:t>програмиране</a:t>
            </a:r>
            <a:r>
              <a:rPr lang="en-US" dirty="0">
                <a:solidFill>
                  <a:srgbClr val="234465"/>
                </a:solidFill>
                <a:cs typeface="Calibri"/>
              </a:rPr>
              <a:t>, </a:t>
            </a:r>
            <a:r>
              <a:rPr lang="en-US" dirty="0" err="1">
                <a:solidFill>
                  <a:srgbClr val="234465"/>
                </a:solidFill>
                <a:cs typeface="Calibri"/>
              </a:rPr>
              <a:t>графи</a:t>
            </a:r>
            <a:r>
              <a:rPr lang="en-US" dirty="0">
                <a:solidFill>
                  <a:srgbClr val="234465"/>
                </a:solidFill>
                <a:cs typeface="Calibri"/>
              </a:rPr>
              <a:t> и </a:t>
            </a:r>
            <a:r>
              <a:rPr lang="en-US" dirty="0" err="1">
                <a:solidFill>
                  <a:srgbClr val="234465"/>
                </a:solidFill>
                <a:cs typeface="Calibri"/>
              </a:rPr>
              <a:t>други</a:t>
            </a:r>
            <a:endParaRPr lang="en-US" dirty="0">
              <a:solidFill>
                <a:srgbClr val="234465"/>
              </a:solidFill>
              <a:cs typeface="Calibri"/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dirty="0"/>
              <a:t>2. </a:t>
            </a:r>
            <a:r>
              <a:rPr lang="en-US" b="1" dirty="0" err="1">
                <a:solidFill>
                  <a:schemeClr val="bg1"/>
                </a:solidFill>
              </a:rPr>
              <a:t>Сложност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алгоритми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723265" lvl="1" indent="-375920"/>
            <a:r>
              <a:rPr lang="en-US" dirty="0" err="1"/>
              <a:t>Време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bg-BG" dirty="0"/>
              <a:t>памет и сложност</a:t>
            </a:r>
            <a:endParaRPr lang="en-US" dirty="0">
              <a:cs typeface="Calibri"/>
            </a:endParaRPr>
          </a:p>
          <a:p>
            <a:pPr marL="723265" lvl="1" indent="-375920"/>
            <a:r>
              <a:rPr lang="bg-BG" dirty="0"/>
              <a:t>Най-добър случай</a:t>
            </a:r>
            <a:r>
              <a:rPr lang="en-US" dirty="0"/>
              <a:t>, </a:t>
            </a:r>
            <a:r>
              <a:rPr lang="bg-BG" dirty="0"/>
              <a:t>средноаритметично и най-лош случай</a:t>
            </a:r>
            <a:endParaRPr lang="en-US" dirty="0">
              <a:cs typeface="Calibri"/>
            </a:endParaRPr>
          </a:p>
          <a:p>
            <a:pPr marL="723265" lvl="1" indent="-375920"/>
            <a:r>
              <a:rPr lang="en-US" dirty="0" err="1">
                <a:latin typeface="Calibri"/>
                <a:cs typeface="Calibri"/>
              </a:rPr>
              <a:t>Aсимптотичнa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нотация</a:t>
            </a:r>
            <a:r>
              <a:rPr lang="en-US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b="1" dirty="0">
                <a:solidFill>
                  <a:schemeClr val="bg1"/>
                </a:solidFill>
                <a:latin typeface="Consolas"/>
              </a:rPr>
              <a:t>O</a:t>
            </a:r>
            <a:r>
              <a:rPr lang="en-US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(g</a:t>
            </a:r>
            <a:r>
              <a:rPr lang="bg-BG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endParaRPr lang="en-US" b="1" dirty="0">
              <a:solidFill>
                <a:schemeClr val="bg1"/>
              </a:solidFill>
              <a:latin typeface="Consolas"/>
              <a:cs typeface="Calibri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/>
              <a:t>Съдържание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6F1662-C8EA-4C6B-AD2B-731C9C9A13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ea typeface="+mj-lt"/>
                <a:cs typeface="+mj-lt"/>
              </a:rPr>
              <a:t>Функционални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стойности</a:t>
            </a:r>
            <a:endParaRPr lang="bg-BG" dirty="0" err="1"/>
          </a:p>
        </p:txBody>
      </p:sp>
      <p:pic>
        <p:nvPicPr>
          <p:cNvPr id="6" name="Picture 5" descr="Screen Shot 2015-06-25 at 3.3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97" y="1311775"/>
            <a:ext cx="10666809" cy="532322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1D80AEA-3F93-43EB-B094-878E961B1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949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/>
              <a:t> </a:t>
            </a:r>
            <a:r>
              <a:rPr lang="en-US" sz="3950" dirty="0" err="1"/>
              <a:t>Времева</a:t>
            </a:r>
            <a:r>
              <a:rPr lang="en-US" sz="3950" dirty="0"/>
              <a:t> </a:t>
            </a:r>
            <a:r>
              <a:rPr lang="en-US" sz="3950" dirty="0" err="1"/>
              <a:t>сложност</a:t>
            </a:r>
            <a:r>
              <a:rPr lang="en-US" sz="3950" dirty="0"/>
              <a:t> и </a:t>
            </a:r>
            <a:r>
              <a:rPr lang="en-US" sz="3950" dirty="0" err="1"/>
              <a:t>бързина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програмата</a:t>
            </a:r>
            <a:endParaRPr lang="en-US" dirty="0" err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14831"/>
              </p:ext>
            </p:extLst>
          </p:nvPr>
        </p:nvGraphicFramePr>
        <p:xfrm>
          <a:off x="625428" y="1429122"/>
          <a:ext cx="10941147" cy="5104075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2048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92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0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err="1">
                          <a:solidFill>
                            <a:schemeClr val="tx2"/>
                          </a:solidFill>
                          <a:effectLst/>
                        </a:rPr>
                        <a:t>Сложност</a:t>
                      </a:r>
                      <a:endParaRPr lang="en-US" sz="2800" b="1" kern="1200" dirty="0" err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/>
                          </a:solidFill>
                          <a:effectLst/>
                        </a:rPr>
                        <a:t>20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/>
                          </a:solidFill>
                          <a:effectLst/>
                        </a:rPr>
                        <a:t>50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/>
                          </a:solidFill>
                          <a:effectLst/>
                        </a:rPr>
                        <a:t>100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/>
                          </a:solidFill>
                          <a:effectLst/>
                        </a:rPr>
                        <a:t>1 000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/>
                          </a:solidFill>
                          <a:effectLst/>
                        </a:rPr>
                        <a:t>10 000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/>
                          </a:solidFill>
                          <a:effectLst/>
                        </a:rPr>
                        <a:t>100 000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O(1)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O(log(n))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O(n)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O(n*log(n))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3-4 min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20 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5 hours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231 days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O(2</a:t>
                      </a:r>
                      <a:r>
                        <a:rPr lang="en-US" sz="2400" b="1" baseline="300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260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days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O(n!)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 noProof="1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3-4 min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6CBE70E3-FA4E-45FD-8EAA-7923315BE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490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21144991">
            <a:off x="748659" y="1686517"/>
            <a:ext cx="2834226" cy="911701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O(n+m)</a:t>
            </a:r>
          </a:p>
        </p:txBody>
      </p:sp>
      <p:sp>
        <p:nvSpPr>
          <p:cNvPr id="7" name="TextBox 6"/>
          <p:cNvSpPr txBox="1"/>
          <p:nvPr/>
        </p:nvSpPr>
        <p:spPr>
          <a:xfrm rot="20623615">
            <a:off x="8867156" y="1861638"/>
            <a:ext cx="2157690" cy="1015399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</a:t>
            </a:r>
            <a:r>
              <a:rPr lang="en-US" sz="4799" baseline="30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 rot="348258">
            <a:off x="8779452" y="3529383"/>
            <a:ext cx="2302643" cy="67807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O(n*m)</a:t>
            </a:r>
          </a:p>
        </p:txBody>
      </p:sp>
      <p:sp>
        <p:nvSpPr>
          <p:cNvPr id="10" name="TextBox 9"/>
          <p:cNvSpPr txBox="1"/>
          <p:nvPr/>
        </p:nvSpPr>
        <p:spPr>
          <a:xfrm rot="611563">
            <a:off x="1069553" y="3223290"/>
            <a:ext cx="2298176" cy="90530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O(n!)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3740" y="435049"/>
            <a:ext cx="1580260" cy="665988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6DA69B5-F469-4A86-9BF8-9C3A6570ED02}"/>
              </a:ext>
            </a:extLst>
          </p:cNvPr>
          <p:cNvSpPr txBox="1">
            <a:spLocks noChangeArrowheads="1"/>
          </p:cNvSpPr>
          <p:nvPr/>
        </p:nvSpPr>
        <p:spPr>
          <a:xfrm>
            <a:off x="382489" y="4691988"/>
            <a:ext cx="11606977" cy="765617"/>
          </a:xfrm>
          <a:prstGeom prst="rect">
            <a:avLst/>
          </a:prstGeom>
        </p:spPr>
        <p:txBody>
          <a:bodyPr/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5398"/>
          </a:p>
        </p:txBody>
      </p:sp>
      <p:sp>
        <p:nvSpPr>
          <p:cNvPr id="15" name="Заглавие 14">
            <a:extLst>
              <a:ext uri="{FF2B5EF4-FFF2-40B4-BE49-F238E27FC236}">
                <a16:creationId xmlns:a16="http://schemas.microsoft.com/office/drawing/2014/main" id="{BA147575-C6C6-4E10-BBCF-4B858554956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 err="1">
                <a:cs typeface="Arial"/>
              </a:rPr>
              <a:t>Примери</a:t>
            </a:r>
            <a:endParaRPr lang="en-US" sz="4800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D381A-91C4-44C5-B431-68A11AEF8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318" y="1774634"/>
            <a:ext cx="2663489" cy="17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0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5339952"/>
            <a:ext cx="11815018" cy="131554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Върви</a:t>
            </a:r>
            <a:r>
              <a:rPr lang="en-US" sz="3350" dirty="0"/>
              <a:t> с</a:t>
            </a:r>
            <a:r>
              <a:rPr lang="en-US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 </a:t>
            </a:r>
            <a:r>
              <a:rPr lang="en-US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O(n)</a:t>
            </a:r>
            <a:r>
              <a:rPr lang="en-US" altLang="ko-KR" sz="3350" dirty="0">
                <a:latin typeface="Consolas"/>
                <a:ea typeface="굴림"/>
                <a:cs typeface="Consolas" pitchFamily="49" charset="0"/>
                <a:sym typeface="Symbol" pitchFamily="18" charset="2"/>
              </a:rPr>
              <a:t>,</a:t>
            </a:r>
            <a:r>
              <a:rPr lang="en-US" altLang="ko-KR" sz="3350" dirty="0">
                <a:ea typeface="굴림"/>
                <a:sym typeface="Symbol" pitchFamily="18" charset="2"/>
              </a:rPr>
              <a:t> </a:t>
            </a:r>
            <a:r>
              <a:rPr lang="en-US" altLang="ko-KR" sz="3350" dirty="0" err="1">
                <a:ea typeface="굴림"/>
                <a:sym typeface="Symbol" pitchFamily="18" charset="2"/>
              </a:rPr>
              <a:t>където</a:t>
            </a:r>
            <a:r>
              <a:rPr lang="en-US" altLang="ko-KR" sz="3350" dirty="0">
                <a:ea typeface="굴림"/>
                <a:sym typeface="Symbol" pitchFamily="18" charset="2"/>
              </a:rPr>
              <a:t> </a:t>
            </a:r>
            <a:r>
              <a:rPr lang="en-US" altLang="ko-KR" sz="3350" b="1" dirty="0">
                <a:solidFill>
                  <a:schemeClr val="bg1"/>
                </a:solidFill>
                <a:latin typeface="Consolas"/>
                <a:ea typeface="굴림"/>
                <a:sym typeface="Symbol" pitchFamily="18" charset="2"/>
              </a:rPr>
              <a:t>n</a:t>
            </a:r>
            <a:r>
              <a:rPr lang="en-US" altLang="ko-KR" sz="3350" dirty="0">
                <a:solidFill>
                  <a:srgbClr val="234465"/>
                </a:solidFill>
                <a:ea typeface="굴림"/>
                <a:cs typeface="Calibri"/>
                <a:sym typeface="Symbol" pitchFamily="18" charset="2"/>
              </a:rPr>
              <a:t> </a:t>
            </a:r>
            <a:r>
              <a:rPr lang="en-US" altLang="ko-KR" sz="3350" dirty="0" err="1">
                <a:solidFill>
                  <a:srgbClr val="234465"/>
                </a:solidFill>
                <a:ea typeface="굴림"/>
                <a:cs typeface="Calibri"/>
                <a:sym typeface="Symbol" pitchFamily="18" charset="2"/>
              </a:rPr>
              <a:t>е</a:t>
            </a:r>
            <a:r>
              <a:rPr lang="en-US" altLang="ko-KR" sz="3350" dirty="0">
                <a:solidFill>
                  <a:srgbClr val="234465"/>
                </a:solidFill>
                <a:ea typeface="굴림"/>
                <a:cs typeface="Calibri"/>
                <a:sym typeface="Symbol" pitchFamily="18" charset="2"/>
              </a:rPr>
              <a:t> </a:t>
            </a:r>
            <a:r>
              <a:rPr lang="en-US" altLang="ko-KR" sz="3350" dirty="0" err="1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размерът</a:t>
            </a:r>
            <a:r>
              <a:rPr lang="en-US" altLang="ko-KR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 </a:t>
            </a:r>
            <a:r>
              <a:rPr lang="en-US" altLang="ko-KR" sz="3350" dirty="0" err="1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на</a:t>
            </a:r>
            <a:r>
              <a:rPr lang="en-US" altLang="ko-KR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 </a:t>
            </a:r>
            <a:r>
              <a:rPr lang="en-US" altLang="ko-KR" sz="3350" dirty="0" err="1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масива</a:t>
            </a:r>
            <a:endParaRPr lang="bg-BG" sz="3350" dirty="0" err="1">
              <a:solidFill>
                <a:srgbClr val="234465"/>
              </a:solidFill>
              <a:ea typeface="굴림"/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Броят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елементарните</a:t>
            </a:r>
            <a:r>
              <a:rPr lang="en-US" sz="3350" dirty="0"/>
              <a:t> </a:t>
            </a:r>
            <a:r>
              <a:rPr lang="en-US" sz="3350" dirty="0" err="1"/>
              <a:t>стъпки</a:t>
            </a:r>
            <a:r>
              <a:rPr lang="en-US" sz="3350" dirty="0"/>
              <a:t> е </a:t>
            </a:r>
            <a:r>
              <a:rPr lang="en-US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n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Сложност</a:t>
            </a:r>
            <a:r>
              <a:rPr lang="en-US" sz="3950" dirty="0"/>
              <a:t> </a:t>
            </a:r>
            <a:r>
              <a:rPr lang="bg-BG" sz="3950" dirty="0"/>
              <a:t>– </a:t>
            </a:r>
            <a:r>
              <a:rPr lang="bg-BG" sz="3950" dirty="0" err="1"/>
              <a:t>п</a:t>
            </a:r>
            <a:r>
              <a:rPr lang="en-US" sz="3950" dirty="0" err="1"/>
              <a:t>римери</a:t>
            </a:r>
            <a:endParaRPr lang="bg-BG" dirty="0" err="1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808174" y="1340768"/>
            <a:ext cx="10575653" cy="38923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FindMaxElement(int[] array)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int max = array[0];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for (int i = 1; i &lt; array.length; i++)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if (array[i] &gt; max)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max = array[i];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return max;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CC3457-1FCC-4478-8EE3-486A458B1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30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5229767"/>
            <a:ext cx="11815018" cy="131554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Върви</a:t>
            </a:r>
            <a:r>
              <a:rPr lang="en-US" sz="3350" dirty="0"/>
              <a:t> с </a:t>
            </a:r>
            <a:r>
              <a:rPr lang="en-US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r>
              <a:rPr lang="en-US" altLang="ko-KR" sz="3350" dirty="0">
                <a:latin typeface="Calibri" panose="020F0502020204030204" pitchFamily="34" charset="0"/>
                <a:ea typeface="굴림"/>
                <a:cs typeface="Calibri" panose="020F0502020204030204" pitchFamily="34" charset="0"/>
                <a:sym typeface="Symbol" pitchFamily="18" charset="2"/>
              </a:rPr>
              <a:t>,</a:t>
            </a:r>
            <a:r>
              <a:rPr lang="en-US" altLang="ko-KR" sz="3350" dirty="0">
                <a:solidFill>
                  <a:schemeClr val="bg1"/>
                </a:solidFill>
                <a:ea typeface="굴림"/>
                <a:sym typeface="Symbol" pitchFamily="18" charset="2"/>
              </a:rPr>
              <a:t> </a:t>
            </a:r>
            <a:r>
              <a:rPr lang="en-US" altLang="ko-KR" sz="3350" dirty="0" err="1">
                <a:ea typeface="굴림"/>
                <a:sym typeface="Symbol" pitchFamily="18" charset="2"/>
              </a:rPr>
              <a:t>където</a:t>
            </a:r>
            <a:r>
              <a:rPr lang="en-US" altLang="ko-KR" sz="3350" dirty="0">
                <a:ea typeface="굴림"/>
                <a:sym typeface="Symbol" pitchFamily="18" charset="2"/>
              </a:rPr>
              <a:t> </a:t>
            </a:r>
            <a:r>
              <a:rPr lang="en-US" altLang="ko-KR" sz="3350" b="1" dirty="0">
                <a:solidFill>
                  <a:schemeClr val="bg1"/>
                </a:solidFill>
                <a:latin typeface="Consolas"/>
                <a:ea typeface="굴림"/>
                <a:sym typeface="Symbol" pitchFamily="18" charset="2"/>
              </a:rPr>
              <a:t>n</a:t>
            </a:r>
            <a:r>
              <a:rPr lang="en-US" altLang="ko-KR" sz="3350" dirty="0">
                <a:ea typeface="굴림"/>
                <a:sym typeface="Symbol" pitchFamily="18" charset="2"/>
              </a:rPr>
              <a:t> е </a:t>
            </a:r>
            <a:r>
              <a:rPr lang="en-US" altLang="ko-KR" sz="3350" dirty="0" err="1">
                <a:ea typeface="굴림"/>
                <a:sym typeface="Symbol" pitchFamily="18" charset="2"/>
              </a:rPr>
              <a:t>размерът</a:t>
            </a:r>
            <a:r>
              <a:rPr lang="en-US" altLang="ko-KR" sz="3350" dirty="0">
                <a:ea typeface="굴림"/>
                <a:sym typeface="Symbol" pitchFamily="18" charset="2"/>
              </a:rPr>
              <a:t> </a:t>
            </a:r>
            <a:r>
              <a:rPr lang="en-US" altLang="ko-KR" sz="3350" dirty="0" err="1">
                <a:ea typeface="굴림"/>
                <a:sym typeface="Symbol" pitchFamily="18" charset="2"/>
              </a:rPr>
              <a:t>на</a:t>
            </a:r>
            <a:r>
              <a:rPr lang="en-US" altLang="ko-KR" sz="3350" dirty="0">
                <a:ea typeface="굴림"/>
                <a:sym typeface="Symbol" pitchFamily="18" charset="2"/>
              </a:rPr>
              <a:t> </a:t>
            </a:r>
            <a:r>
              <a:rPr lang="en-US" altLang="ko-KR" sz="3350" dirty="0" err="1">
                <a:ea typeface="굴림"/>
                <a:sym typeface="Symbol" pitchFamily="18" charset="2"/>
              </a:rPr>
              <a:t>масива</a:t>
            </a:r>
            <a:endParaRPr lang="bg-BG" sz="3350" dirty="0">
              <a:ea typeface="굴림"/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Броят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стъпките</a:t>
            </a:r>
            <a:r>
              <a:rPr lang="en-US" sz="3350" dirty="0"/>
              <a:t> е</a:t>
            </a: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en-US" sz="3350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n</a:t>
            </a:r>
            <a:r>
              <a:rPr lang="en-US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*</a:t>
            </a:r>
            <a:r>
              <a:rPr lang="en-US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(n+1)</a:t>
            </a:r>
            <a:r>
              <a:rPr lang="en-US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/</a:t>
            </a:r>
            <a:r>
              <a:rPr lang="en-US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2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Сложност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bg-BG" sz="3950" dirty="0">
                <a:ea typeface="+mj-lt"/>
                <a:cs typeface="+mj-lt"/>
              </a:rPr>
              <a:t>– </a:t>
            </a:r>
            <a:r>
              <a:rPr lang="bg-BG" sz="3950" dirty="0" err="1">
                <a:ea typeface="+mj-lt"/>
                <a:cs typeface="+mj-lt"/>
              </a:rPr>
              <a:t>п</a:t>
            </a:r>
            <a:r>
              <a:rPr lang="en-US" sz="3950" dirty="0" err="1">
                <a:ea typeface="+mj-lt"/>
                <a:cs typeface="+mj-lt"/>
              </a:rPr>
              <a:t>римери</a:t>
            </a:r>
            <a:r>
              <a:rPr lang="en-US" sz="3950" dirty="0"/>
              <a:t> (2)</a:t>
            </a:r>
            <a:endParaRPr lang="bg-BG" sz="3950" dirty="0">
              <a:cs typeface="Calibri"/>
            </a:endParaRP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39569" y="1413185"/>
            <a:ext cx="10512862" cy="3725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long FindInversions(int[] array)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long inversions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j = i + 1; j &lt; 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if (array[i] &gt; array[j])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inversions++;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inversions;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1DE03E-9DBB-4D07-9D95-2E64562C8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933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5294964"/>
            <a:ext cx="11815018" cy="136053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Върви</a:t>
            </a:r>
            <a:r>
              <a:rPr lang="en-US" sz="3350" dirty="0"/>
              <a:t> с </a:t>
            </a:r>
            <a:r>
              <a:rPr lang="en-US" sz="3350" dirty="0" err="1"/>
              <a:t>кубично</a:t>
            </a:r>
            <a:r>
              <a:rPr lang="en-US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 </a:t>
            </a:r>
            <a:r>
              <a:rPr lang="en-US" sz="3350" dirty="0" err="1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време</a:t>
            </a:r>
            <a:r>
              <a:rPr lang="en-US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 </a:t>
            </a:r>
            <a:r>
              <a:rPr lang="en-US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3</a:t>
            </a:r>
            <a:r>
              <a:rPr lang="en-US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endParaRPr lang="bg-BG" sz="3350" b="1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Броя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стъпките</a:t>
            </a:r>
            <a:r>
              <a:rPr lang="en-US" sz="3350" dirty="0"/>
              <a:t> е </a:t>
            </a:r>
            <a:r>
              <a:rPr lang="en-US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3</a:t>
            </a:r>
            <a:endParaRPr lang="en-US" sz="3350" b="1" baseline="30000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Сложност</a:t>
            </a:r>
            <a:r>
              <a:rPr lang="en-US" sz="3950" dirty="0">
                <a:ea typeface="+mj-lt"/>
                <a:cs typeface="+mj-lt"/>
              </a:rPr>
              <a:t> – </a:t>
            </a:r>
            <a:r>
              <a:rPr lang="bg-BG" sz="3950" dirty="0" err="1">
                <a:ea typeface="+mj-lt"/>
                <a:cs typeface="+mj-lt"/>
              </a:rPr>
              <a:t>п</a:t>
            </a:r>
            <a:r>
              <a:rPr lang="en-US" sz="3950" dirty="0" err="1">
                <a:ea typeface="+mj-lt"/>
                <a:cs typeface="+mj-lt"/>
              </a:rPr>
              <a:t>римери</a:t>
            </a:r>
            <a:r>
              <a:rPr lang="en-US" sz="3950" dirty="0"/>
              <a:t> (3)</a:t>
            </a:r>
            <a:endParaRPr lang="bg-BG" sz="3950" dirty="0">
              <a:cs typeface="Calibri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839569" y="1413185"/>
            <a:ext cx="10512862" cy="3725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decimal Sum3(int 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a = 0; a &lt; n; a++)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for (int b = 0; b &lt; n; b++)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for (int c = 0; c &lt; n;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  sum += a * b * 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E1112B-99FC-40EB-BF86-0D354272C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49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5294964"/>
            <a:ext cx="11815018" cy="136053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Върви</a:t>
            </a:r>
            <a:r>
              <a:rPr lang="en-US" sz="3350" dirty="0"/>
              <a:t> с </a:t>
            </a:r>
            <a:r>
              <a:rPr lang="en-US" sz="3350" dirty="0" err="1"/>
              <a:t>квадратно</a:t>
            </a:r>
            <a:r>
              <a:rPr lang="en-US" sz="3350" dirty="0"/>
              <a:t> </a:t>
            </a:r>
            <a:r>
              <a:rPr lang="en-US" sz="3350" dirty="0" err="1">
                <a:ea typeface="굴림"/>
              </a:rPr>
              <a:t>време</a:t>
            </a:r>
            <a:r>
              <a:rPr lang="en-US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 </a:t>
            </a:r>
            <a:r>
              <a:rPr lang="en-US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r>
              <a:rPr lang="en-US" sz="3350" dirty="0"/>
              <a:t> – </a:t>
            </a:r>
            <a:r>
              <a:rPr lang="en-US" sz="3350" dirty="0" err="1"/>
              <a:t>помислете</a:t>
            </a:r>
            <a:r>
              <a:rPr lang="en-US" sz="3350" dirty="0"/>
              <a:t> </a:t>
            </a:r>
            <a:r>
              <a:rPr lang="en-US" sz="3350" dirty="0" err="1"/>
              <a:t>защо</a:t>
            </a:r>
            <a:r>
              <a:rPr lang="en-US" sz="3350" dirty="0"/>
              <a:t>!</a:t>
            </a:r>
            <a:endParaRPr lang="bg-BG" sz="335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Броя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стъпките</a:t>
            </a:r>
            <a:r>
              <a:rPr lang="en-US" sz="3350" dirty="0"/>
              <a:t> е  </a:t>
            </a:r>
            <a:r>
              <a:rPr lang="en-US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endParaRPr lang="en-US" sz="3350" b="1" baseline="30000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Сложност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bg-BG" sz="3950" dirty="0">
                <a:ea typeface="+mj-lt"/>
                <a:cs typeface="+mj-lt"/>
              </a:rPr>
              <a:t>– </a:t>
            </a:r>
            <a:r>
              <a:rPr lang="bg-BG" sz="3950" dirty="0" err="1">
                <a:ea typeface="+mj-lt"/>
                <a:cs typeface="+mj-lt"/>
              </a:rPr>
              <a:t>п</a:t>
            </a:r>
            <a:r>
              <a:rPr lang="en-US" sz="3950" dirty="0" err="1">
                <a:ea typeface="+mj-lt"/>
                <a:cs typeface="+mj-lt"/>
              </a:rPr>
              <a:t>римери</a:t>
            </a:r>
            <a:r>
              <a:rPr lang="en-US" sz="3950" dirty="0"/>
              <a:t> (4)</a:t>
            </a:r>
            <a:endParaRPr lang="bg-BG" sz="3950" dirty="0">
              <a:cs typeface="Calibri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839569" y="1413184"/>
            <a:ext cx="10512862" cy="37846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decimal SpecialCalculation(int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a = 0; a &lt; n; a++)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for (int b = 0; b &lt; n; b++)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if (a == b)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for (int c = 0; c &lt; n; c++)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  sum += a * b * 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E462C95-D2E2-4120-97BB-2ACA904F9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2406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lt"/>
                <a:cs typeface="+mj-lt"/>
              </a:rPr>
              <a:t>Какво </a:t>
            </a:r>
            <a:r>
              <a:rPr lang="en-US" sz="4000" dirty="0" err="1">
                <a:ea typeface="+mj-lt"/>
                <a:cs typeface="+mj-lt"/>
              </a:rPr>
              <a:t>научихме</a:t>
            </a:r>
            <a:r>
              <a:rPr lang="en-US" sz="4000" dirty="0">
                <a:ea typeface="+mj-lt"/>
                <a:cs typeface="+mj-lt"/>
              </a:rPr>
              <a:t> </a:t>
            </a:r>
            <a:r>
              <a:rPr lang="en-US" sz="4000" dirty="0" err="1">
                <a:ea typeface="+mj-lt"/>
                <a:cs typeface="+mj-lt"/>
              </a:rPr>
              <a:t>днес</a:t>
            </a:r>
            <a:r>
              <a:rPr lang="en-US" sz="4000" dirty="0">
                <a:ea typeface="+mj-lt"/>
                <a:cs typeface="+mj-lt"/>
              </a:rPr>
              <a:t>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36039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8742" y="1633556"/>
              <a:ext cx="83629" cy="4621179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8581" y="1885295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691" y="1643647"/>
            <a:ext cx="7807716" cy="473532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599" b="1">
              <a:solidFill>
                <a:schemeClr val="bg1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2A211C5A-E956-4FBC-BAC8-DCB3E55DCED3}"/>
              </a:ext>
            </a:extLst>
          </p:cNvPr>
          <p:cNvSpPr txBox="1">
            <a:spLocks/>
          </p:cNvSpPr>
          <p:nvPr/>
        </p:nvSpPr>
        <p:spPr>
          <a:xfrm>
            <a:off x="676308" y="1542171"/>
            <a:ext cx="10911026" cy="5032808"/>
          </a:xfrm>
          <a:prstGeom prst="rect">
            <a:avLst/>
          </a:prstGeom>
        </p:spPr>
        <p:txBody>
          <a:bodyPr vert="horz" lIns="107972" tIns="35991" rIns="107972" bIns="35991" rtlCol="0" anchor="t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buClr>
                <a:schemeClr val="bg2"/>
              </a:buClr>
            </a:pPr>
            <a:r>
              <a:rPr lang="en-US" sz="31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Алгоритмите</a:t>
            </a:r>
            <a:r>
              <a:rPr lang="en-US" sz="31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150" dirty="0" err="1">
                <a:solidFill>
                  <a:schemeClr val="bg2"/>
                </a:solidFill>
              </a:rPr>
              <a:t>са</a:t>
            </a:r>
            <a:r>
              <a:rPr lang="en-US" sz="3150" dirty="0">
                <a:solidFill>
                  <a:schemeClr val="bg2"/>
                </a:solidFill>
              </a:rPr>
              <a:t> </a:t>
            </a:r>
            <a:r>
              <a:rPr lang="en-US" sz="3150" dirty="0" err="1">
                <a:solidFill>
                  <a:schemeClr val="bg2"/>
                </a:solidFill>
              </a:rPr>
              <a:t>редица</a:t>
            </a:r>
            <a:r>
              <a:rPr lang="en-US" sz="3150" dirty="0">
                <a:solidFill>
                  <a:schemeClr val="bg2"/>
                </a:solidFill>
              </a:rPr>
              <a:t> </a:t>
            </a:r>
            <a:r>
              <a:rPr lang="en-US" sz="3150" dirty="0" err="1">
                <a:solidFill>
                  <a:schemeClr val="bg2"/>
                </a:solidFill>
              </a:rPr>
              <a:t>от</a:t>
            </a:r>
            <a:r>
              <a:rPr lang="en-US" sz="3150" dirty="0">
                <a:solidFill>
                  <a:schemeClr val="bg2"/>
                </a:solidFill>
              </a:rPr>
              <a:t> </a:t>
            </a:r>
            <a:r>
              <a:rPr lang="en-US" sz="3150" dirty="0" err="1">
                <a:solidFill>
                  <a:schemeClr val="bg2"/>
                </a:solidFill>
              </a:rPr>
              <a:t>стъпки</a:t>
            </a:r>
            <a:r>
              <a:rPr lang="en-US" sz="3150" dirty="0">
                <a:solidFill>
                  <a:schemeClr val="bg2"/>
                </a:solidFill>
              </a:rPr>
              <a:t> </a:t>
            </a:r>
            <a:r>
              <a:rPr lang="en-US" sz="3150" dirty="0" err="1">
                <a:solidFill>
                  <a:schemeClr val="bg2"/>
                </a:solidFill>
              </a:rPr>
              <a:t>за</a:t>
            </a:r>
            <a:r>
              <a:rPr lang="en-US" sz="3150" dirty="0">
                <a:solidFill>
                  <a:schemeClr val="bg2"/>
                </a:solidFill>
              </a:rPr>
              <a:t> </a:t>
            </a:r>
            <a:r>
              <a:rPr lang="en-US" sz="3150" dirty="0" err="1">
                <a:solidFill>
                  <a:schemeClr val="bg2"/>
                </a:solidFill>
              </a:rPr>
              <a:t>изчисляване</a:t>
            </a:r>
            <a:r>
              <a:rPr lang="en-US" sz="3150" dirty="0">
                <a:solidFill>
                  <a:schemeClr val="bg2"/>
                </a:solidFill>
              </a:rPr>
              <a:t>/</a:t>
            </a:r>
            <a:r>
              <a:rPr lang="en-US" sz="3150" dirty="0" err="1">
                <a:solidFill>
                  <a:schemeClr val="bg2"/>
                </a:solidFill>
                <a:ea typeface="+mn-lt"/>
                <a:cs typeface="+mn-lt"/>
              </a:rPr>
              <a:t>извършване</a:t>
            </a:r>
            <a:r>
              <a:rPr lang="en-US" sz="315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3150" dirty="0" err="1">
                <a:solidFill>
                  <a:schemeClr val="bg2"/>
                </a:solidFill>
                <a:ea typeface="+mn-lt"/>
                <a:cs typeface="+mn-lt"/>
              </a:rPr>
              <a:t>на</a:t>
            </a:r>
            <a:r>
              <a:rPr lang="en-US" sz="315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3150" dirty="0" err="1">
                <a:solidFill>
                  <a:schemeClr val="bg2"/>
                </a:solidFill>
                <a:ea typeface="+mn-lt"/>
                <a:cs typeface="+mn-lt"/>
              </a:rPr>
              <a:t>действия</a:t>
            </a:r>
            <a:endParaRPr lang="en-US" sz="3150" dirty="0">
              <a:solidFill>
                <a:schemeClr val="bg2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bg2"/>
              </a:buClr>
            </a:pPr>
            <a:r>
              <a:rPr lang="en-US" sz="3150" b="1" dirty="0" err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Алгоритмичната</a:t>
            </a:r>
            <a:r>
              <a:rPr lang="en-US" sz="31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150" b="1" dirty="0" err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сложност</a:t>
            </a:r>
            <a:r>
              <a:rPr lang="en-US" sz="315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150" dirty="0">
                <a:solidFill>
                  <a:schemeClr val="bg2"/>
                </a:solidFill>
                <a:ea typeface="+mn-lt"/>
                <a:cs typeface="+mn-lt"/>
              </a:rPr>
              <a:t>е </a:t>
            </a:r>
            <a:r>
              <a:rPr lang="en-US" sz="3150" dirty="0" err="1">
                <a:solidFill>
                  <a:schemeClr val="bg2"/>
                </a:solidFill>
                <a:ea typeface="+mn-lt"/>
                <a:cs typeface="+mn-lt"/>
              </a:rPr>
              <a:t>приблизителна</a:t>
            </a:r>
            <a:r>
              <a:rPr lang="en-US" sz="315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3150" dirty="0" err="1">
                <a:solidFill>
                  <a:schemeClr val="bg2"/>
                </a:solidFill>
                <a:ea typeface="+mn-lt"/>
                <a:cs typeface="+mn-lt"/>
              </a:rPr>
              <a:t>оценка</a:t>
            </a:r>
            <a:r>
              <a:rPr lang="en-US" sz="315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3150" dirty="0" err="1">
                <a:solidFill>
                  <a:schemeClr val="bg2"/>
                </a:solidFill>
                <a:ea typeface="+mn-lt"/>
                <a:cs typeface="+mn-lt"/>
              </a:rPr>
              <a:t>на</a:t>
            </a:r>
            <a:r>
              <a:rPr lang="en-US" sz="31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150" b="1" dirty="0" err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броя</a:t>
            </a:r>
            <a:r>
              <a:rPr lang="en-US" sz="31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150" b="1" dirty="0" err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на</a:t>
            </a:r>
            <a:r>
              <a:rPr lang="en-US" sz="31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150" b="1" dirty="0" err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стъпките</a:t>
            </a:r>
            <a:r>
              <a:rPr lang="en-US" sz="3150" dirty="0">
                <a:solidFill>
                  <a:schemeClr val="bg2"/>
                </a:solidFill>
                <a:ea typeface="+mn-lt"/>
                <a:cs typeface="+mn-lt"/>
              </a:rPr>
              <a:t>, </a:t>
            </a:r>
            <a:r>
              <a:rPr lang="en-US" sz="3150" dirty="0" err="1">
                <a:solidFill>
                  <a:schemeClr val="bg2"/>
                </a:solidFill>
                <a:ea typeface="+mn-lt"/>
                <a:cs typeface="+mn-lt"/>
              </a:rPr>
              <a:t>извършени</a:t>
            </a:r>
            <a:r>
              <a:rPr lang="en-US" sz="315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3150" dirty="0" err="1">
                <a:solidFill>
                  <a:schemeClr val="bg2"/>
                </a:solidFill>
                <a:ea typeface="+mn-lt"/>
                <a:cs typeface="+mn-lt"/>
              </a:rPr>
              <a:t>от</a:t>
            </a:r>
            <a:r>
              <a:rPr lang="en-US" sz="315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3150" dirty="0" err="1">
                <a:solidFill>
                  <a:schemeClr val="bg2"/>
                </a:solidFill>
                <a:ea typeface="+mn-lt"/>
                <a:cs typeface="+mn-lt"/>
              </a:rPr>
              <a:t>дадено</a:t>
            </a:r>
            <a:r>
              <a:rPr lang="en-US" sz="315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3150" dirty="0" err="1">
                <a:solidFill>
                  <a:schemeClr val="bg2"/>
                </a:solidFill>
                <a:ea typeface="+mn-lt"/>
                <a:cs typeface="+mn-lt"/>
              </a:rPr>
              <a:t>изчисление</a:t>
            </a:r>
            <a:endParaRPr lang="en-US" sz="3150" dirty="0">
              <a:solidFill>
                <a:schemeClr val="bg2"/>
              </a:solidFill>
              <a:cs typeface="Calibri"/>
            </a:endParaRPr>
          </a:p>
          <a:p>
            <a:pPr lvl="1" indent="-360045"/>
            <a:r>
              <a:rPr lang="en-US" sz="2950" dirty="0" err="1">
                <a:solidFill>
                  <a:schemeClr val="bg2"/>
                </a:solidFill>
              </a:rPr>
              <a:t>Може</a:t>
            </a:r>
            <a:r>
              <a:rPr lang="en-US" sz="2950" dirty="0">
                <a:solidFill>
                  <a:schemeClr val="bg2"/>
                </a:solidFill>
              </a:rPr>
              <a:t> </a:t>
            </a:r>
            <a:r>
              <a:rPr lang="en-US" sz="2950" dirty="0" err="1">
                <a:solidFill>
                  <a:schemeClr val="bg2"/>
                </a:solidFill>
              </a:rPr>
              <a:t>да</a:t>
            </a:r>
            <a:r>
              <a:rPr lang="en-US" sz="2950" dirty="0">
                <a:solidFill>
                  <a:schemeClr val="bg2"/>
                </a:solidFill>
              </a:rPr>
              <a:t> </a:t>
            </a:r>
            <a:r>
              <a:rPr lang="en-US" sz="2950" dirty="0" err="1">
                <a:solidFill>
                  <a:schemeClr val="bg2"/>
                </a:solidFill>
              </a:rPr>
              <a:t>бъде</a:t>
            </a:r>
            <a:r>
              <a:rPr lang="en-US" sz="2950" dirty="0">
                <a:solidFill>
                  <a:schemeClr val="bg2"/>
                </a:solidFill>
              </a:rPr>
              <a:t> </a:t>
            </a:r>
            <a:r>
              <a:rPr lang="en-US" sz="29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логаритмична</a:t>
            </a:r>
            <a:r>
              <a:rPr lang="en-US" sz="2950" b="1" dirty="0">
                <a:solidFill>
                  <a:schemeClr val="bg2"/>
                </a:solidFill>
              </a:rPr>
              <a:t>,</a:t>
            </a:r>
            <a:r>
              <a:rPr lang="en-US" sz="29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9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линейна</a:t>
            </a:r>
            <a:r>
              <a:rPr lang="en-US" sz="2950" dirty="0">
                <a:solidFill>
                  <a:schemeClr val="bg2"/>
                </a:solidFill>
              </a:rPr>
              <a:t>, </a:t>
            </a:r>
            <a:r>
              <a:rPr lang="en-US" sz="29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квадратна</a:t>
            </a:r>
            <a:r>
              <a:rPr lang="bg-BG" sz="29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950" dirty="0">
                <a:solidFill>
                  <a:schemeClr val="bg2"/>
                </a:solidFill>
              </a:rPr>
              <a:t>(</a:t>
            </a:r>
            <a:r>
              <a:rPr lang="en-US" sz="29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2950" b="1" baseline="30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950" dirty="0">
                <a:solidFill>
                  <a:schemeClr val="bg2"/>
                </a:solidFill>
              </a:rPr>
              <a:t>),</a:t>
            </a:r>
            <a:br>
              <a:rPr lang="en-US" sz="2950" dirty="0">
                <a:solidFill>
                  <a:schemeClr val="bg2"/>
                </a:solidFill>
              </a:rPr>
            </a:br>
            <a:r>
              <a:rPr lang="en-US" sz="29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кубична</a:t>
            </a:r>
            <a:r>
              <a:rPr lang="en-US" sz="29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950" dirty="0">
                <a:solidFill>
                  <a:schemeClr val="bg2"/>
                </a:solidFill>
              </a:rPr>
              <a:t>(</a:t>
            </a:r>
            <a:r>
              <a:rPr lang="en-US" sz="29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2950" b="1" baseline="30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950" dirty="0">
                <a:solidFill>
                  <a:schemeClr val="bg2"/>
                </a:solidFill>
              </a:rPr>
              <a:t>), </a:t>
            </a:r>
            <a:r>
              <a:rPr lang="en-US" sz="29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експоненциална</a:t>
            </a:r>
            <a:r>
              <a:rPr lang="en-US" sz="2950" dirty="0">
                <a:solidFill>
                  <a:schemeClr val="bg2"/>
                </a:solidFill>
              </a:rPr>
              <a:t>, и </a:t>
            </a:r>
            <a:r>
              <a:rPr lang="en-US" sz="2950" dirty="0" err="1">
                <a:solidFill>
                  <a:schemeClr val="bg2"/>
                </a:solidFill>
              </a:rPr>
              <a:t>т.н</a:t>
            </a:r>
            <a:r>
              <a:rPr lang="en-US" sz="2950" dirty="0">
                <a:solidFill>
                  <a:schemeClr val="bg2"/>
                </a:solidFill>
              </a:rPr>
              <a:t>.</a:t>
            </a:r>
            <a:endParaRPr lang="en-US" sz="2950" dirty="0">
              <a:solidFill>
                <a:schemeClr val="bg2"/>
              </a:solidFill>
              <a:cs typeface="Calibri"/>
            </a:endParaRPr>
          </a:p>
          <a:p>
            <a:pPr lvl="1" indent="-360045"/>
            <a:r>
              <a:rPr lang="en-US" sz="2950" dirty="0" err="1">
                <a:solidFill>
                  <a:schemeClr val="bg2"/>
                </a:solidFill>
              </a:rPr>
              <a:t>Сложността</a:t>
            </a:r>
            <a:r>
              <a:rPr lang="en-US" sz="2950" dirty="0">
                <a:solidFill>
                  <a:schemeClr val="bg2"/>
                </a:solidFill>
              </a:rPr>
              <a:t> </a:t>
            </a:r>
            <a:r>
              <a:rPr lang="en-US" sz="2950" dirty="0" err="1">
                <a:solidFill>
                  <a:schemeClr val="bg2"/>
                </a:solidFill>
              </a:rPr>
              <a:t>предсказва</a:t>
            </a:r>
            <a:r>
              <a:rPr lang="en-US" sz="2950" dirty="0">
                <a:solidFill>
                  <a:schemeClr val="bg2"/>
                </a:solidFill>
              </a:rPr>
              <a:t> </a:t>
            </a:r>
            <a:r>
              <a:rPr lang="en-US" sz="29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бързината</a:t>
            </a:r>
            <a:r>
              <a:rPr lang="en-US" sz="2950" dirty="0">
                <a:solidFill>
                  <a:schemeClr val="bg2"/>
                </a:solidFill>
              </a:rPr>
              <a:t> </a:t>
            </a:r>
            <a:r>
              <a:rPr lang="en-US" sz="2950" dirty="0" err="1">
                <a:solidFill>
                  <a:schemeClr val="bg2"/>
                </a:solidFill>
              </a:rPr>
              <a:t>на</a:t>
            </a:r>
            <a:r>
              <a:rPr lang="en-US" sz="2950" dirty="0">
                <a:solidFill>
                  <a:schemeClr val="bg2"/>
                </a:solidFill>
              </a:rPr>
              <a:t> </a:t>
            </a:r>
            <a:r>
              <a:rPr lang="en-US" sz="2950" dirty="0" err="1">
                <a:solidFill>
                  <a:schemeClr val="bg2"/>
                </a:solidFill>
              </a:rPr>
              <a:t>даден</a:t>
            </a:r>
            <a:r>
              <a:rPr lang="en-US" sz="2950" dirty="0">
                <a:solidFill>
                  <a:schemeClr val="bg2"/>
                </a:solidFill>
              </a:rPr>
              <a:t> </a:t>
            </a:r>
            <a:r>
              <a:rPr lang="en-US" sz="2950" dirty="0" err="1">
                <a:solidFill>
                  <a:schemeClr val="bg2"/>
                </a:solidFill>
              </a:rPr>
              <a:t>код</a:t>
            </a:r>
            <a:r>
              <a:rPr lang="en-US" sz="2950" dirty="0">
                <a:solidFill>
                  <a:schemeClr val="bg2"/>
                </a:solidFill>
              </a:rPr>
              <a:t> </a:t>
            </a:r>
            <a:r>
              <a:rPr lang="en-US" sz="2950" dirty="0" err="1">
                <a:solidFill>
                  <a:schemeClr val="bg2"/>
                </a:solidFill>
              </a:rPr>
              <a:t>преди</a:t>
            </a:r>
            <a:r>
              <a:rPr lang="en-US" sz="2950" dirty="0">
                <a:solidFill>
                  <a:schemeClr val="bg2"/>
                </a:solidFill>
              </a:rPr>
              <a:t> </a:t>
            </a:r>
            <a:r>
              <a:rPr lang="en-US" sz="2950" dirty="0" err="1">
                <a:solidFill>
                  <a:schemeClr val="bg2"/>
                </a:solidFill>
              </a:rPr>
              <a:t>да</a:t>
            </a:r>
            <a:r>
              <a:rPr lang="en-US" sz="2950" dirty="0">
                <a:solidFill>
                  <a:schemeClr val="bg2"/>
                </a:solidFill>
              </a:rPr>
              <a:t> </a:t>
            </a:r>
            <a:r>
              <a:rPr lang="en-US" sz="2950" dirty="0" err="1">
                <a:solidFill>
                  <a:schemeClr val="bg2"/>
                </a:solidFill>
              </a:rPr>
              <a:t>бъде</a:t>
            </a:r>
            <a:r>
              <a:rPr lang="en-US" sz="2950" dirty="0">
                <a:solidFill>
                  <a:schemeClr val="bg2"/>
                </a:solidFill>
              </a:rPr>
              <a:t> </a:t>
            </a:r>
            <a:r>
              <a:rPr lang="en-US" sz="2950" dirty="0" err="1">
                <a:solidFill>
                  <a:schemeClr val="bg2"/>
                </a:solidFill>
              </a:rPr>
              <a:t>изпълнен</a:t>
            </a:r>
            <a:endParaRPr lang="en-US" sz="295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BB0EFF1-7144-4621-9E8D-0E555BB23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047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783627D-5C6E-46A7-9FFC-6B7C20EB7D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"Fundamentals of Computer Programming with C#“ </a:t>
            </a:r>
            <a:r>
              <a:rPr lang="en-US">
                <a:sym typeface="Wingdings" panose="05000000000000000000" pitchFamily="2" charset="2"/>
              </a:rPr>
              <a:t></a:t>
            </a:r>
            <a:r>
              <a:rPr lang="en-US"/>
              <a:t> "Data Structures and Algorithm Complexity" </a:t>
            </a:r>
            <a:r>
              <a:rPr lang="en-US">
                <a:sym typeface="Wingdings" panose="05000000000000000000" pitchFamily="2" charset="2"/>
              </a:rPr>
              <a:t></a:t>
            </a:r>
            <a:r>
              <a:rPr lang="en-US"/>
              <a:t> pages 787-798</a:t>
            </a:r>
          </a:p>
          <a:p>
            <a:pPr lvl="1"/>
            <a:r>
              <a:rPr lang="en-US">
                <a:hlinkClick r:id="rId2"/>
              </a:rPr>
              <a:t>https://introprogramming.info/wp-content/uploads/2018/07/CSharp-Principles-Book-Nakov-v2018.pdf</a:t>
            </a:r>
            <a:endParaRPr lang="en-US"/>
          </a:p>
          <a:p>
            <a:endParaRPr lang="bg-BG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72B3C0D4-411F-4656-8EBE-D2CA01C0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Ресурси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F400603-B117-461C-9BA5-A35BC0332B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5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292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ames, logic, packag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78" y="1809424"/>
            <a:ext cx="2025204" cy="202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6005">
            <a:off x="9234038" y="1747781"/>
            <a:ext cx="1619137" cy="19199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33" y="1981983"/>
            <a:ext cx="2025204" cy="1312333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10D7AB58-FD88-4714-A3C2-83221399DB9A}"/>
              </a:ext>
            </a:extLst>
          </p:cNvPr>
          <p:cNvSpPr txBox="1">
            <a:spLocks/>
          </p:cNvSpPr>
          <p:nvPr/>
        </p:nvSpPr>
        <p:spPr>
          <a:xfrm>
            <a:off x="616536" y="5447634"/>
            <a:ext cx="10958928" cy="767884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en-US" sz="3999" b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2533ADB-ECFC-427C-AC49-627198B27D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>
                <a:cs typeface="Arial"/>
              </a:rPr>
              <a:t>Преглед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78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8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537957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 err="1"/>
              <a:t>Терминът</a:t>
            </a:r>
            <a:r>
              <a:rPr lang="en-US" sz="3350" dirty="0"/>
              <a:t> </a:t>
            </a:r>
            <a:r>
              <a:rPr lang="en-US" sz="3350" dirty="0">
                <a:solidFill>
                  <a:schemeClr val="accent1"/>
                </a:solidFill>
              </a:rPr>
              <a:t>"</a:t>
            </a:r>
            <a:r>
              <a:rPr lang="en-US" sz="3350" b="1" dirty="0" err="1">
                <a:solidFill>
                  <a:schemeClr val="bg1"/>
                </a:solidFill>
              </a:rPr>
              <a:t>алгоритъм</a:t>
            </a:r>
            <a:r>
              <a:rPr lang="en-US" sz="3350" dirty="0">
                <a:solidFill>
                  <a:schemeClr val="accent1"/>
                </a:solidFill>
              </a:rPr>
              <a:t>" </a:t>
            </a:r>
            <a:r>
              <a:rPr lang="en-US" sz="3350" dirty="0" err="1">
                <a:solidFill>
                  <a:srgbClr val="234465"/>
                </a:solidFill>
              </a:rPr>
              <a:t>означава</a:t>
            </a:r>
            <a:r>
              <a:rPr lang="en-US" sz="3350" dirty="0"/>
              <a:t> "</a:t>
            </a:r>
            <a:r>
              <a:rPr lang="en-US" sz="3350" b="1" dirty="0" err="1"/>
              <a:t>поредица</a:t>
            </a:r>
            <a:r>
              <a:rPr lang="en-US" sz="3350" b="1" dirty="0"/>
              <a:t> </a:t>
            </a:r>
            <a:r>
              <a:rPr lang="en-US" sz="3350" b="1" dirty="0" err="1"/>
              <a:t>от</a:t>
            </a:r>
            <a:r>
              <a:rPr lang="en-US" sz="3350" b="1" dirty="0"/>
              <a:t> </a:t>
            </a:r>
            <a:r>
              <a:rPr lang="en-US" sz="3350" b="1" dirty="0" err="1"/>
              <a:t>стъпки</a:t>
            </a:r>
            <a:r>
              <a:rPr lang="en-US" sz="3350" dirty="0"/>
              <a:t>"</a:t>
            </a:r>
            <a:endParaRPr lang="bg-BG" sz="3350" dirty="0"/>
          </a:p>
          <a:p>
            <a:pPr lvl="1" indent="-360045"/>
            <a:r>
              <a:rPr lang="en-US" sz="3150" dirty="0" err="1">
                <a:cs typeface="Calibri"/>
              </a:rPr>
              <a:t>Изведено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от</a:t>
            </a:r>
            <a:r>
              <a:rPr lang="en-US" sz="3150" dirty="0">
                <a:cs typeface="Calibri"/>
              </a:rPr>
              <a:t> </a:t>
            </a:r>
            <a:r>
              <a:rPr lang="en-US" sz="3150" b="1" dirty="0" err="1">
                <a:solidFill>
                  <a:schemeClr val="bg1"/>
                </a:solidFill>
                <a:ea typeface="+mn-lt"/>
                <a:cs typeface="+mn-lt"/>
              </a:rPr>
              <a:t>Мохамед</a:t>
            </a:r>
            <a:r>
              <a:rPr lang="en-US" sz="315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ea typeface="+mn-lt"/>
                <a:cs typeface="+mn-lt"/>
              </a:rPr>
              <a:t>ал-Хорезми</a:t>
            </a:r>
            <a:r>
              <a:rPr lang="en-US" sz="3150" dirty="0">
                <a:ea typeface="+mn-lt"/>
                <a:cs typeface="+mn-lt"/>
              </a:rPr>
              <a:t>, </a:t>
            </a:r>
            <a:r>
              <a:rPr lang="en-US" sz="3150" dirty="0" err="1">
                <a:ea typeface="+mn-lt"/>
                <a:cs typeface="+mn-lt"/>
              </a:rPr>
              <a:t>перси</a:t>
            </a:r>
            <a:r>
              <a:rPr lang="bg-BG" sz="3150" dirty="0">
                <a:ea typeface="+mn-lt"/>
                <a:cs typeface="+mn-lt"/>
              </a:rPr>
              <a:t>й</a:t>
            </a:r>
            <a:r>
              <a:rPr lang="en-US" sz="3150" dirty="0" err="1">
                <a:ea typeface="+mn-lt"/>
                <a:cs typeface="+mn-lt"/>
              </a:rPr>
              <a:t>ски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математик</a:t>
            </a:r>
            <a:r>
              <a:rPr lang="en-US" sz="3150" dirty="0">
                <a:ea typeface="+mn-lt"/>
                <a:cs typeface="+mn-lt"/>
              </a:rPr>
              <a:t> и </a:t>
            </a:r>
            <a:r>
              <a:rPr lang="en-US" sz="3150" dirty="0" err="1">
                <a:ea typeface="+mn-lt"/>
                <a:cs typeface="+mn-lt"/>
              </a:rPr>
              <a:t>астрон</a:t>
            </a:r>
            <a:r>
              <a:rPr lang="bg-BG" sz="3150" dirty="0">
                <a:ea typeface="+mn-lt"/>
                <a:cs typeface="+mn-lt"/>
              </a:rPr>
              <a:t>о</a:t>
            </a:r>
            <a:r>
              <a:rPr lang="en-US" sz="3150" dirty="0" err="1">
                <a:ea typeface="+mn-lt"/>
                <a:cs typeface="+mn-lt"/>
              </a:rPr>
              <a:t>мик</a:t>
            </a:r>
            <a:endParaRPr lang="en-US" sz="3150" dirty="0"/>
          </a:p>
          <a:p>
            <a:pPr marL="1255395" lvl="2" indent="-360045"/>
            <a:r>
              <a:rPr lang="bg-BG" sz="2950" dirty="0">
                <a:cs typeface="Calibri"/>
              </a:rPr>
              <a:t>Той създава алгоритъм за решаване на квадратно уравнение през 825 година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err="1"/>
              <a:t>Какво</a:t>
            </a:r>
            <a:r>
              <a:rPr lang="en-US" sz="3950"/>
              <a:t> е </a:t>
            </a:r>
            <a:r>
              <a:rPr lang="en-US" sz="3950" err="1"/>
              <a:t>алогоритъм</a:t>
            </a:r>
            <a:r>
              <a:rPr lang="en-US" sz="3950"/>
              <a:t>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2BE287-0A00-49AD-A4D2-4F9CEE2F45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0572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50" dirty="0" err="1"/>
              <a:t>Алгоритмите</a:t>
            </a:r>
            <a:r>
              <a:rPr lang="en-US" sz="3350" dirty="0"/>
              <a:t> </a:t>
            </a:r>
            <a:r>
              <a:rPr lang="en-US" sz="3350" dirty="0" err="1"/>
              <a:t>са</a:t>
            </a:r>
            <a:r>
              <a:rPr lang="en-US" sz="3350" dirty="0"/>
              <a:t> </a:t>
            </a:r>
            <a:r>
              <a:rPr lang="bg-BG" sz="3350" dirty="0"/>
              <a:t>основата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програмирането</a:t>
            </a:r>
            <a:endParaRPr lang="bg-BG" dirty="0"/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b="1" dirty="0" err="1">
                <a:solidFill>
                  <a:schemeClr val="bg1"/>
                </a:solidFill>
              </a:rPr>
              <a:t>Императивно</a:t>
            </a:r>
            <a:r>
              <a:rPr lang="en-US" sz="3150" b="1" dirty="0">
                <a:solidFill>
                  <a:schemeClr val="bg1"/>
                </a:solidFill>
              </a:rPr>
              <a:t> </a:t>
            </a:r>
            <a:r>
              <a:rPr lang="en-US" sz="3150" dirty="0"/>
              <a:t>(</a:t>
            </a:r>
            <a:r>
              <a:rPr lang="en-US" sz="3150" dirty="0" err="1"/>
              <a:t>традиционно</a:t>
            </a:r>
            <a:r>
              <a:rPr lang="en-US" sz="3150" dirty="0"/>
              <a:t>, </a:t>
            </a:r>
            <a:r>
              <a:rPr lang="en-US" sz="3150" dirty="0" err="1"/>
              <a:t>алгоритмично</a:t>
            </a:r>
            <a:r>
              <a:rPr lang="en-US" sz="3150" dirty="0"/>
              <a:t>) </a:t>
            </a:r>
            <a:r>
              <a:rPr lang="en-US" sz="3150" dirty="0" err="1"/>
              <a:t>програмиране</a:t>
            </a:r>
            <a:r>
              <a:rPr lang="en-US" sz="3150" dirty="0"/>
              <a:t> </a:t>
            </a:r>
            <a:r>
              <a:rPr lang="bg-BG" sz="3150" dirty="0"/>
              <a:t>- </a:t>
            </a:r>
            <a:r>
              <a:rPr lang="en-US" sz="3150" dirty="0"/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опи</a:t>
            </a:r>
            <a:r>
              <a:rPr lang="bg-BG" sz="3150" b="1" dirty="0" err="1">
                <a:solidFill>
                  <a:schemeClr val="bg1"/>
                </a:solidFill>
              </a:rPr>
              <a:t>сване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в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последователни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стъпки</a:t>
            </a:r>
            <a:r>
              <a:rPr lang="en-US" sz="3150" b="1" dirty="0">
                <a:solidFill>
                  <a:schemeClr val="bg1"/>
                </a:solidFill>
              </a:rPr>
              <a:t> </a:t>
            </a:r>
            <a:r>
              <a:rPr lang="en-US" sz="3150" dirty="0" err="1"/>
              <a:t>как</a:t>
            </a:r>
            <a:r>
              <a:rPr lang="en-US" sz="3150" dirty="0"/>
              <a:t> </a:t>
            </a:r>
            <a:r>
              <a:rPr lang="en-US" sz="3150" dirty="0" err="1"/>
              <a:t>се</a:t>
            </a:r>
            <a:r>
              <a:rPr lang="en-US" sz="3150" dirty="0"/>
              <a:t> </a:t>
            </a:r>
            <a:r>
              <a:rPr lang="en-US" sz="3150" dirty="0" err="1"/>
              <a:t>прави</a:t>
            </a:r>
            <a:r>
              <a:rPr lang="en-US" sz="3150" dirty="0"/>
              <a:t> </a:t>
            </a:r>
            <a:r>
              <a:rPr lang="en-US" sz="3150" dirty="0" err="1"/>
              <a:t>нещо</a:t>
            </a:r>
            <a:endParaRPr lang="en-US" sz="315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b="1" dirty="0" err="1">
                <a:solidFill>
                  <a:schemeClr val="bg1"/>
                </a:solidFill>
              </a:rPr>
              <a:t>Алгоритъм</a:t>
            </a:r>
            <a:r>
              <a:rPr lang="bg-BG" sz="3150" b="1" dirty="0">
                <a:solidFill>
                  <a:schemeClr val="bg1"/>
                </a:solidFill>
              </a:rPr>
              <a:t> </a:t>
            </a:r>
            <a:r>
              <a:rPr lang="en-US" sz="3150" dirty="0"/>
              <a:t>== </a:t>
            </a:r>
            <a:r>
              <a:rPr lang="en-US" sz="3150" dirty="0" err="1"/>
              <a:t>редица</a:t>
            </a:r>
            <a:r>
              <a:rPr lang="en-US" sz="3150" dirty="0"/>
              <a:t> </a:t>
            </a:r>
            <a:r>
              <a:rPr lang="en-US" sz="3150" dirty="0" err="1"/>
              <a:t>от</a:t>
            </a:r>
            <a:r>
              <a:rPr lang="en-US" sz="3150" dirty="0"/>
              <a:t> </a:t>
            </a:r>
            <a:r>
              <a:rPr lang="en-US" sz="3150" dirty="0" err="1"/>
              <a:t>операции</a:t>
            </a:r>
            <a:r>
              <a:rPr lang="en-US" sz="3150" dirty="0"/>
              <a:t> (</a:t>
            </a:r>
            <a:r>
              <a:rPr lang="en-US" sz="3150" dirty="0" err="1"/>
              <a:t>стъпки</a:t>
            </a:r>
            <a:r>
              <a:rPr lang="en-US" sz="3150" dirty="0"/>
              <a:t>)</a:t>
            </a:r>
            <a:endParaRPr lang="en-US" sz="3150" dirty="0">
              <a:cs typeface="Calibri"/>
            </a:endParaRPr>
          </a:p>
          <a:p>
            <a:pPr marL="1255395" lvl="2" indent="-360045">
              <a:lnSpc>
                <a:spcPct val="100000"/>
              </a:lnSpc>
              <a:buClr>
                <a:schemeClr val="tx1"/>
              </a:buClr>
            </a:pPr>
            <a:r>
              <a:rPr lang="en-US" sz="2950" dirty="0" err="1"/>
              <a:t>Може</a:t>
            </a:r>
            <a:r>
              <a:rPr lang="en-US" sz="2950" dirty="0"/>
              <a:t> </a:t>
            </a:r>
            <a:r>
              <a:rPr lang="en-US" sz="2950" dirty="0" err="1"/>
              <a:t>да</a:t>
            </a:r>
            <a:r>
              <a:rPr lang="en-US" sz="2950" dirty="0"/>
              <a:t> </a:t>
            </a:r>
            <a:r>
              <a:rPr lang="en-US" sz="2950" dirty="0" err="1"/>
              <a:t>включва</a:t>
            </a:r>
            <a:r>
              <a:rPr lang="en-US" sz="2950" dirty="0"/>
              <a:t> </a:t>
            </a:r>
            <a:r>
              <a:rPr lang="en-US" sz="2950" dirty="0" err="1"/>
              <a:t>условни</a:t>
            </a:r>
            <a:r>
              <a:rPr lang="en-US" sz="2950" dirty="0"/>
              <a:t> </a:t>
            </a:r>
            <a:r>
              <a:rPr lang="en-US" sz="2950" dirty="0" err="1"/>
              <a:t>блокове</a:t>
            </a:r>
            <a:r>
              <a:rPr lang="en-US" sz="2950" dirty="0"/>
              <a:t> и </a:t>
            </a:r>
            <a:r>
              <a:rPr lang="en-US" sz="2950" dirty="0" err="1"/>
              <a:t>повтарящ</a:t>
            </a:r>
            <a:r>
              <a:rPr lang="bg-BG" sz="2950" dirty="0"/>
              <a:t>и</a:t>
            </a:r>
            <a:r>
              <a:rPr lang="en-US" sz="2950" dirty="0"/>
              <a:t> </a:t>
            </a:r>
            <a:r>
              <a:rPr lang="en-US" sz="2950" dirty="0" err="1"/>
              <a:t>си</a:t>
            </a:r>
            <a:r>
              <a:rPr lang="en-US" sz="2950" dirty="0"/>
              <a:t> </a:t>
            </a:r>
            <a:r>
              <a:rPr lang="en-US" sz="2950" dirty="0" err="1"/>
              <a:t>цикли</a:t>
            </a:r>
            <a:endParaRPr lang="en-US" dirty="0"/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50" b="1" dirty="0" err="1">
                <a:solidFill>
                  <a:schemeClr val="bg1"/>
                </a:solidFill>
              </a:rPr>
              <a:t>Алгоритмично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мислине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/>
              <a:t>(</a:t>
            </a:r>
            <a:r>
              <a:rPr lang="en-US" sz="3350" dirty="0" err="1"/>
              <a:t>математичиско</a:t>
            </a:r>
            <a:r>
              <a:rPr lang="en-US" sz="3350" dirty="0"/>
              <a:t> </a:t>
            </a:r>
            <a:r>
              <a:rPr lang="en-US" sz="3350" dirty="0" err="1"/>
              <a:t>мислене</a:t>
            </a:r>
            <a:r>
              <a:rPr lang="en-US" sz="3350" dirty="0"/>
              <a:t>, </a:t>
            </a:r>
            <a:r>
              <a:rPr lang="en-US" sz="3350" dirty="0" err="1"/>
              <a:t>логическо</a:t>
            </a:r>
            <a:r>
              <a:rPr lang="en-US" sz="3350" dirty="0"/>
              <a:t> </a:t>
            </a:r>
            <a:r>
              <a:rPr lang="en-US" sz="3350" dirty="0" err="1"/>
              <a:t>мислене</a:t>
            </a:r>
            <a:r>
              <a:rPr lang="en-US" sz="3350" dirty="0"/>
              <a:t>, </a:t>
            </a:r>
            <a:r>
              <a:rPr lang="en-US" sz="3350" dirty="0" err="1">
                <a:ea typeface="+mn-lt"/>
                <a:cs typeface="+mn-lt"/>
              </a:rPr>
              <a:t>инженерно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мислене</a:t>
            </a:r>
            <a:r>
              <a:rPr lang="en-US" sz="3350" dirty="0"/>
              <a:t>)</a:t>
            </a:r>
            <a:endParaRPr lang="en-US" sz="335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 err="1">
                <a:cs typeface="Calibri"/>
              </a:rPr>
              <a:t>Способност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да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решиш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проблем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чрез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редица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от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стъпки</a:t>
            </a:r>
            <a:r>
              <a:rPr lang="en-US" sz="3150" dirty="0">
                <a:cs typeface="Calibri"/>
              </a:rPr>
              <a:t> (</a:t>
            </a:r>
            <a:r>
              <a:rPr lang="en-US" sz="3150" dirty="0" err="1">
                <a:cs typeface="Calibri"/>
              </a:rPr>
              <a:t>алгоритми</a:t>
            </a:r>
            <a:r>
              <a:rPr lang="en-US" sz="3150" dirty="0">
                <a:cs typeface="Calibri"/>
              </a:rPr>
              <a:t>)</a:t>
            </a:r>
            <a:endParaRPr lang="en-US" sz="31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50" dirty="0" err="1"/>
              <a:t>Алгоритми</a:t>
            </a:r>
            <a:r>
              <a:rPr lang="en-US" sz="3750" dirty="0"/>
              <a:t> в </a:t>
            </a:r>
            <a:r>
              <a:rPr lang="en-US" sz="3750" dirty="0" err="1"/>
              <a:t>компютърните</a:t>
            </a:r>
            <a:r>
              <a:rPr lang="en-US" sz="3750" dirty="0"/>
              <a:t> </a:t>
            </a:r>
            <a:r>
              <a:rPr lang="en-US" sz="3750" dirty="0" err="1"/>
              <a:t>науки</a:t>
            </a:r>
            <a:endParaRPr lang="en-US" sz="3799" dirty="0" err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719B8F-AC90-45FE-9B98-1E4F2F448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7894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150" b="1">
                <a:solidFill>
                  <a:schemeClr val="bg1"/>
                </a:solidFill>
              </a:rPr>
              <a:t>Алогоритмите </a:t>
            </a:r>
            <a:r>
              <a:rPr lang="en-US" sz="3150" err="1"/>
              <a:t>могат</a:t>
            </a:r>
            <a:r>
              <a:rPr lang="en-US" sz="3150"/>
              <a:t> </a:t>
            </a:r>
            <a:r>
              <a:rPr lang="en-US" sz="3150" err="1"/>
              <a:t>да</a:t>
            </a:r>
            <a:r>
              <a:rPr lang="en-US" sz="3150"/>
              <a:t> </a:t>
            </a:r>
            <a:r>
              <a:rPr lang="en-US" sz="3150" err="1"/>
              <a:t>бъдат</a:t>
            </a:r>
            <a:r>
              <a:rPr lang="en-US" sz="3150"/>
              <a:t> </a:t>
            </a:r>
            <a:r>
              <a:rPr lang="en-US" sz="3150" err="1"/>
              <a:t>изразени</a:t>
            </a:r>
            <a:r>
              <a:rPr lang="en-US" sz="3150">
                <a:solidFill>
                  <a:srgbClr val="234465"/>
                </a:solidFill>
              </a:rPr>
              <a:t> </a:t>
            </a:r>
            <a:r>
              <a:rPr lang="en-US" sz="3150" err="1">
                <a:solidFill>
                  <a:srgbClr val="234465"/>
                </a:solidFill>
              </a:rPr>
              <a:t>като</a:t>
            </a:r>
            <a:r>
              <a:rPr lang="en-US" sz="3150">
                <a:solidFill>
                  <a:srgbClr val="234465"/>
                </a:solidFill>
              </a:rPr>
              <a:t> </a:t>
            </a:r>
            <a:r>
              <a:rPr lang="en-US" sz="3150" err="1">
                <a:ea typeface="+mn-lt"/>
                <a:cs typeface="+mn-lt"/>
              </a:rPr>
              <a:t>псевдокод</a:t>
            </a:r>
            <a:r>
              <a:rPr lang="en-US" sz="3150"/>
              <a:t>, </a:t>
            </a:r>
            <a:r>
              <a:rPr lang="en-US" sz="3150" err="1"/>
              <a:t>чрез</a:t>
            </a:r>
            <a:r>
              <a:rPr lang="en-US" sz="3150"/>
              <a:t> </a:t>
            </a:r>
            <a:r>
              <a:rPr lang="en-US" sz="3150" b="1" err="1">
                <a:solidFill>
                  <a:schemeClr val="bg1"/>
                </a:solidFill>
              </a:rPr>
              <a:t>блокови</a:t>
            </a:r>
            <a:r>
              <a:rPr lang="en-US" sz="3150" b="1">
                <a:solidFill>
                  <a:schemeClr val="bg1"/>
                </a:solidFill>
              </a:rPr>
              <a:t> </a:t>
            </a:r>
            <a:r>
              <a:rPr lang="en-US" sz="3150" b="1" err="1">
                <a:solidFill>
                  <a:schemeClr val="bg1"/>
                </a:solidFill>
              </a:rPr>
              <a:t>схеми</a:t>
            </a:r>
            <a:r>
              <a:rPr lang="en-US" sz="3150" b="1">
                <a:solidFill>
                  <a:schemeClr val="bg1"/>
                </a:solidFill>
              </a:rPr>
              <a:t> </a:t>
            </a:r>
            <a:r>
              <a:rPr lang="en-US" sz="3150" err="1"/>
              <a:t>или</a:t>
            </a:r>
            <a:r>
              <a:rPr lang="en-US" sz="3150"/>
              <a:t> </a:t>
            </a:r>
            <a:r>
              <a:rPr lang="en-US" sz="3150" b="1" err="1">
                <a:solidFill>
                  <a:schemeClr val="bg1"/>
                </a:solidFill>
              </a:rPr>
              <a:t>код</a:t>
            </a:r>
            <a:endParaRPr lang="bg-BG" sz="3150" err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Псевдокод</a:t>
            </a:r>
            <a:r>
              <a:rPr lang="en-US" sz="3950" dirty="0"/>
              <a:t> и </a:t>
            </a:r>
            <a:r>
              <a:rPr lang="en-US" sz="3950" dirty="0" err="1"/>
              <a:t>блокови</a:t>
            </a:r>
            <a:r>
              <a:rPr lang="en-US" sz="3950" dirty="0"/>
              <a:t> </a:t>
            </a:r>
            <a:r>
              <a:rPr lang="en-US" sz="3950" dirty="0" err="1"/>
              <a:t>схеми</a:t>
            </a:r>
            <a:r>
              <a:rPr lang="en-US" sz="3950" dirty="0"/>
              <a:t> </a:t>
            </a:r>
            <a:endParaRPr lang="en-US" dirty="0"/>
          </a:p>
        </p:txBody>
      </p:sp>
      <p:pic>
        <p:nvPicPr>
          <p:cNvPr id="8194" name="Picture 2" descr="http://www.flowcharttools.com/images/examples/Flowchart%20for%20computing%20factorial%20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3" r="8699" b="-1699"/>
          <a:stretch/>
        </p:blipFill>
        <p:spPr bwMode="auto">
          <a:xfrm>
            <a:off x="4569280" y="2416701"/>
            <a:ext cx="2672971" cy="3540995"/>
          </a:xfrm>
          <a:prstGeom prst="roundRect">
            <a:avLst>
              <a:gd name="adj" fmla="val 1504"/>
            </a:avLst>
          </a:prstGeom>
          <a:solidFill>
            <a:srgbClr val="FFFFFF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36840" y="2407885"/>
            <a:ext cx="3654659" cy="3553893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1899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1899" b="1" i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848" y="6040878"/>
            <a:ext cx="3656648" cy="492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sz="2550" b="1" dirty="0" err="1"/>
              <a:t>П</a:t>
            </a:r>
            <a:r>
              <a:rPr lang="en-US" sz="2550" b="1" dirty="0" err="1"/>
              <a:t>севдокод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5141411" y="6040878"/>
            <a:ext cx="2325893" cy="48474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bg-BG" sz="2550" b="1" dirty="0" err="1"/>
              <a:t>Б</a:t>
            </a:r>
            <a:r>
              <a:rPr lang="en-US" sz="2550" b="1" dirty="0" err="1"/>
              <a:t>локови</a:t>
            </a:r>
            <a:r>
              <a:rPr lang="en-US" sz="2550" b="1" dirty="0"/>
              <a:t> </a:t>
            </a:r>
            <a:r>
              <a:rPr lang="en-US" sz="2550" b="1" dirty="0" err="1"/>
              <a:t>схеми</a:t>
            </a:r>
            <a:endParaRPr lang="en-US" sz="2599" b="1" dirty="0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7619606" y="2409016"/>
            <a:ext cx="4015519" cy="3548678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DFS(Node node)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Print(node.Name);</a:t>
            </a:r>
          </a:p>
          <a:p>
            <a:pPr eaLnBrk="0" hangingPunct="0">
              <a:lnSpc>
                <a:spcPct val="10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node.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Children.Count;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(!visited[node.Id])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DFS(node.Children[i]);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visited[node.Id] = true;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9606" y="6040877"/>
            <a:ext cx="4015519" cy="492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bg-BG" sz="2550" b="1" dirty="0"/>
              <a:t>К</a:t>
            </a:r>
            <a:r>
              <a:rPr lang="en-US" sz="2550" b="1" dirty="0" err="1"/>
              <a:t>од</a:t>
            </a:r>
            <a:endParaRPr lang="bg-BG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8286B66-E754-4AAA-AE7C-61DE471363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4481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/>
            <a:r>
              <a:rPr lang="en-US" sz="3350" dirty="0" err="1"/>
              <a:t>Сортиране</a:t>
            </a:r>
            <a:r>
              <a:rPr lang="en-US" sz="3350" dirty="0"/>
              <a:t> и </a:t>
            </a:r>
            <a:r>
              <a:rPr lang="en-US" sz="3350" dirty="0" err="1"/>
              <a:t>търсене</a:t>
            </a:r>
            <a:endParaRPr lang="bg-BG" dirty="0"/>
          </a:p>
          <a:p>
            <a:pPr marL="360045" indent="-360045"/>
            <a:r>
              <a:rPr lang="en-US" sz="3350" dirty="0" err="1"/>
              <a:t>Комбинаторни</a:t>
            </a:r>
            <a:r>
              <a:rPr lang="en-US" sz="3350" dirty="0"/>
              <a:t> </a:t>
            </a:r>
            <a:r>
              <a:rPr lang="en-US" sz="3350" dirty="0" err="1"/>
              <a:t>алгоритми</a:t>
            </a:r>
            <a:endParaRPr lang="en-US" dirty="0"/>
          </a:p>
          <a:p>
            <a:pPr lvl="1" indent="-360045"/>
            <a:r>
              <a:rPr lang="en-US" sz="3150" dirty="0" err="1"/>
              <a:t>Рекурсивни</a:t>
            </a:r>
            <a:r>
              <a:rPr lang="en-US" sz="3150" dirty="0"/>
              <a:t> </a:t>
            </a:r>
            <a:r>
              <a:rPr lang="en-US" sz="3150" dirty="0" err="1"/>
              <a:t>алгоритми</a:t>
            </a:r>
            <a:endParaRPr lang="bg-BG" sz="3150" dirty="0">
              <a:cs typeface="Calibri"/>
            </a:endParaRPr>
          </a:p>
          <a:p>
            <a:pPr marL="360045" indent="-360045"/>
            <a:r>
              <a:rPr lang="en-US" sz="3350" dirty="0" err="1"/>
              <a:t>Динамично</a:t>
            </a:r>
            <a:r>
              <a:rPr lang="en-US" sz="3350" dirty="0"/>
              <a:t> </a:t>
            </a:r>
            <a:r>
              <a:rPr lang="en-US" sz="3350" dirty="0" err="1"/>
              <a:t>програмиране</a:t>
            </a:r>
            <a:endParaRPr lang="en-US" dirty="0"/>
          </a:p>
          <a:p>
            <a:pPr marL="360045" indent="-360045"/>
            <a:r>
              <a:rPr lang="en-US" sz="3350" dirty="0" err="1"/>
              <a:t>Алгоритми</a:t>
            </a:r>
            <a:r>
              <a:rPr lang="en-US" sz="3350" dirty="0"/>
              <a:t> </a:t>
            </a:r>
            <a:r>
              <a:rPr lang="en-US" sz="3350" dirty="0" err="1"/>
              <a:t>за</a:t>
            </a:r>
            <a:r>
              <a:rPr lang="en-US" sz="3350" dirty="0"/>
              <a:t> </a:t>
            </a:r>
            <a:r>
              <a:rPr lang="en-US" sz="3350" dirty="0" err="1"/>
              <a:t>графи</a:t>
            </a:r>
            <a:endParaRPr lang="en-US" dirty="0"/>
          </a:p>
          <a:p>
            <a:pPr lvl="1" indent="-360045"/>
            <a:r>
              <a:rPr lang="en-US" sz="3150" dirty="0"/>
              <a:t>DFS и BFS </a:t>
            </a:r>
            <a:r>
              <a:rPr lang="en-US" sz="3150" dirty="0" err="1"/>
              <a:t>обхождане</a:t>
            </a:r>
            <a:endParaRPr lang="en-US" sz="3150" dirty="0">
              <a:cs typeface="Calibri"/>
            </a:endParaRPr>
          </a:p>
          <a:p>
            <a:pPr marL="360045" indent="-360045"/>
            <a:r>
              <a:rPr lang="en-US" sz="3350" dirty="0" err="1"/>
              <a:t>Други</a:t>
            </a:r>
            <a:r>
              <a:rPr lang="en-US" sz="3350" dirty="0"/>
              <a:t> </a:t>
            </a:r>
            <a:r>
              <a:rPr lang="en-US" sz="3350" dirty="0" err="1"/>
              <a:t>алгоритми</a:t>
            </a:r>
            <a:endParaRPr lang="en-US" dirty="0"/>
          </a:p>
          <a:p>
            <a:pPr lvl="1" indent="-360045"/>
            <a:r>
              <a:rPr lang="en-US" sz="3150" dirty="0" err="1"/>
              <a:t>Алчен</a:t>
            </a:r>
            <a:r>
              <a:rPr lang="en-US" sz="3150" dirty="0"/>
              <a:t> </a:t>
            </a:r>
            <a:r>
              <a:rPr lang="en-US" sz="3150" dirty="0" err="1"/>
              <a:t>алгоритъм</a:t>
            </a:r>
            <a:r>
              <a:rPr lang="en-US" sz="3150" dirty="0"/>
              <a:t>, </a:t>
            </a:r>
            <a:r>
              <a:rPr lang="en-US" sz="3150" dirty="0" err="1"/>
              <a:t>изчислителна</a:t>
            </a:r>
            <a:r>
              <a:rPr lang="en-US" sz="3150" dirty="0"/>
              <a:t> </a:t>
            </a:r>
            <a:r>
              <a:rPr lang="en-US" sz="3150" dirty="0" err="1"/>
              <a:t>геометрия</a:t>
            </a:r>
            <a:r>
              <a:rPr lang="en-US" sz="3150" dirty="0"/>
              <a:t>, </a:t>
            </a:r>
            <a:r>
              <a:rPr lang="en-US" sz="3150" dirty="0" err="1">
                <a:ea typeface="+mn-lt"/>
                <a:cs typeface="+mn-lt"/>
              </a:rPr>
              <a:t>рандомизиран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алгоритъм</a:t>
            </a:r>
            <a:r>
              <a:rPr lang="en-US" sz="3150" dirty="0"/>
              <a:t>, </a:t>
            </a:r>
            <a:r>
              <a:rPr lang="en-US" sz="3150" dirty="0" err="1">
                <a:ea typeface="+mn-lt"/>
                <a:cs typeface="+mn-lt"/>
              </a:rPr>
              <a:t>паралелният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алгоритъм</a:t>
            </a:r>
            <a:r>
              <a:rPr lang="en-US" sz="3150" dirty="0"/>
              <a:t>, </a:t>
            </a:r>
            <a:r>
              <a:rPr lang="en-US" sz="3150" dirty="0" err="1"/>
              <a:t>генетичен</a:t>
            </a:r>
            <a:r>
              <a:rPr lang="en-US" sz="3150" dirty="0"/>
              <a:t> </a:t>
            </a:r>
            <a:r>
              <a:rPr lang="en-US" sz="3150" dirty="0" err="1"/>
              <a:t>алгоритъм</a:t>
            </a:r>
            <a:endParaRPr lang="en-US" sz="3150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err="1"/>
              <a:t>Някои</a:t>
            </a:r>
            <a:r>
              <a:rPr lang="en-US" sz="3950"/>
              <a:t> </a:t>
            </a:r>
            <a:r>
              <a:rPr lang="en-US" sz="3950" err="1"/>
              <a:t>алгоритми</a:t>
            </a:r>
            <a:r>
              <a:rPr lang="en-US" sz="3950"/>
              <a:t> в </a:t>
            </a:r>
            <a:r>
              <a:rPr lang="en-US" sz="3950" err="1"/>
              <a:t>програмирането</a:t>
            </a:r>
            <a:endParaRPr lang="en-US" sz="3950" err="1">
              <a:cs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65636" y="1667225"/>
            <a:ext cx="5685651" cy="3741260"/>
            <a:chOff x="5256212" y="990600"/>
            <a:chExt cx="6255845" cy="4528105"/>
          </a:xfrm>
        </p:grpSpPr>
        <p:pic>
          <p:nvPicPr>
            <p:cNvPr id="2050" name="Picture 2" descr="http://lukeblower.com/wp-content/uploads/2013/07/algorithm_1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212" y="1252813"/>
              <a:ext cx="6255845" cy="4265892"/>
            </a:xfrm>
            <a:prstGeom prst="rect">
              <a:avLst/>
            </a:prstGeom>
            <a:noFill/>
            <a:effectLst>
              <a:softEdge rad="317500"/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 descr="chart, flow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7812" y="990600"/>
              <a:ext cx="31860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D3412CC1-4BB5-41A3-9A91-72058022A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609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7169FD79-96EF-2288-86F0-F48A42579DB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А</a:t>
            </a:r>
            <a:r>
              <a:rPr lang="en-US" sz="3950" dirty="0" err="1">
                <a:cs typeface="Calibri"/>
              </a:rPr>
              <a:t>лгоритмична</a:t>
            </a:r>
            <a:r>
              <a:rPr lang="en-US" sz="3950" dirty="0">
                <a:cs typeface="Calibri"/>
              </a:rPr>
              <a:t> </a:t>
            </a:r>
            <a:r>
              <a:rPr lang="bg-BG" sz="3950" dirty="0">
                <a:cs typeface="Calibri"/>
              </a:rPr>
              <a:t>и </a:t>
            </a:r>
            <a:r>
              <a:rPr lang="en-US" sz="3950" dirty="0" err="1">
                <a:cs typeface="Calibri"/>
              </a:rPr>
              <a:t>времева</a:t>
            </a:r>
            <a:r>
              <a:rPr lang="en-US" sz="3950" dirty="0">
                <a:cs typeface="Calibri"/>
              </a:rPr>
              <a:t> </a:t>
            </a:r>
            <a:r>
              <a:rPr lang="en-US" sz="3950" dirty="0" err="1">
                <a:cs typeface="Calibri"/>
              </a:rPr>
              <a:t>сложност</a:t>
            </a:r>
            <a:endParaRPr lang="bg-BG" sz="3950" dirty="0" err="1">
              <a:ea typeface="+mn-lt"/>
              <a:cs typeface="+mn-lt"/>
            </a:endParaRP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8CA08A9-3844-BEC8-C64C-9DC37E2F271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 err="1">
                <a:ea typeface="+mj-lt"/>
                <a:cs typeface="+mj-lt"/>
              </a:rPr>
              <a:t>Асимптотична</a:t>
            </a:r>
            <a:r>
              <a:rPr lang="en-US" sz="5350" dirty="0">
                <a:ea typeface="+mj-lt"/>
                <a:cs typeface="+mj-lt"/>
              </a:rPr>
              <a:t> </a:t>
            </a:r>
            <a:r>
              <a:rPr lang="en-US" sz="5350" dirty="0" err="1">
                <a:ea typeface="+mj-lt"/>
                <a:cs typeface="+mj-lt"/>
              </a:rPr>
              <a:t>нотация</a:t>
            </a:r>
            <a:endParaRPr lang="bg-BG" sz="5350" b="0" dirty="0" err="1">
              <a:ea typeface="+mj-lt"/>
              <a:cs typeface="+mj-lt"/>
            </a:endParaRPr>
          </a:p>
        </p:txBody>
      </p:sp>
      <p:pic>
        <p:nvPicPr>
          <p:cNvPr id="6" name="Picture 2" descr="http://www.caddtutorialsonline.com/images/16-Abstract-world-with-rising-sun.jpg">
            <a:extLst>
              <a:ext uri="{FF2B5EF4-FFF2-40B4-BE49-F238E27FC236}">
                <a16:creationId xmlns:a16="http://schemas.microsoft.com/office/drawing/2014/main" id="{D549EFFE-F85E-9FAC-64DB-5025ADEB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460" y="2016837"/>
            <a:ext cx="2689080" cy="1349274"/>
          </a:xfrm>
          <a:prstGeom prst="roundRect">
            <a:avLst>
              <a:gd name="adj" fmla="val 42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2154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en-US" altLang="ko-KR" sz="3350" b="1" dirty="0" err="1">
                <a:solidFill>
                  <a:schemeClr val="bg1"/>
                </a:solidFill>
                <a:ea typeface="굴림"/>
              </a:rPr>
              <a:t>Защо</a:t>
            </a:r>
            <a:r>
              <a:rPr lang="en-US" altLang="ko-KR" sz="3350" b="1" dirty="0">
                <a:solidFill>
                  <a:schemeClr val="bg1"/>
                </a:solidFill>
                <a:ea typeface="굴림"/>
              </a:rPr>
              <a:t> </a:t>
            </a:r>
            <a:r>
              <a:rPr lang="en-US" altLang="ko-KR" sz="3350" b="1" dirty="0" err="1">
                <a:solidFill>
                  <a:schemeClr val="bg1"/>
                </a:solidFill>
                <a:ea typeface="굴림"/>
              </a:rPr>
              <a:t>трябва</a:t>
            </a:r>
            <a:r>
              <a:rPr lang="en-US" altLang="ko-KR" sz="3350" b="1" dirty="0">
                <a:solidFill>
                  <a:schemeClr val="bg1"/>
                </a:solidFill>
                <a:ea typeface="굴림"/>
              </a:rPr>
              <a:t> </a:t>
            </a:r>
            <a:r>
              <a:rPr lang="en-US" altLang="ko-KR" sz="3350" b="1" dirty="0" err="1">
                <a:solidFill>
                  <a:schemeClr val="bg1"/>
                </a:solidFill>
                <a:ea typeface="굴림"/>
              </a:rPr>
              <a:t>да</a:t>
            </a:r>
            <a:r>
              <a:rPr lang="en-US" altLang="ko-KR" sz="3350" b="1" dirty="0">
                <a:solidFill>
                  <a:schemeClr val="bg1"/>
                </a:solidFill>
                <a:ea typeface="굴림"/>
              </a:rPr>
              <a:t> </a:t>
            </a:r>
            <a:r>
              <a:rPr lang="en-US" altLang="ko-KR" sz="3350" b="1" dirty="0" err="1">
                <a:solidFill>
                  <a:schemeClr val="bg1"/>
                </a:solidFill>
                <a:ea typeface="굴림"/>
              </a:rPr>
              <a:t>анализираме</a:t>
            </a:r>
            <a:r>
              <a:rPr lang="en-US" altLang="ko-KR" sz="3350" b="1" dirty="0">
                <a:solidFill>
                  <a:schemeClr val="bg1"/>
                </a:solidFill>
                <a:ea typeface="굴림"/>
              </a:rPr>
              <a:t> </a:t>
            </a:r>
            <a:r>
              <a:rPr lang="en-US" altLang="ko-KR" sz="3350" b="1" dirty="0" err="1">
                <a:solidFill>
                  <a:schemeClr val="bg1"/>
                </a:solidFill>
                <a:ea typeface="굴림"/>
              </a:rPr>
              <a:t>алгоритми</a:t>
            </a:r>
            <a:r>
              <a:rPr lang="en-US" altLang="ko-KR" sz="3350" b="1" dirty="0">
                <a:solidFill>
                  <a:schemeClr val="bg1"/>
                </a:solidFill>
                <a:ea typeface="굴림"/>
              </a:rPr>
              <a:t>?</a:t>
            </a:r>
            <a:endParaRPr lang="bg-BG" sz="3350" dirty="0">
              <a:solidFill>
                <a:schemeClr val="bg1"/>
              </a:solidFill>
              <a:ea typeface="굴림"/>
            </a:endParaRPr>
          </a:p>
          <a:p>
            <a:pPr lvl="1" indent="-360045">
              <a:lnSpc>
                <a:spcPct val="110000"/>
              </a:lnSpc>
            </a:pPr>
            <a:r>
              <a:rPr lang="en-US" altLang="ko-KR" sz="3150" dirty="0" err="1">
                <a:ea typeface="굴림"/>
              </a:rPr>
              <a:t>Предсказваме</a:t>
            </a:r>
            <a:r>
              <a:rPr lang="en-US" altLang="ko-KR" sz="3150" dirty="0">
                <a:ea typeface="굴림"/>
              </a:rPr>
              <a:t> </a:t>
            </a:r>
            <a:r>
              <a:rPr lang="en-US" altLang="ko-KR" sz="3150" b="1" dirty="0" err="1">
                <a:solidFill>
                  <a:schemeClr val="bg1"/>
                </a:solidFill>
                <a:ea typeface="굴림"/>
              </a:rPr>
              <a:t>ресурсите</a:t>
            </a:r>
            <a:r>
              <a:rPr lang="bg-BG" altLang="ko-KR" sz="3150" dirty="0">
                <a:solidFill>
                  <a:srgbClr val="234465"/>
                </a:solidFill>
                <a:ea typeface="굴림"/>
              </a:rPr>
              <a:t>, необходими за изпълнение </a:t>
            </a:r>
            <a:br>
              <a:rPr lang="bg-BG" altLang="ko-KR" sz="3150" dirty="0">
                <a:solidFill>
                  <a:srgbClr val="234465"/>
                </a:solidFill>
                <a:ea typeface="굴림"/>
              </a:rPr>
            </a:br>
            <a:r>
              <a:rPr lang="bg-BG" altLang="ko-KR" sz="3150" dirty="0" err="1">
                <a:solidFill>
                  <a:srgbClr val="234465"/>
                </a:solidFill>
                <a:ea typeface="굴림"/>
              </a:rPr>
              <a:t>н</a:t>
            </a:r>
            <a:r>
              <a:rPr lang="en-US" altLang="ko-KR" sz="3150" dirty="0" err="1">
                <a:solidFill>
                  <a:srgbClr val="234465"/>
                </a:solidFill>
                <a:ea typeface="굴림"/>
              </a:rPr>
              <a:t>а</a:t>
            </a:r>
            <a:r>
              <a:rPr lang="en-US" altLang="ko-KR" sz="3150" dirty="0">
                <a:solidFill>
                  <a:srgbClr val="234465"/>
                </a:solidFill>
                <a:ea typeface="굴림"/>
              </a:rPr>
              <a:t> </a:t>
            </a:r>
            <a:r>
              <a:rPr lang="en-US" altLang="ko-KR" sz="3150" dirty="0" err="1">
                <a:solidFill>
                  <a:srgbClr val="234465"/>
                </a:solidFill>
                <a:ea typeface="굴림"/>
              </a:rPr>
              <a:t>алгоритъма</a:t>
            </a:r>
            <a:endParaRPr lang="en-US" altLang="ko-KR" sz="3150" dirty="0">
              <a:ea typeface="굴림"/>
              <a:cs typeface="Calibri"/>
            </a:endParaRPr>
          </a:p>
          <a:p>
            <a:pPr marL="1255395" lvl="2" indent="-360045">
              <a:lnSpc>
                <a:spcPct val="110000"/>
              </a:lnSpc>
            </a:pPr>
            <a:r>
              <a:rPr lang="en-US" altLang="ko-KR" sz="2950" dirty="0" err="1">
                <a:ea typeface="굴림"/>
              </a:rPr>
              <a:t>Изчислително</a:t>
            </a:r>
            <a:r>
              <a:rPr lang="en-US" altLang="ko-KR" sz="2950" dirty="0">
                <a:ea typeface="굴림"/>
              </a:rPr>
              <a:t> </a:t>
            </a:r>
            <a:r>
              <a:rPr lang="en-US" altLang="ko-KR" sz="2950" b="1" dirty="0" err="1">
                <a:solidFill>
                  <a:schemeClr val="bg1"/>
                </a:solidFill>
                <a:ea typeface="굴림"/>
              </a:rPr>
              <a:t>време</a:t>
            </a:r>
            <a:r>
              <a:rPr lang="en-US" altLang="ko-KR" sz="2950" b="1" dirty="0">
                <a:solidFill>
                  <a:schemeClr val="bg1"/>
                </a:solidFill>
                <a:ea typeface="굴림"/>
              </a:rPr>
              <a:t> </a:t>
            </a:r>
            <a:r>
              <a:rPr lang="en-US" altLang="ko-KR" sz="2950" dirty="0">
                <a:ea typeface="굴림"/>
              </a:rPr>
              <a:t>(</a:t>
            </a:r>
            <a:r>
              <a:rPr lang="en-US" altLang="ko-KR" sz="2950" dirty="0" err="1">
                <a:ea typeface="굴림"/>
              </a:rPr>
              <a:t>консумация</a:t>
            </a:r>
            <a:r>
              <a:rPr lang="en-US" altLang="ko-KR" sz="2950" dirty="0">
                <a:ea typeface="굴림"/>
              </a:rPr>
              <a:t> </a:t>
            </a:r>
            <a:r>
              <a:rPr lang="en-US" altLang="ko-KR" sz="2950" dirty="0" err="1">
                <a:ea typeface="굴림"/>
              </a:rPr>
              <a:t>на</a:t>
            </a:r>
            <a:r>
              <a:rPr lang="en-US" altLang="ko-KR" sz="2950" dirty="0">
                <a:ea typeface="굴림"/>
              </a:rPr>
              <a:t> </a:t>
            </a:r>
            <a:r>
              <a:rPr lang="en-US" altLang="ko-KR" sz="2950" dirty="0" err="1">
                <a:ea typeface="굴림"/>
              </a:rPr>
              <a:t>процесора</a:t>
            </a:r>
            <a:r>
              <a:rPr lang="en-US" altLang="ko-KR" sz="2950" dirty="0">
                <a:ea typeface="굴림"/>
              </a:rPr>
              <a:t>)</a:t>
            </a:r>
            <a:endParaRPr lang="en-US" altLang="ko-KR" sz="2950" dirty="0">
              <a:ea typeface="굴림"/>
              <a:cs typeface="Calibri"/>
            </a:endParaRPr>
          </a:p>
          <a:p>
            <a:pPr marL="1255395" lvl="2" indent="-360045">
              <a:lnSpc>
                <a:spcPct val="110000"/>
              </a:lnSpc>
              <a:buClr>
                <a:schemeClr val="tx1"/>
              </a:buClr>
            </a:pPr>
            <a:r>
              <a:rPr lang="en-US" altLang="ko-KR" sz="2950" dirty="0" err="1">
                <a:ea typeface="굴림"/>
              </a:rPr>
              <a:t>Свободна</a:t>
            </a:r>
            <a:r>
              <a:rPr lang="en-US" altLang="ko-KR" sz="2950" dirty="0">
                <a:ea typeface="굴림"/>
              </a:rPr>
              <a:t> </a:t>
            </a:r>
            <a:r>
              <a:rPr lang="en-US" sz="2950" b="1" dirty="0" err="1">
                <a:solidFill>
                  <a:schemeClr val="bg1"/>
                </a:solidFill>
                <a:ea typeface="굴림"/>
              </a:rPr>
              <a:t>памет</a:t>
            </a:r>
            <a:r>
              <a:rPr lang="en-US" sz="2950" b="1" dirty="0">
                <a:solidFill>
                  <a:schemeClr val="bg1"/>
                </a:solidFill>
                <a:ea typeface="굴림"/>
              </a:rPr>
              <a:t> </a:t>
            </a:r>
            <a:r>
              <a:rPr lang="en-US" altLang="ko-KR" sz="2950" dirty="0">
                <a:ea typeface="굴림"/>
              </a:rPr>
              <a:t>(</a:t>
            </a:r>
            <a:r>
              <a:rPr lang="en-US" altLang="ko-KR" sz="2950" dirty="0" err="1">
                <a:ea typeface="굴림"/>
              </a:rPr>
              <a:t>консумация</a:t>
            </a:r>
            <a:r>
              <a:rPr lang="en-US" altLang="ko-KR" sz="2950" dirty="0">
                <a:ea typeface="굴림"/>
              </a:rPr>
              <a:t> </a:t>
            </a:r>
            <a:r>
              <a:rPr lang="en-US" altLang="ko-KR" sz="2950" dirty="0" err="1">
                <a:ea typeface="굴림"/>
              </a:rPr>
              <a:t>на</a:t>
            </a:r>
            <a:r>
              <a:rPr lang="en-US" altLang="ko-KR" sz="2950" dirty="0">
                <a:ea typeface="굴림"/>
              </a:rPr>
              <a:t> RAM)</a:t>
            </a:r>
            <a:endParaRPr lang="en-US" altLang="ko-KR" sz="2950" dirty="0">
              <a:ea typeface="굴림"/>
              <a:cs typeface="Calibri"/>
            </a:endParaRPr>
          </a:p>
          <a:p>
            <a:pPr marL="1255395" lvl="2" indent="-360045">
              <a:lnSpc>
                <a:spcPct val="110000"/>
              </a:lnSpc>
            </a:pPr>
            <a:r>
              <a:rPr lang="en-US" altLang="ko-KR" sz="2950" dirty="0" err="1">
                <a:ea typeface="굴림"/>
              </a:rPr>
              <a:t>Потребление</a:t>
            </a:r>
            <a:r>
              <a:rPr lang="en-US" altLang="ko-KR" sz="2950" dirty="0">
                <a:ea typeface="굴림"/>
              </a:rPr>
              <a:t> </a:t>
            </a:r>
            <a:r>
              <a:rPr lang="en-US" altLang="ko-KR" sz="2950" dirty="0" err="1">
                <a:ea typeface="굴림"/>
              </a:rPr>
              <a:t>на</a:t>
            </a:r>
            <a:r>
              <a:rPr lang="en-US" altLang="ko-KR" sz="2950" dirty="0">
                <a:ea typeface="굴림"/>
              </a:rPr>
              <a:t> </a:t>
            </a:r>
            <a:r>
              <a:rPr lang="en-US" altLang="ko-KR" sz="2950" dirty="0" err="1">
                <a:ea typeface="굴림"/>
              </a:rPr>
              <a:t>комуникацията</a:t>
            </a:r>
            <a:r>
              <a:rPr lang="en-US" altLang="ko-KR" sz="2950" dirty="0">
                <a:ea typeface="굴림"/>
              </a:rPr>
              <a:t> </a:t>
            </a:r>
            <a:r>
              <a:rPr lang="en-US" altLang="ko-KR" sz="2950" dirty="0" err="1">
                <a:ea typeface="굴림"/>
              </a:rPr>
              <a:t>на</a:t>
            </a:r>
            <a:r>
              <a:rPr lang="en-US" altLang="ko-KR" sz="2950" dirty="0">
                <a:solidFill>
                  <a:schemeClr val="bg1"/>
                </a:solidFill>
                <a:ea typeface="굴림"/>
              </a:rPr>
              <a:t> </a:t>
            </a:r>
            <a:r>
              <a:rPr lang="en-US" sz="2950" b="1" dirty="0" err="1">
                <a:solidFill>
                  <a:schemeClr val="bg1"/>
                </a:solidFill>
              </a:rPr>
              <a:t>честотна</a:t>
            </a:r>
            <a:r>
              <a:rPr lang="en-US" sz="2950" b="1" dirty="0">
                <a:solidFill>
                  <a:schemeClr val="bg1"/>
                </a:solidFill>
              </a:rPr>
              <a:t> </a:t>
            </a:r>
            <a:r>
              <a:rPr lang="en-US" sz="2950" b="1" dirty="0" err="1">
                <a:solidFill>
                  <a:schemeClr val="bg1"/>
                </a:solidFill>
              </a:rPr>
              <a:t>лента</a:t>
            </a:r>
            <a:r>
              <a:rPr lang="en-US" sz="2950" b="1" dirty="0">
                <a:solidFill>
                  <a:schemeClr val="bg1"/>
                </a:solidFill>
              </a:rPr>
              <a:t> </a:t>
            </a:r>
            <a:endParaRPr lang="en-US" altLang="ko-KR" sz="2950" dirty="0">
              <a:solidFill>
                <a:schemeClr val="bg1"/>
              </a:solidFill>
              <a:ea typeface="굴림"/>
            </a:endParaRPr>
          </a:p>
          <a:p>
            <a:pPr lvl="1" indent="-360045">
              <a:lnSpc>
                <a:spcPct val="110000"/>
              </a:lnSpc>
            </a:pPr>
            <a:r>
              <a:rPr lang="en-US" altLang="ko-KR" sz="3150" dirty="0" err="1">
                <a:ea typeface="굴림"/>
              </a:rPr>
              <a:t>Очакваното</a:t>
            </a:r>
            <a:r>
              <a:rPr lang="en-US" altLang="ko-KR" sz="3150" dirty="0">
                <a:ea typeface="굴림"/>
              </a:rPr>
              <a:t> </a:t>
            </a:r>
            <a:r>
              <a:rPr lang="en-US" altLang="ko-KR" sz="3150" b="1" dirty="0" err="1">
                <a:solidFill>
                  <a:schemeClr val="bg1"/>
                </a:solidFill>
                <a:ea typeface="굴림"/>
              </a:rPr>
              <a:t>време</a:t>
            </a:r>
            <a:r>
              <a:rPr lang="en-US" altLang="ko-KR" sz="3150" b="1" dirty="0">
                <a:solidFill>
                  <a:schemeClr val="bg1"/>
                </a:solidFill>
                <a:ea typeface="굴림"/>
              </a:rPr>
              <a:t> </a:t>
            </a:r>
            <a:r>
              <a:rPr lang="en-US" altLang="ko-KR" sz="3150" dirty="0" err="1">
                <a:ea typeface="굴림"/>
              </a:rPr>
              <a:t>на</a:t>
            </a:r>
            <a:r>
              <a:rPr lang="en-US" altLang="ko-KR" sz="3150" dirty="0">
                <a:ea typeface="굴림"/>
              </a:rPr>
              <a:t> </a:t>
            </a:r>
            <a:r>
              <a:rPr lang="en-US" altLang="ko-KR" sz="3150" dirty="0" err="1">
                <a:ea typeface="굴림"/>
              </a:rPr>
              <a:t>алгорит</a:t>
            </a:r>
            <a:r>
              <a:rPr lang="bg-BG" altLang="ko-KR" sz="3150" dirty="0" err="1">
                <a:ea typeface="굴림"/>
              </a:rPr>
              <a:t>ъ</a:t>
            </a:r>
            <a:r>
              <a:rPr lang="en-US" altLang="ko-KR" sz="3150" dirty="0" err="1">
                <a:ea typeface="굴림"/>
              </a:rPr>
              <a:t>ма</a:t>
            </a:r>
            <a:r>
              <a:rPr lang="en-US" altLang="ko-KR" sz="3150" dirty="0">
                <a:ea typeface="굴림"/>
              </a:rPr>
              <a:t> е:</a:t>
            </a:r>
            <a:endParaRPr lang="en-US" altLang="ko-KR" sz="3150" dirty="0">
              <a:ea typeface="굴림"/>
              <a:cs typeface="Calibri"/>
            </a:endParaRPr>
          </a:p>
          <a:p>
            <a:pPr marL="1255395" lvl="2" indent="-360045">
              <a:lnSpc>
                <a:spcPct val="110000"/>
              </a:lnSpc>
            </a:pPr>
            <a:r>
              <a:rPr lang="en-US" altLang="ko-KR" sz="2950" dirty="0" err="1">
                <a:ea typeface="굴림"/>
              </a:rPr>
              <a:t>Общият</a:t>
            </a:r>
            <a:r>
              <a:rPr lang="en-US" altLang="ko-KR" sz="2950" dirty="0">
                <a:ea typeface="굴림"/>
              </a:rPr>
              <a:t> </a:t>
            </a:r>
            <a:r>
              <a:rPr lang="en-US" altLang="ko-KR" sz="2950" dirty="0" err="1">
                <a:ea typeface="굴림"/>
              </a:rPr>
              <a:t>брой</a:t>
            </a:r>
            <a:r>
              <a:rPr lang="en-US" altLang="ko-KR" sz="2950" dirty="0">
                <a:ea typeface="굴림"/>
              </a:rPr>
              <a:t> </a:t>
            </a:r>
            <a:r>
              <a:rPr lang="en-US" altLang="ko-KR" sz="2950" dirty="0" err="1">
                <a:ea typeface="굴림"/>
              </a:rPr>
              <a:t>изпълнени</a:t>
            </a:r>
            <a:r>
              <a:rPr lang="en-US" altLang="ko-KR" sz="2950" dirty="0">
                <a:ea typeface="굴림"/>
              </a:rPr>
              <a:t> </a:t>
            </a:r>
            <a:r>
              <a:rPr lang="en-US" altLang="ko-KR" sz="2950" b="1" dirty="0" err="1">
                <a:solidFill>
                  <a:schemeClr val="bg1"/>
                </a:solidFill>
                <a:ea typeface="굴림"/>
              </a:rPr>
              <a:t>прим</a:t>
            </a:r>
            <a:r>
              <a:rPr lang="bg-BG" altLang="ko-KR" sz="2950" b="1" dirty="0">
                <a:solidFill>
                  <a:schemeClr val="bg1"/>
                </a:solidFill>
                <a:ea typeface="굴림"/>
              </a:rPr>
              <a:t>и</a:t>
            </a:r>
            <a:r>
              <a:rPr lang="en-US" altLang="ko-KR" sz="2950" b="1" dirty="0" err="1">
                <a:solidFill>
                  <a:schemeClr val="bg1"/>
                </a:solidFill>
                <a:ea typeface="굴림"/>
              </a:rPr>
              <a:t>тивни</a:t>
            </a:r>
            <a:r>
              <a:rPr lang="en-US" altLang="ko-KR" sz="2950" b="1" dirty="0">
                <a:solidFill>
                  <a:schemeClr val="bg1"/>
                </a:solidFill>
                <a:ea typeface="굴림"/>
              </a:rPr>
              <a:t> </a:t>
            </a:r>
            <a:r>
              <a:rPr lang="en-US" altLang="ko-KR" sz="2950" b="1" dirty="0" err="1">
                <a:solidFill>
                  <a:schemeClr val="bg1"/>
                </a:solidFill>
                <a:ea typeface="굴림"/>
              </a:rPr>
              <a:t>задачи</a:t>
            </a:r>
            <a:br>
              <a:rPr lang="en-US" altLang="ko-KR" sz="2950" b="1" dirty="0">
                <a:ea typeface="굴림"/>
              </a:rPr>
            </a:br>
            <a:r>
              <a:rPr lang="en-US" altLang="ko-KR" sz="2950" dirty="0">
                <a:ea typeface="굴림"/>
              </a:rPr>
              <a:t>(</a:t>
            </a:r>
            <a:r>
              <a:rPr lang="en-US" sz="2950" dirty="0" err="1">
                <a:ea typeface="+mn-lt"/>
                <a:cs typeface="+mn-lt"/>
              </a:rPr>
              <a:t>независими</a:t>
            </a:r>
            <a:r>
              <a:rPr lang="en-US" sz="2950" dirty="0">
                <a:ea typeface="+mn-lt"/>
                <a:cs typeface="+mn-lt"/>
              </a:rPr>
              <a:t> </a:t>
            </a:r>
            <a:r>
              <a:rPr lang="en-US" sz="2950" dirty="0" err="1">
                <a:ea typeface="+mn-lt"/>
                <a:cs typeface="+mn-lt"/>
              </a:rPr>
              <a:t>от</a:t>
            </a:r>
            <a:r>
              <a:rPr lang="en-US" sz="2950" dirty="0">
                <a:ea typeface="+mn-lt"/>
                <a:cs typeface="+mn-lt"/>
              </a:rPr>
              <a:t> </a:t>
            </a:r>
            <a:r>
              <a:rPr lang="en-US" sz="2950" dirty="0" err="1">
                <a:ea typeface="+mn-lt"/>
                <a:cs typeface="+mn-lt"/>
              </a:rPr>
              <a:t>машината</a:t>
            </a:r>
            <a:r>
              <a:rPr lang="en-US" sz="2950" dirty="0">
                <a:ea typeface="+mn-lt"/>
                <a:cs typeface="+mn-lt"/>
              </a:rPr>
              <a:t> </a:t>
            </a:r>
            <a:r>
              <a:rPr lang="en-US" sz="2950" dirty="0" err="1">
                <a:ea typeface="+mn-lt"/>
                <a:cs typeface="+mn-lt"/>
              </a:rPr>
              <a:t>стъпки</a:t>
            </a:r>
            <a:r>
              <a:rPr lang="en-US" altLang="ko-KR" sz="2950" dirty="0">
                <a:ea typeface="굴림"/>
              </a:rPr>
              <a:t>)</a:t>
            </a:r>
            <a:endParaRPr lang="en-US" altLang="ko-KR" sz="2950" dirty="0">
              <a:ea typeface="굴림"/>
              <a:cs typeface="Calibri"/>
            </a:endParaRPr>
          </a:p>
          <a:p>
            <a:pPr marL="1255395" lvl="2" indent="-360045">
              <a:lnSpc>
                <a:spcPct val="110000"/>
              </a:lnSpc>
            </a:pPr>
            <a:r>
              <a:rPr lang="en-US" sz="2950" dirty="0" err="1">
                <a:ea typeface="굴림"/>
              </a:rPr>
              <a:t>Познат</a:t>
            </a:r>
            <a:r>
              <a:rPr lang="en-US" sz="2950" dirty="0">
                <a:ea typeface="굴림"/>
              </a:rPr>
              <a:t> </a:t>
            </a:r>
            <a:r>
              <a:rPr lang="en-US" sz="2950" dirty="0" err="1">
                <a:ea typeface="굴림"/>
              </a:rPr>
              <a:t>като</a:t>
            </a:r>
            <a:r>
              <a:rPr lang="en-US" sz="2950" dirty="0">
                <a:solidFill>
                  <a:srgbClr val="234465"/>
                </a:solidFill>
                <a:ea typeface="굴림"/>
              </a:rPr>
              <a:t> </a:t>
            </a:r>
            <a:r>
              <a:rPr lang="en-US" sz="2950" b="1" dirty="0" err="1">
                <a:solidFill>
                  <a:schemeClr val="bg1"/>
                </a:solidFill>
                <a:ea typeface="굴림"/>
              </a:rPr>
              <a:t>алгоритмична</a:t>
            </a:r>
            <a:r>
              <a:rPr lang="en-US" sz="2950" b="1" dirty="0">
                <a:solidFill>
                  <a:schemeClr val="bg1"/>
                </a:solidFill>
                <a:ea typeface="굴림"/>
              </a:rPr>
              <a:t> </a:t>
            </a:r>
            <a:r>
              <a:rPr lang="en-US" sz="2950" b="1" dirty="0" err="1">
                <a:solidFill>
                  <a:schemeClr val="bg1"/>
                </a:solidFill>
                <a:ea typeface="굴림"/>
              </a:rPr>
              <a:t>сложност</a:t>
            </a:r>
            <a:endParaRPr lang="bg-BG" sz="2950" b="1" dirty="0" err="1">
              <a:solidFill>
                <a:schemeClr val="bg1"/>
              </a:solidFill>
              <a:ea typeface="굴림"/>
              <a:cs typeface="Calibri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950" err="1">
                <a:ea typeface="굴림"/>
              </a:rPr>
              <a:t>Анализиране</a:t>
            </a:r>
            <a:r>
              <a:rPr lang="en-US" altLang="ko-KR" sz="3950">
                <a:ea typeface="굴림"/>
              </a:rPr>
              <a:t> </a:t>
            </a:r>
            <a:r>
              <a:rPr lang="en-US" altLang="ko-KR" sz="3950" err="1">
                <a:ea typeface="굴림"/>
              </a:rPr>
              <a:t>на</a:t>
            </a:r>
            <a:r>
              <a:rPr lang="en-US" altLang="ko-KR" sz="3950">
                <a:ea typeface="굴림"/>
              </a:rPr>
              <a:t> </a:t>
            </a:r>
            <a:r>
              <a:rPr lang="en-US" altLang="ko-KR" sz="3950" err="1">
                <a:ea typeface="굴림"/>
              </a:rPr>
              <a:t>алгоритми</a:t>
            </a:r>
            <a:endParaRPr lang="bg-BG" err="1"/>
          </a:p>
        </p:txBody>
      </p:sp>
      <p:pic>
        <p:nvPicPr>
          <p:cNvPr id="3074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89" y="2976994"/>
            <a:ext cx="1371242" cy="1371242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325" y="1295957"/>
            <a:ext cx="1371244" cy="137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9993461" y="4724065"/>
            <a:ext cx="1360188" cy="1598445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0B64DF6-BE2F-4561-9FCD-342950591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600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2170</Words>
  <Application>Microsoft Macintosh PowerPoint</Application>
  <PresentationFormat>Widescreen</PresentationFormat>
  <Paragraphs>398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Алгоритми и сложност</vt:lpstr>
      <vt:lpstr>Съдържание</vt:lpstr>
      <vt:lpstr>Преглед</vt:lpstr>
      <vt:lpstr>Какво е алогоритъм?</vt:lpstr>
      <vt:lpstr>Алгоритми в компютърните науки</vt:lpstr>
      <vt:lpstr>Псевдокод и блокови схеми </vt:lpstr>
      <vt:lpstr>Някои алгоритми в програмирането</vt:lpstr>
      <vt:lpstr>Асимптотична нотация</vt:lpstr>
      <vt:lpstr>Анализиране на алгоритми</vt:lpstr>
      <vt:lpstr>Алгоритмична сложност</vt:lpstr>
      <vt:lpstr>Времева сложност</vt:lpstr>
      <vt:lpstr>Времева сложност: примери</vt:lpstr>
      <vt:lpstr>Алгоритмична сложност</vt:lpstr>
      <vt:lpstr>Асимптотична нотация: дефиниция</vt:lpstr>
      <vt:lpstr>Темп на растеж на функциите</vt:lpstr>
      <vt:lpstr>Асимптотична нотация: примери</vt:lpstr>
      <vt:lpstr>Асимптотична функция</vt:lpstr>
      <vt:lpstr>Типични сложности (1)</vt:lpstr>
      <vt:lpstr>Типични сложности (2)</vt:lpstr>
      <vt:lpstr>Функционални стойности</vt:lpstr>
      <vt:lpstr> Времева сложност и бързина на програмата</vt:lpstr>
      <vt:lpstr>Примери</vt:lpstr>
      <vt:lpstr>Сложност – примери</vt:lpstr>
      <vt:lpstr>Сложност – примери (2)</vt:lpstr>
      <vt:lpstr>Сложност – примери (3)</vt:lpstr>
      <vt:lpstr>Сложност – примери (4)</vt:lpstr>
      <vt:lpstr>Какво научихме днес?</vt:lpstr>
      <vt:lpstr>Ресурси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Complexity</dc:title>
  <dc:subject>Software Development Course</dc:subject>
  <dc:creator>Software University</dc:creator>
  <cp:keywords>data structures; algorithms; complexity; asymptotic notation; trees; lists; graphs; programming;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443</cp:revision>
  <dcterms:created xsi:type="dcterms:W3CDTF">2018-05-23T13:08:44Z</dcterms:created>
  <dcterms:modified xsi:type="dcterms:W3CDTF">2023-03-03T17:07:23Z</dcterms:modified>
  <cp:category>© SoftUni – https://softuni.org</cp:category>
</cp:coreProperties>
</file>