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537" r:id="rId4"/>
    <p:sldId id="267" r:id="rId5"/>
    <p:sldId id="268" r:id="rId6"/>
    <p:sldId id="264" r:id="rId7"/>
    <p:sldId id="269" r:id="rId8"/>
    <p:sldId id="423" r:id="rId9"/>
    <p:sldId id="424" r:id="rId10"/>
    <p:sldId id="422" r:id="rId11"/>
    <p:sldId id="568" r:id="rId12"/>
    <p:sldId id="290" r:id="rId13"/>
    <p:sldId id="596" r:id="rId14"/>
    <p:sldId id="291" r:id="rId15"/>
    <p:sldId id="535" r:id="rId16"/>
    <p:sldId id="536" r:id="rId17"/>
    <p:sldId id="399" r:id="rId18"/>
    <p:sldId id="576" r:id="rId19"/>
    <p:sldId id="260" r:id="rId20"/>
    <p:sldId id="276" r:id="rId21"/>
    <p:sldId id="571" r:id="rId22"/>
    <p:sldId id="558" r:id="rId23"/>
    <p:sldId id="574" r:id="rId24"/>
    <p:sldId id="567" r:id="rId25"/>
    <p:sldId id="586" r:id="rId26"/>
    <p:sldId id="595" r:id="rId27"/>
    <p:sldId id="573" r:id="rId28"/>
    <p:sldId id="587" r:id="rId29"/>
    <p:sldId id="588" r:id="rId30"/>
    <p:sldId id="572" r:id="rId31"/>
    <p:sldId id="589" r:id="rId32"/>
    <p:sldId id="592" r:id="rId33"/>
    <p:sldId id="492" r:id="rId34"/>
    <p:sldId id="299" r:id="rId35"/>
    <p:sldId id="590" r:id="rId36"/>
    <p:sldId id="5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A1EF70-9C6E-4301-B792-10BBCB4DE6D4}">
          <p14:sldIdLst>
            <p14:sldId id="256"/>
            <p14:sldId id="257"/>
          </p14:sldIdLst>
        </p14:section>
        <p14:section name="Данни" id="{A325E6DD-1BBA-4313-AB1D-EC83B30B5D1F}">
          <p14:sldIdLst>
            <p14:sldId id="537"/>
            <p14:sldId id="267"/>
            <p14:sldId id="268"/>
          </p14:sldIdLst>
        </p14:section>
        <p14:section name="Структури от данни" id="{E7E782ED-2C42-41CE-B6BD-2F94CEB1FF02}">
          <p14:sldIdLst>
            <p14:sldId id="264"/>
            <p14:sldId id="269"/>
            <p14:sldId id="423"/>
            <p14:sldId id="424"/>
            <p14:sldId id="422"/>
          </p14:sldIdLst>
        </p14:section>
        <p14:section name="Линейни структури от данни" id="{90BEC160-A60E-4298-A652-8D212252C507}">
          <p14:sldIdLst>
            <p14:sldId id="568"/>
            <p14:sldId id="290"/>
            <p14:sldId id="596"/>
            <p14:sldId id="291"/>
            <p14:sldId id="535"/>
            <p14:sldId id="536"/>
            <p14:sldId id="399"/>
            <p14:sldId id="576"/>
            <p14:sldId id="260"/>
            <p14:sldId id="276"/>
          </p14:sldIdLst>
        </p14:section>
        <p14:section name="Сложни структури от данни" id="{4C94A0BD-A741-4695-A0E1-E1A8D699167E}">
          <p14:sldIdLst>
            <p14:sldId id="571"/>
            <p14:sldId id="558"/>
            <p14:sldId id="574"/>
            <p14:sldId id="567"/>
            <p14:sldId id="586"/>
            <p14:sldId id="595"/>
            <p14:sldId id="573"/>
            <p14:sldId id="587"/>
            <p14:sldId id="588"/>
            <p14:sldId id="572"/>
            <p14:sldId id="589"/>
            <p14:sldId id="592"/>
            <p14:sldId id="492"/>
          </p14:sldIdLst>
        </p14:section>
        <p14:section name="Обобщение" id="{678E0FC1-8CFD-4BFA-8AED-C76752B5743E}">
          <p14:sldIdLst>
            <p14:sldId id="299"/>
            <p14:sldId id="590"/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2" autoAdjust="0"/>
    <p:restoredTop sz="95215" autoAdjust="0"/>
  </p:normalViewPr>
  <p:slideViewPr>
    <p:cSldViewPr showGuides="1">
      <p:cViewPr varScale="1">
        <p:scale>
          <a:sx n="119" d="100"/>
          <a:sy n="119" d="100"/>
        </p:scale>
        <p:origin x="200" y="9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6" d="100"/>
          <a:sy n="86" d="100"/>
        </p:scale>
        <p:origin x="2814" y="9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0F92739-B44F-4763-BBA3-CBA346B3A8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4321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F2D31C-452D-42BA-BEFE-1D2C2FC637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9992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4F18B62-E024-4307-96EE-76CA36C95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3829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8B5E71-FDD2-41B8-8B13-55294CD6C6CF}" type="slidenum">
              <a:rPr lang="en-US"/>
              <a:pPr/>
              <a:t>33</a:t>
            </a:fld>
            <a:r>
              <a:rPr lang="en-US" dirty="0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0038" y="677863"/>
            <a:ext cx="6300787" cy="3544887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165" y="4448487"/>
            <a:ext cx="5058256" cy="4145672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A29A74A-A602-45F3-B1E6-6C8A55D8C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9553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C23983-FA1B-4787-B7CB-03CD465AF1F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3347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8407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6988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24B861-B249-4616-A130-02C78849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36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98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89C5335-D12B-4E7C-8018-126DE1703B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3469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15D7D7-0273-4862-B945-FE8C88139E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325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15D7D7-0273-4862-B945-FE8C88139E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285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049F6E-B6B0-4D35-99DF-42E5B5CAFA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9816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C583689-C46D-4645-9A43-D5F58FC404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88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BE7A0F-30E1-4FF8-B305-1061A514F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6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referencesource/blob/master/mscorlib/system/collections/generic/dictionary.cs" TargetMode="Externa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www.nuget.org/packages/MoreComplexDataStructures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gif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ubtitle 5"/>
          <p:cNvSpPr>
            <a:spLocks noGrp="1"/>
          </p:cNvSpPr>
          <p:nvPr>
            <p:ph type="subTitle" idx="1"/>
          </p:nvPr>
        </p:nvSpPr>
        <p:spPr>
          <a:xfrm>
            <a:off x="554182" y="1089000"/>
            <a:ext cx="11083636" cy="662346"/>
          </a:xfrm>
        </p:spPr>
        <p:txBody>
          <a:bodyPr>
            <a:normAutofit/>
          </a:bodyPr>
          <a:lstStyle/>
          <a:p>
            <a:r>
              <a:rPr lang="bg-BG" dirty="0"/>
              <a:t>Данни и структури от данни</a:t>
            </a:r>
            <a:endParaRPr lang="en-US" dirty="0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>
          <a:xfrm>
            <a:off x="592364" y="251346"/>
            <a:ext cx="11083636" cy="882654"/>
          </a:xfrm>
        </p:spPr>
        <p:txBody>
          <a:bodyPr>
            <a:normAutofit/>
          </a:bodyPr>
          <a:lstStyle/>
          <a:p>
            <a:r>
              <a:rPr lang="bg-BG" dirty="0"/>
              <a:t>Въведение в структурите от данни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553082" y="5150282"/>
            <a:ext cx="3202918" cy="832591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D273D0F-5D9E-64BD-0528-C42F23D1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000" y="1852862"/>
            <a:ext cx="5967107" cy="32864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62417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Абстрактни типове данни </a:t>
            </a:r>
            <a:r>
              <a:rPr lang="bg-BG" sz="3599" dirty="0"/>
              <a:t>== </a:t>
            </a:r>
            <a:r>
              <a:rPr lang="bg-BG" sz="3399" dirty="0"/>
              <a:t>набор от </a:t>
            </a:r>
            <a:r>
              <a:rPr lang="bg-BG" sz="3399" b="1" dirty="0">
                <a:solidFill>
                  <a:schemeClr val="bg1"/>
                </a:solidFill>
              </a:rPr>
              <a:t>дефиниции от операции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/>
              <a:t>Дефинира какво можем да правим със структурата</a:t>
            </a:r>
            <a:endParaRPr lang="en-US" sz="3400" dirty="0"/>
          </a:p>
          <a:p>
            <a:pPr>
              <a:lnSpc>
                <a:spcPct val="100000"/>
              </a:lnSpc>
            </a:pPr>
            <a:r>
              <a:rPr lang="bg-BG" sz="3599" dirty="0"/>
              <a:t>АТД могат да имат </a:t>
            </a:r>
            <a:r>
              <a:rPr lang="bg-BG" sz="3599" b="1" dirty="0">
                <a:solidFill>
                  <a:schemeClr val="bg1"/>
                </a:solidFill>
              </a:rPr>
              <a:t>различни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имплементации</a:t>
            </a:r>
            <a:r>
              <a:rPr lang="bg-BG" sz="3599" dirty="0"/>
              <a:t> 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Различните имплементации имат </a:t>
            </a:r>
            <a:r>
              <a:rPr lang="bg-BG" sz="3400" b="1" dirty="0">
                <a:solidFill>
                  <a:schemeClr val="bg1"/>
                </a:solidFill>
              </a:rPr>
              <a:t>различна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ефективност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логика на добавяне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необходими ресурси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типове данни (АТД)</a:t>
            </a:r>
            <a:endParaRPr lang="en-US" dirty="0"/>
          </a:p>
        </p:txBody>
      </p:sp>
      <p:pic>
        <p:nvPicPr>
          <p:cNvPr id="4" name="Picture 2" descr="Резултат с изображение за „abstract data“">
            <a:extLst>
              <a:ext uri="{FF2B5EF4-FFF2-40B4-BE49-F238E27FC236}">
                <a16:creationId xmlns:a16="http://schemas.microsoft.com/office/drawing/2014/main" id="{FF75CC6F-EEF5-4304-A093-A0D68C1F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500" y="4972435"/>
            <a:ext cx="3465000" cy="173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8F1B67C-4ADD-41C7-983F-95110E143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59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DC4E58A0-A24F-B268-7B5E-0E05D3E416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 marL="514196" indent="-514196">
              <a:buClr>
                <a:schemeClr val="tx1"/>
              </a:buClr>
            </a:pP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Линейни структури от данни</a:t>
            </a:r>
            <a:endParaRPr lang="en-US" dirty="0"/>
          </a:p>
        </p:txBody>
      </p:sp>
      <p:pic>
        <p:nvPicPr>
          <p:cNvPr id="11" name="Picture 10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405" y="2034000"/>
            <a:ext cx="3199189" cy="111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altLang="ko-KR" sz="3600" dirty="0"/>
              <a:t>Заемат </a:t>
            </a:r>
            <a:r>
              <a:rPr lang="bg-BG" altLang="ko-KR" sz="3600" b="1" dirty="0">
                <a:solidFill>
                  <a:schemeClr val="bg1"/>
                </a:solidFill>
              </a:rPr>
              <a:t>малко</a:t>
            </a:r>
            <a:r>
              <a:rPr lang="bg-BG" altLang="ko-KR" sz="3600" dirty="0"/>
              <a:t> памет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Имат </a:t>
            </a:r>
            <a:r>
              <a:rPr lang="bg-BG" altLang="ko-KR" sz="3600" b="1" dirty="0">
                <a:solidFill>
                  <a:schemeClr val="bg1"/>
                </a:solidFill>
              </a:rPr>
              <a:t>фиксиран размер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Обикновено</a:t>
            </a:r>
            <a:r>
              <a:rPr lang="en-US" altLang="ko-KR" sz="3600" dirty="0"/>
              <a:t> </a:t>
            </a:r>
            <a:r>
              <a:rPr lang="bg-BG" altLang="ko-KR" sz="3600" dirty="0"/>
              <a:t>са</a:t>
            </a:r>
            <a:r>
              <a:rPr lang="bg-BG" altLang="ko-KR" sz="3600" b="1" dirty="0">
                <a:solidFill>
                  <a:schemeClr val="bg1"/>
                </a:solidFill>
              </a:rPr>
              <a:t> вградени в езиците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altLang="ko-KR" sz="3600" dirty="0"/>
              <a:t>Много колекции са създадени чрез </a:t>
            </a:r>
            <a:r>
              <a:rPr lang="bg-BG" altLang="ko-KR" sz="3600" b="1" dirty="0">
                <a:solidFill>
                  <a:schemeClr val="bg1"/>
                </a:solidFill>
              </a:rPr>
              <a:t>имплементация на масиви</a:t>
            </a:r>
            <a:r>
              <a:rPr lang="bg-BG" altLang="ko-KR" sz="3600" dirty="0"/>
              <a:t>:</a:t>
            </a:r>
            <a:endParaRPr lang="en-US" altLang="ko-KR" sz="36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List&lt;T&gt;</a:t>
            </a:r>
            <a:endParaRPr lang="en-US" altLang="ko-KR" sz="33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Queue&lt;T&gt;</a:t>
            </a:r>
            <a:r>
              <a:rPr lang="en-US" altLang="ko-KR" sz="3399" dirty="0"/>
              <a:t> </a:t>
            </a:r>
            <a:endParaRPr lang="bg-BG" altLang="ko-KR" sz="3399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sz="3399" b="1" dirty="0">
                <a:solidFill>
                  <a:schemeClr val="bg1"/>
                </a:solidFill>
              </a:rPr>
              <a:t>Stack&lt;T&gt;</a:t>
            </a:r>
            <a:endParaRPr lang="en-US" altLang="ko-KR" sz="3399" dirty="0"/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Масив</a:t>
            </a:r>
            <a:endParaRPr lang="bg-BG" dirty="0"/>
          </a:p>
        </p:txBody>
      </p:sp>
      <p:pic>
        <p:nvPicPr>
          <p:cNvPr id="1026" name="Picture 2" descr="Python - Arrays - Tutorialspoint">
            <a:extLst>
              <a:ext uri="{FF2B5EF4-FFF2-40B4-BE49-F238E27FC236}">
                <a16:creationId xmlns:a16="http://schemas.microsoft.com/office/drawing/2014/main" id="{881D9384-9087-41DB-A381-91E364BD7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000" y="4554000"/>
            <a:ext cx="7200000" cy="17657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C436ED0-9D07-40D1-97D3-3C56A2E1D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5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r>
              <a:rPr lang="bg-BG" altLang="ko-KR" sz="3600" dirty="0"/>
              <a:t>Масивът използва</a:t>
            </a:r>
            <a:r>
              <a:rPr lang="en-US" altLang="ko-KR" sz="3600" dirty="0"/>
              <a:t> </a:t>
            </a:r>
            <a:r>
              <a:rPr lang="bg-BG" altLang="ko-KR" sz="3600" b="1" dirty="0">
                <a:solidFill>
                  <a:schemeClr val="bg1"/>
                </a:solidFill>
              </a:rPr>
              <a:t>единичен блок от паметта</a:t>
            </a:r>
            <a:endParaRPr lang="en-US" altLang="ko-KR" sz="3600" b="1" dirty="0">
              <a:solidFill>
                <a:schemeClr val="bg1"/>
              </a:solidFill>
            </a:endParaRPr>
          </a:p>
          <a:p>
            <a:endParaRPr lang="en-US" altLang="ko-KR" sz="3600" dirty="0"/>
          </a:p>
          <a:p>
            <a:pPr>
              <a:spcBef>
                <a:spcPts val="2500"/>
              </a:spcBef>
            </a:pPr>
            <a:r>
              <a:rPr lang="bg-BG" altLang="ko-KR" sz="3600" dirty="0"/>
              <a:t>Използва общо </a:t>
            </a:r>
            <a:r>
              <a:rPr lang="bg-BG" altLang="ko-KR" sz="3600" b="1" dirty="0">
                <a:solidFill>
                  <a:schemeClr val="bg1"/>
                </a:solidFill>
              </a:rPr>
              <a:t>указателя на масив </a:t>
            </a:r>
            <a:r>
              <a:rPr lang="en-US" altLang="ko-KR" sz="3600" b="1" dirty="0">
                <a:solidFill>
                  <a:schemeClr val="bg1"/>
                </a:solidFill>
              </a:rPr>
              <a:t>+ (N * </a:t>
            </a:r>
            <a:r>
              <a:rPr lang="bg-BG" altLang="ko-KR" sz="3600" b="1" dirty="0">
                <a:solidFill>
                  <a:schemeClr val="bg1"/>
                </a:solidFill>
              </a:rPr>
              <a:t>елемент </a:t>
            </a:r>
            <a:r>
              <a:rPr lang="en-US" altLang="ko-KR" sz="3600" b="1" dirty="0">
                <a:solidFill>
                  <a:schemeClr val="bg1"/>
                </a:solidFill>
              </a:rPr>
              <a:t>/</a:t>
            </a:r>
            <a:r>
              <a:rPr lang="bg-BG" altLang="ko-KR" sz="3600" b="1" dirty="0">
                <a:solidFill>
                  <a:schemeClr val="bg1"/>
                </a:solidFill>
              </a:rPr>
              <a:t> размера на указателя</a:t>
            </a:r>
            <a:r>
              <a:rPr lang="en-US" altLang="ko-KR" sz="3600" b="1" dirty="0">
                <a:solidFill>
                  <a:schemeClr val="bg1"/>
                </a:solidFill>
              </a:rPr>
              <a:t>)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pPr marL="0" indent="0">
              <a:buNone/>
            </a:pPr>
            <a:endParaRPr lang="en-US" altLang="ko-KR" sz="3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29545"/>
              </p:ext>
            </p:extLst>
          </p:nvPr>
        </p:nvGraphicFramePr>
        <p:xfrm>
          <a:off x="2936563" y="4570296"/>
          <a:ext cx="6356200" cy="18287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35620">
                  <a:extLst>
                    <a:ext uri="{9D8B030D-6E8A-4147-A177-3AD203B41FA5}">
                      <a16:colId xmlns:a16="http://schemas.microsoft.com/office/drawing/2014/main" val="4021378060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58256930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72220713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585343737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863154922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743315566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9250103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1688695034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2089404228"/>
                    </a:ext>
                  </a:extLst>
                </a:gridCol>
                <a:gridCol w="635620">
                  <a:extLst>
                    <a:ext uri="{9D8B030D-6E8A-4147-A177-3AD203B41FA5}">
                      <a16:colId xmlns:a16="http://schemas.microsoft.com/office/drawing/2014/main" val="328345439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623206920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2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8579253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876503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891223651"/>
                  </a:ext>
                </a:extLst>
              </a:tr>
            </a:tbl>
          </a:graphicData>
        </a:graphic>
      </p:graphicFrame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r>
              <a:rPr lang="bg-BG" altLang="ko-KR" dirty="0"/>
              <a:t> (1)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43020" y="1915916"/>
            <a:ext cx="1051286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int[] array = { 2, 4, 1, 3, 5 };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786219" y="5046871"/>
            <a:ext cx="3304328" cy="578731"/>
          </a:xfrm>
          <a:prstGeom prst="wedgeRoundRectCallout">
            <a:avLst>
              <a:gd name="adj1" fmla="val -65629"/>
              <a:gd name="adj2" fmla="val 75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Общо</a:t>
            </a:r>
            <a:r>
              <a:rPr lang="en-US" sz="2799" b="1" dirty="0">
                <a:solidFill>
                  <a:srgbClr val="FFFFFF"/>
                </a:solidFill>
              </a:rPr>
              <a:t>: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5 * 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81956" y="1793324"/>
            <a:ext cx="2854781" cy="1055298"/>
          </a:xfrm>
          <a:prstGeom prst="wedgeRoundRectCallout">
            <a:avLst>
              <a:gd name="adj1" fmla="val -111269"/>
              <a:gd name="adj2" fmla="val -125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bg-BG" sz="2799" b="1" dirty="0">
                <a:solidFill>
                  <a:srgbClr val="FFFFFF"/>
                </a:solidFill>
              </a:rPr>
              <a:t>има размер от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4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бита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011000" y="4570296"/>
            <a:ext cx="2251233" cy="1531882"/>
          </a:xfrm>
          <a:prstGeom prst="wedgeRoundRectCallout">
            <a:avLst>
              <a:gd name="adj1" fmla="val 87242"/>
              <a:gd name="adj2" fmla="val 27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Масивът започва от този адрес</a:t>
            </a:r>
            <a:endParaRPr lang="en-US" sz="2799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4C871B0-5790-4B8F-86A6-45D59E221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219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500"/>
              </a:spcBef>
              <a:buClr>
                <a:schemeClr val="tx1"/>
              </a:buClr>
            </a:pPr>
            <a:r>
              <a:rPr lang="en-US" altLang="ko-KR" sz="3800" b="1" dirty="0">
                <a:solidFill>
                  <a:schemeClr val="bg1"/>
                </a:solidFill>
              </a:rPr>
              <a:t>A</a:t>
            </a:r>
            <a:r>
              <a:rPr lang="bg-BG" altLang="ko-KR" sz="3800" b="1" dirty="0">
                <a:solidFill>
                  <a:schemeClr val="bg1"/>
                </a:solidFill>
              </a:rPr>
              <a:t>дрес на елемента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/>
              <a:t>=</a:t>
            </a:r>
            <a:r>
              <a:rPr lang="bg-BG" altLang="ko-KR" sz="3800" b="1" dirty="0">
                <a:solidFill>
                  <a:schemeClr val="bg1"/>
                </a:solidFill>
              </a:rPr>
              <a:t> Адрес на масива </a:t>
            </a:r>
            <a:r>
              <a:rPr lang="en-US" altLang="ko-KR" sz="3800" b="1" dirty="0"/>
              <a:t>+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dirty="0"/>
              <a:t>(</a:t>
            </a:r>
            <a:r>
              <a:rPr lang="bg-BG" altLang="ko-KR" sz="3800" b="1" dirty="0">
                <a:solidFill>
                  <a:schemeClr val="bg1"/>
                </a:solidFill>
              </a:rPr>
              <a:t>индекса на елемента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en-US" altLang="ko-KR" sz="3800" b="1" dirty="0"/>
              <a:t>*</a:t>
            </a:r>
            <a:r>
              <a:rPr lang="en-US" altLang="ko-KR" sz="3800" b="1" dirty="0">
                <a:solidFill>
                  <a:schemeClr val="bg1"/>
                </a:solidFill>
              </a:rPr>
              <a:t> </a:t>
            </a:r>
            <a:r>
              <a:rPr lang="bg-BG" altLang="ko-KR" sz="3800" b="1" dirty="0">
                <a:solidFill>
                  <a:schemeClr val="bg1"/>
                </a:solidFill>
              </a:rPr>
              <a:t>размер</a:t>
            </a:r>
            <a:r>
              <a:rPr lang="en-US" altLang="ko-KR" sz="3800" dirty="0"/>
              <a:t>)</a:t>
            </a:r>
            <a:endParaRPr lang="en-US" altLang="ko-KR" sz="38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2000"/>
              </a:spcBef>
            </a:pPr>
            <a:r>
              <a:rPr lang="bg-BG" altLang="ko-KR" sz="3800" dirty="0">
                <a:ea typeface="굴림" pitchFamily="50" charset="-127"/>
              </a:rPr>
              <a:t>Масивите имат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фиксиран размер</a:t>
            </a:r>
            <a:r>
              <a:rPr lang="en-US" altLang="ko-KR" sz="3800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sz="3800" dirty="0">
                <a:ea typeface="굴림" pitchFamily="50" charset="-127"/>
                <a:sym typeface="Wingdings" panose="05000000000000000000" pitchFamily="2" charset="2"/>
              </a:rPr>
              <a:t></a:t>
            </a:r>
            <a:r>
              <a:rPr lang="en-US" altLang="ko-KR" sz="3800" dirty="0">
                <a:ea typeface="굴림" pitchFamily="50" charset="-127"/>
              </a:rPr>
              <a:t> </a:t>
            </a:r>
            <a:r>
              <a:rPr lang="bg-BG" altLang="ko-KR" sz="3800" dirty="0">
                <a:ea typeface="굴림" pitchFamily="50" charset="-127"/>
              </a:rPr>
              <a:t>за да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разширим</a:t>
            </a:r>
            <a:r>
              <a:rPr lang="bg-BG" altLang="ko-KR" sz="3800" dirty="0">
                <a:ea typeface="굴림" pitchFamily="50" charset="-127"/>
              </a:rPr>
              <a:t> масива,</a:t>
            </a:r>
            <a:r>
              <a:rPr lang="en-US" altLang="ko-KR" sz="3800" dirty="0">
                <a:ea typeface="굴림" pitchFamily="50" charset="-127"/>
              </a:rPr>
              <a:t> </a:t>
            </a:r>
            <a:r>
              <a:rPr lang="bg-BG" altLang="ko-KR" sz="3800" dirty="0">
                <a:ea typeface="굴림" pitchFamily="50" charset="-127"/>
              </a:rPr>
              <a:t>трябва да го </a:t>
            </a:r>
            <a:r>
              <a:rPr lang="bg-BG" altLang="ko-KR" sz="3800" b="1" dirty="0">
                <a:solidFill>
                  <a:schemeClr val="bg1"/>
                </a:solidFill>
                <a:ea typeface="굴림" pitchFamily="50" charset="-127"/>
              </a:rPr>
              <a:t>копираме</a:t>
            </a:r>
            <a:endParaRPr lang="en-US" altLang="ko-KR" sz="3800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altLang="ko-KR" dirty="0"/>
              <a:t>Защо масивите са толкова бързи</a:t>
            </a:r>
            <a:r>
              <a:rPr lang="en-US" altLang="ko-KR" dirty="0"/>
              <a:t>?</a:t>
            </a:r>
            <a:r>
              <a:rPr lang="bg-BG" altLang="ko-KR" dirty="0"/>
              <a:t> (2)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4C871B0-5790-4B8F-86A6-45D59E221C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446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Динамични</a:t>
            </a: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altLang="ko-KR" dirty="0">
                <a:ea typeface="굴림" pitchFamily="50" charset="-127"/>
              </a:rPr>
              <a:t>(</a:t>
            </a:r>
            <a:r>
              <a:rPr lang="bg-BG" altLang="ko-KR" dirty="0">
                <a:ea typeface="굴림" pitchFamily="50" charset="-127"/>
              </a:rPr>
              <a:t>оразмеряващи се</a:t>
            </a:r>
            <a:r>
              <a:rPr lang="en-US" altLang="ko-KR" dirty="0">
                <a:ea typeface="굴림" pitchFamily="50" charset="-127"/>
              </a:rPr>
              <a:t>) </a:t>
            </a:r>
            <a:r>
              <a:rPr lang="bg-BG" altLang="ko-KR" dirty="0">
                <a:ea typeface="굴림" pitchFamily="50" charset="-127"/>
              </a:rPr>
              <a:t>масиви </a:t>
            </a:r>
            <a:r>
              <a:rPr lang="en-US" altLang="ko-KR" dirty="0">
                <a:ea typeface="굴림" pitchFamily="50" charset="-127"/>
              </a:rPr>
              <a:t>– </a:t>
            </a:r>
            <a:r>
              <a:rPr lang="bg-BG" altLang="ko-KR" dirty="0">
                <a:ea typeface="굴림" pitchFamily="50" charset="-127"/>
              </a:rPr>
              <a:t>имат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променлив размер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bg-BG" altLang="ko-KR" dirty="0">
                <a:ea typeface="굴림" pitchFamily="50" charset="-127"/>
              </a:rPr>
              <a:t>Имплементирани</a:t>
            </a:r>
            <a:r>
              <a:rPr lang="en-US" altLang="ko-KR" dirty="0">
                <a:ea typeface="굴림" pitchFamily="50" charset="-127"/>
              </a:rPr>
              <a:t> </a:t>
            </a:r>
            <a:r>
              <a:rPr lang="bg-BG" altLang="ko-KR" dirty="0">
                <a:ea typeface="굴림" pitchFamily="50" charset="-127"/>
              </a:rPr>
              <a:t>са</a:t>
            </a:r>
            <a:r>
              <a:rPr lang="bg-BG" altLang="ko-KR" b="1" dirty="0">
                <a:solidFill>
                  <a:schemeClr val="bg1"/>
                </a:solidFill>
                <a:ea typeface="굴림" pitchFamily="50" charset="-127"/>
              </a:rPr>
              <a:t> с масив</a:t>
            </a:r>
            <a:endParaRPr lang="en-US" altLang="ko-KR" b="1" dirty="0">
              <a:solidFill>
                <a:schemeClr val="bg1"/>
              </a:solidFill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045594" cy="882654"/>
          </a:xfrm>
        </p:spPr>
        <p:txBody>
          <a:bodyPr>
            <a:normAutofit/>
          </a:bodyPr>
          <a:lstStyle/>
          <a:p>
            <a:r>
              <a:rPr lang="bg-BG" altLang="ko-KR" sz="4000" dirty="0">
                <a:ea typeface="굴림" pitchFamily="50" charset="-127"/>
              </a:rPr>
              <a:t>Динамични масиви</a:t>
            </a:r>
            <a:endParaRPr lang="bg-BG" sz="4000" dirty="0"/>
          </a:p>
        </p:txBody>
      </p:sp>
      <p:sp>
        <p:nvSpPr>
          <p:cNvPr id="6" name="Oval 5"/>
          <p:cNvSpPr/>
          <p:nvPr/>
        </p:nvSpPr>
        <p:spPr>
          <a:xfrm>
            <a:off x="1128679" y="3693109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790239"/>
              </p:ext>
            </p:extLst>
          </p:nvPr>
        </p:nvGraphicFramePr>
        <p:xfrm>
          <a:off x="1678234" y="4134599"/>
          <a:ext cx="3024893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26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60326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324032" y="475421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5</a:t>
            </a:r>
          </a:p>
        </p:txBody>
      </p:sp>
      <p:sp>
        <p:nvSpPr>
          <p:cNvPr id="5" name="Arrow: Right 4"/>
          <p:cNvSpPr/>
          <p:nvPr/>
        </p:nvSpPr>
        <p:spPr>
          <a:xfrm>
            <a:off x="6549043" y="3920639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5242408" y="3930815"/>
            <a:ext cx="133514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</a:t>
            </a:r>
            <a:endParaRPr lang="en-GB" sz="2799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225522" y="5775727"/>
            <a:ext cx="1809954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Добавяне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2148366" y="5785697"/>
            <a:ext cx="1684541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Взимане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3880099" y="5760992"/>
            <a:ext cx="161107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Слагане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5546613" y="5728965"/>
            <a:ext cx="2353218" cy="457081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Премахване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1260200" y="5283611"/>
            <a:ext cx="2280566" cy="4110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  <a:stCxn id="16" idx="0"/>
          </p:cNvCxnSpPr>
          <p:nvPr/>
        </p:nvCxnSpPr>
        <p:spPr>
          <a:xfrm flipV="1">
            <a:off x="2990637" y="5284768"/>
            <a:ext cx="567925" cy="5009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 flipH="1" flipV="1">
            <a:off x="3558563" y="5303584"/>
            <a:ext cx="955828" cy="4418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H="1" flipV="1">
            <a:off x="3558563" y="5295884"/>
            <a:ext cx="3077185" cy="40073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/>
          <p:cNvSpPr/>
          <p:nvPr/>
        </p:nvSpPr>
        <p:spPr>
          <a:xfrm>
            <a:off x="4768964" y="3158838"/>
            <a:ext cx="3203679" cy="457081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2799" b="1" dirty="0">
                <a:latin typeface="Consolas" panose="020B0609020204030204" pitchFamily="49" charset="0"/>
              </a:rPr>
              <a:t>Масив</a:t>
            </a:r>
            <a:endParaRPr lang="en-GB" sz="27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7621584" y="3608111"/>
            <a:ext cx="4113728" cy="1720960"/>
          </a:xfrm>
          <a:prstGeom prst="ellipse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823732"/>
              </p:ext>
            </p:extLst>
          </p:nvPr>
        </p:nvGraphicFramePr>
        <p:xfrm>
          <a:off x="7972643" y="4134599"/>
          <a:ext cx="343085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173985056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409345775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826560" y="4749277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6</a:t>
            </a:r>
          </a:p>
        </p:txBody>
      </p:sp>
      <p:sp>
        <p:nvSpPr>
          <p:cNvPr id="466961" name="TextBox 466960"/>
          <p:cNvSpPr txBox="1"/>
          <p:nvPr/>
        </p:nvSpPr>
        <p:spPr>
          <a:xfrm>
            <a:off x="647422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40048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126333" y="6233612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149203" y="6242778"/>
            <a:ext cx="97309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57" name="Arrow: Right 56"/>
          <p:cNvSpPr/>
          <p:nvPr/>
        </p:nvSpPr>
        <p:spPr>
          <a:xfrm flipH="1">
            <a:off x="5546613" y="4530080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TextBox 57"/>
          <p:cNvSpPr txBox="1"/>
          <p:nvPr/>
        </p:nvSpPr>
        <p:spPr>
          <a:xfrm>
            <a:off x="6099326" y="4540257"/>
            <a:ext cx="176137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Премахва</a:t>
            </a:r>
            <a:endParaRPr lang="en-GB" sz="2799" dirty="0"/>
          </a:p>
        </p:txBody>
      </p:sp>
      <p:sp>
        <p:nvSpPr>
          <p:cNvPr id="29" name="AutoShape 5">
            <a:extLst>
              <a:ext uri="{FF2B5EF4-FFF2-40B4-BE49-F238E27FC236}">
                <a16:creationId xmlns:a16="http://schemas.microsoft.com/office/drawing/2014/main" id="{938182DC-90D6-4346-9FA7-771039119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58" y="2342755"/>
            <a:ext cx="2926471" cy="1055298"/>
          </a:xfrm>
          <a:prstGeom prst="wedgeRoundRectCallout">
            <a:avLst>
              <a:gd name="adj1" fmla="val -27985"/>
              <a:gd name="adj2" fmla="val 77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Нов масив с копиран размер</a:t>
            </a:r>
            <a:endParaRPr lang="en-US" sz="2799" b="1" dirty="0">
              <a:solidFill>
                <a:schemeClr val="bg2"/>
              </a:solidFill>
              <a:ea typeface="굴림" pitchFamily="50" charset="-127"/>
            </a:endParaRPr>
          </a:p>
        </p:txBody>
      </p:sp>
      <p:sp>
        <p:nvSpPr>
          <p:cNvPr id="31" name="Slide Number">
            <a:extLst>
              <a:ext uri="{FF2B5EF4-FFF2-40B4-BE49-F238E27FC236}">
                <a16:creationId xmlns:a16="http://schemas.microsoft.com/office/drawing/2014/main" id="{5D525EC7-05FB-4EB8-84AE-C7137FD24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96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466961" grpId="0"/>
      <p:bldP spid="54" grpId="0"/>
      <p:bldP spid="55" grpId="0"/>
      <p:bldP spid="56" grpId="0"/>
      <p:bldP spid="57" grpId="0" animBg="1"/>
      <p:bldP spid="58" grpId="0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altLang="ko-KR" sz="3600" dirty="0">
                <a:ea typeface="굴림" pitchFamily="50" charset="-127"/>
              </a:rPr>
              <a:t>Преоразмеряване на масив</a:t>
            </a:r>
            <a:r>
              <a:rPr lang="en-US" altLang="ko-KR" sz="3600" dirty="0">
                <a:ea typeface="굴림" pitchFamily="50" charset="-127"/>
              </a:rPr>
              <a:t>: </a:t>
            </a:r>
            <a:r>
              <a:rPr lang="bg-BG" altLang="ko-KR" sz="3600" b="1" dirty="0">
                <a:solidFill>
                  <a:schemeClr val="bg1"/>
                </a:solidFill>
                <a:ea typeface="굴림" pitchFamily="50" charset="-127"/>
              </a:rPr>
              <a:t>умножава</a:t>
            </a:r>
            <a:r>
              <a:rPr lang="en-US" altLang="ko-KR" sz="3600" dirty="0">
                <a:ea typeface="굴림" pitchFamily="50" charset="-127"/>
              </a:rPr>
              <a:t> </a:t>
            </a:r>
            <a:r>
              <a:rPr lang="bg-BG" altLang="ko-KR" sz="3600" dirty="0">
                <a:ea typeface="굴림" pitchFamily="50" charset="-127"/>
              </a:rPr>
              <a:t>капацитета, който има</a:t>
            </a:r>
            <a:endParaRPr lang="en-US" altLang="ko-KR" sz="3600" dirty="0">
              <a:ea typeface="굴림" pitchFamily="50" charset="-127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altLang="ko-KR" sz="3600" dirty="0">
                <a:ea typeface="굴림" pitchFamily="50" charset="-127"/>
              </a:rPr>
              <a:t>Списък: преоразмеряване</a:t>
            </a:r>
            <a:r>
              <a:rPr lang="en-US" altLang="ko-KR" sz="3600" dirty="0">
                <a:ea typeface="굴림" pitchFamily="50" charset="-127"/>
              </a:rPr>
              <a:t> *2 – </a:t>
            </a:r>
            <a:r>
              <a:rPr lang="bg-BG" altLang="ko-KR" sz="3600" dirty="0">
                <a:ea typeface="굴림" pitchFamily="50" charset="-127"/>
              </a:rPr>
              <a:t>Добавяне</a:t>
            </a:r>
            <a:r>
              <a:rPr lang="en-US" altLang="ko-KR" sz="3600" dirty="0">
                <a:ea typeface="굴림" pitchFamily="50" charset="-127"/>
              </a:rPr>
              <a:t> O(1)</a:t>
            </a:r>
            <a:endParaRPr lang="bg-BG" sz="3600" dirty="0"/>
          </a:p>
        </p:txBody>
      </p:sp>
      <p:sp>
        <p:nvSpPr>
          <p:cNvPr id="5" name="Arrow: Right 4"/>
          <p:cNvSpPr/>
          <p:nvPr/>
        </p:nvSpPr>
        <p:spPr>
          <a:xfrm>
            <a:off x="4328797" y="5319183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4" name="TextBox 13"/>
          <p:cNvSpPr txBox="1"/>
          <p:nvPr/>
        </p:nvSpPr>
        <p:spPr>
          <a:xfrm>
            <a:off x="2616461" y="5329360"/>
            <a:ext cx="174084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5136827" y="2320748"/>
            <a:ext cx="1918345" cy="568252"/>
          </a:xfrm>
          <a:prstGeom prst="round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sz="3599" b="1" dirty="0">
                <a:latin typeface="Consolas" panose="020B0609020204030204" pitchFamily="49" charset="0"/>
              </a:rPr>
              <a:t>Списък</a:t>
            </a:r>
            <a:endParaRPr lang="en-GB" sz="3599" b="1" dirty="0">
              <a:latin typeface="Consolas" panose="020B0609020204030204" pitchFamily="49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8401792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62560"/>
              </p:ext>
            </p:extLst>
          </p:nvPr>
        </p:nvGraphicFramePr>
        <p:xfrm>
          <a:off x="8993387" y="3758849"/>
          <a:ext cx="2303250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3151771699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19103743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8935053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35053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4</a:t>
            </a:r>
          </a:p>
        </p:txBody>
      </p:sp>
      <p:sp>
        <p:nvSpPr>
          <p:cNvPr id="30" name="Oval 29"/>
          <p:cNvSpPr/>
          <p:nvPr/>
        </p:nvSpPr>
        <p:spPr>
          <a:xfrm>
            <a:off x="4516605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07866"/>
              </p:ext>
            </p:extLst>
          </p:nvPr>
        </p:nvGraphicFramePr>
        <p:xfrm>
          <a:off x="5108200" y="3758849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5049867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49866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4" name="Oval 33"/>
          <p:cNvSpPr/>
          <p:nvPr/>
        </p:nvSpPr>
        <p:spPr>
          <a:xfrm>
            <a:off x="615718" y="3385910"/>
            <a:ext cx="3444112" cy="2009549"/>
          </a:xfrm>
          <a:prstGeom prst="ellipse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856577"/>
              </p:ext>
            </p:extLst>
          </p:nvPr>
        </p:nvGraphicFramePr>
        <p:xfrm>
          <a:off x="1207313" y="3758849"/>
          <a:ext cx="1127606" cy="4571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3803">
                  <a:extLst>
                    <a:ext uri="{9D8B030D-6E8A-4147-A177-3AD203B41FA5}">
                      <a16:colId xmlns:a16="http://schemas.microsoft.com/office/drawing/2014/main" val="1839793027"/>
                    </a:ext>
                  </a:extLst>
                </a:gridCol>
                <a:gridCol w="563803">
                  <a:extLst>
                    <a:ext uri="{9D8B030D-6E8A-4147-A177-3AD203B41FA5}">
                      <a16:colId xmlns:a16="http://schemas.microsoft.com/office/drawing/2014/main" val="3310712889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181711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148980" y="4673010"/>
            <a:ext cx="172302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Брой</a:t>
            </a:r>
            <a:r>
              <a:rPr lang="en-GB" sz="2799" dirty="0"/>
              <a:t> =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48979" y="4215929"/>
            <a:ext cx="225628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Капацитет</a:t>
            </a:r>
            <a:r>
              <a:rPr lang="en-GB" sz="2799" dirty="0"/>
              <a:t> = 2</a:t>
            </a:r>
          </a:p>
        </p:txBody>
      </p:sp>
      <p:sp>
        <p:nvSpPr>
          <p:cNvPr id="38" name="Arrow: Right 37"/>
          <p:cNvSpPr/>
          <p:nvPr/>
        </p:nvSpPr>
        <p:spPr>
          <a:xfrm>
            <a:off x="8369843" y="5319183"/>
            <a:ext cx="533261" cy="533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39" name="TextBox 38"/>
          <p:cNvSpPr txBox="1"/>
          <p:nvPr/>
        </p:nvSpPr>
        <p:spPr>
          <a:xfrm>
            <a:off x="6574394" y="5329360"/>
            <a:ext cx="182396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Добавяне</a:t>
            </a:r>
            <a:endParaRPr lang="en-GB" sz="2799" dirty="0"/>
          </a:p>
        </p:txBody>
      </p:sp>
      <p:sp>
        <p:nvSpPr>
          <p:cNvPr id="40" name="TextBox 39"/>
          <p:cNvSpPr txBox="1"/>
          <p:nvPr/>
        </p:nvSpPr>
        <p:spPr>
          <a:xfrm>
            <a:off x="3725535" y="5832037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O(1)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816369" y="5832037"/>
            <a:ext cx="973090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b="1" dirty="0"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197098" y="5831975"/>
            <a:ext cx="3259551" cy="578713"/>
          </a:xfrm>
          <a:prstGeom prst="wedgeRoundRectCallout">
            <a:avLst>
              <a:gd name="adj1" fmla="val 57279"/>
              <a:gd name="adj2" fmla="val -262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  <a:ea typeface="굴림" pitchFamily="50" charset="-127"/>
              </a:rPr>
              <a:t>Амортизира</a:t>
            </a:r>
            <a:r>
              <a:rPr lang="en-US" sz="2799" b="1" dirty="0">
                <a:solidFill>
                  <a:schemeClr val="bg2"/>
                </a:solidFill>
                <a:ea typeface="굴림" pitchFamily="50" charset="-127"/>
              </a:rPr>
              <a:t> O(1)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D2A7BCF0-C4E3-47E2-AAF4-2BCE51EB1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609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46" grpId="0" animBg="1"/>
      <p:bldP spid="48" grpId="0"/>
      <p:bldP spid="29" grpId="0"/>
      <p:bldP spid="30" grpId="0" animBg="1"/>
      <p:bldP spid="32" grpId="0"/>
      <p:bldP spid="33" grpId="0"/>
      <p:bldP spid="38" grpId="0" animBg="1"/>
      <p:bldP spid="39" grpId="0"/>
      <p:bldP spid="40" grpId="0"/>
      <p:bldP spid="42" grpId="0"/>
      <p:bldP spid="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0982" y="1143000"/>
            <a:ext cx="11815018" cy="55260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Свързан списък </a:t>
            </a:r>
            <a:r>
              <a:rPr lang="en-US" sz="3200" dirty="0">
                <a:sym typeface="Symbol" pitchFamily="18" charset="2"/>
              </a:rPr>
              <a:t>== </a:t>
            </a:r>
            <a:r>
              <a:rPr lang="bg-BG" sz="3200" b="1" dirty="0">
                <a:solidFill>
                  <a:schemeClr val="bg1"/>
                </a:solidFill>
                <a:sym typeface="Symbol" pitchFamily="18" charset="2"/>
              </a:rPr>
              <a:t>динамичен</a:t>
            </a:r>
            <a:r>
              <a:rPr lang="en-US" sz="3200" dirty="0">
                <a:sym typeface="Symbol" pitchFamily="18" charset="2"/>
              </a:rPr>
              <a:t> </a:t>
            </a:r>
            <a:r>
              <a:rPr lang="en-US" sz="3200" dirty="0"/>
              <a:t>(</a:t>
            </a:r>
            <a:r>
              <a:rPr lang="bg-BG" sz="3200" dirty="0"/>
              <a:t>базиран на указател</a:t>
            </a:r>
            <a:r>
              <a:rPr lang="en-US" sz="3200" dirty="0"/>
              <a:t>) </a:t>
            </a:r>
            <a:r>
              <a:rPr lang="bg-BG" sz="3200" dirty="0"/>
              <a:t>списък</a:t>
            </a:r>
            <a:endParaRPr lang="en-US" sz="3200" dirty="0">
              <a:sym typeface="Symbol" pitchFamily="18" charset="2"/>
            </a:endParaRP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Единичен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свойство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spcBef>
                <a:spcPts val="35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Двойно </a:t>
            </a:r>
            <a:r>
              <a:rPr lang="bg-BG" sz="3200" dirty="0"/>
              <a:t>свързан списък</a:t>
            </a:r>
            <a:r>
              <a:rPr lang="en-US" sz="3200" dirty="0"/>
              <a:t>: </a:t>
            </a:r>
            <a:r>
              <a:rPr lang="bg-BG" sz="3200" dirty="0"/>
              <a:t>всеки елемент има</a:t>
            </a:r>
            <a:r>
              <a:rPr lang="en-US" sz="3200" dirty="0"/>
              <a:t> 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стойност</a:t>
            </a:r>
            <a:r>
              <a:rPr lang="bg-BG" sz="3200" dirty="0"/>
              <a:t> и свойства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prev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Свързан списък</a:t>
            </a:r>
            <a:r>
              <a:rPr lang="en-US" dirty="0"/>
              <a:t> (LinkedList)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CAA93D-6C57-4820-9803-DB93B4FFA8A2}"/>
              </a:ext>
            </a:extLst>
          </p:cNvPr>
          <p:cNvGrpSpPr/>
          <p:nvPr/>
        </p:nvGrpSpPr>
        <p:grpSpPr>
          <a:xfrm>
            <a:off x="2991000" y="2442734"/>
            <a:ext cx="8591105" cy="1263247"/>
            <a:chOff x="1693658" y="2480424"/>
            <a:chExt cx="8593343" cy="1263576"/>
          </a:xfrm>
        </p:grpSpPr>
        <p:sp>
          <p:nvSpPr>
            <p:cNvPr id="606227" name="Line 19"/>
            <p:cNvSpPr>
              <a:spLocks noChangeShapeType="1"/>
            </p:cNvSpPr>
            <p:nvPr/>
          </p:nvSpPr>
          <p:spPr bwMode="auto">
            <a:xfrm flipV="1">
              <a:off x="2186864" y="2901616"/>
              <a:ext cx="685800" cy="3810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27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25894547"/>
                </p:ext>
              </p:extLst>
            </p:nvPr>
          </p:nvGraphicFramePr>
          <p:xfrm>
            <a:off x="29128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28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67427541"/>
                </p:ext>
              </p:extLst>
            </p:nvPr>
          </p:nvGraphicFramePr>
          <p:xfrm>
            <a:off x="46654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7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29" name="Rectangle 28"/>
            <p:cNvSpPr/>
            <p:nvPr/>
          </p:nvSpPr>
          <p:spPr>
            <a:xfrm>
              <a:off x="1693658" y="3220780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4" name="Line 16"/>
            <p:cNvSpPr>
              <a:spLocks noChangeShapeType="1"/>
            </p:cNvSpPr>
            <p:nvPr/>
          </p:nvSpPr>
          <p:spPr bwMode="auto">
            <a:xfrm flipV="1">
              <a:off x="38330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0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0473752"/>
                </p:ext>
              </p:extLst>
            </p:nvPr>
          </p:nvGraphicFramePr>
          <p:xfrm>
            <a:off x="6412247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4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1" name="Line 16"/>
            <p:cNvSpPr>
              <a:spLocks noChangeShapeType="1"/>
            </p:cNvSpPr>
            <p:nvPr/>
          </p:nvSpPr>
          <p:spPr bwMode="auto">
            <a:xfrm flipV="1">
              <a:off x="5579858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graphicFrame>
          <p:nvGraphicFramePr>
            <p:cNvPr id="32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42145874"/>
                </p:ext>
              </p:extLst>
            </p:nvPr>
          </p:nvGraphicFramePr>
          <p:xfrm>
            <a:off x="8170656" y="2596816"/>
            <a:ext cx="990858" cy="1143298"/>
          </p:xfrm>
          <a:graphic>
            <a:graphicData uri="http://schemas.openxmlformats.org/drawingml/2006/table">
              <a:tbl>
                <a:tblPr>
                  <a:tableStyleId>{616DA210-FB5B-4158-B5E0-FEB733F419BA}</a:tableStyleId>
                </a:tblPr>
                <a:tblGrid>
                  <a:gridCol w="99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rPr>
                          <a:t>5</a:t>
                        </a: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33" name="Line 16"/>
            <p:cNvSpPr>
              <a:spLocks noChangeShapeType="1"/>
            </p:cNvSpPr>
            <p:nvPr/>
          </p:nvSpPr>
          <p:spPr bwMode="auto">
            <a:xfrm flipV="1">
              <a:off x="7338267" y="3106406"/>
              <a:ext cx="814387" cy="33337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9313658" y="2480424"/>
              <a:ext cx="97334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606228" name="Line 20"/>
            <p:cNvSpPr>
              <a:spLocks noChangeShapeType="1"/>
            </p:cNvSpPr>
            <p:nvPr/>
          </p:nvSpPr>
          <p:spPr bwMode="auto">
            <a:xfrm flipV="1">
              <a:off x="9085056" y="2977816"/>
              <a:ext cx="609600" cy="45720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4AAE99-90BB-41AC-BCDB-F6CB3D88A0F0}"/>
              </a:ext>
            </a:extLst>
          </p:cNvPr>
          <p:cNvGrpSpPr/>
          <p:nvPr/>
        </p:nvGrpSpPr>
        <p:grpSpPr>
          <a:xfrm>
            <a:off x="3827442" y="4928470"/>
            <a:ext cx="7484232" cy="1727030"/>
            <a:chOff x="1363091" y="4696361"/>
            <a:chExt cx="9266099" cy="23173451"/>
          </a:xfrm>
        </p:grpSpPr>
        <p:sp>
          <p:nvSpPr>
            <p:cNvPr id="43" name="Line 19">
              <a:extLst>
                <a:ext uri="{FF2B5EF4-FFF2-40B4-BE49-F238E27FC236}">
                  <a16:creationId xmlns:a16="http://schemas.microsoft.com/office/drawing/2014/main" id="{2A566CE4-7AB1-46F8-88CF-AA8B34293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3360" y="7152663"/>
              <a:ext cx="473851" cy="2034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44" name="Group 134">
              <a:extLst>
                <a:ext uri="{FF2B5EF4-FFF2-40B4-BE49-F238E27FC236}">
                  <a16:creationId xmlns:a16="http://schemas.microsoft.com/office/drawing/2014/main" id="{E6865BC6-7A1D-48F7-AE6C-8067C25FDE5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10141253"/>
                </p:ext>
              </p:extLst>
            </p:nvPr>
          </p:nvGraphicFramePr>
          <p:xfrm>
            <a:off x="283018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2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10C442B-315C-4DEB-999F-C1D05D044203}"/>
                </a:ext>
              </a:extLst>
            </p:cNvPr>
            <p:cNvSpPr/>
            <p:nvPr/>
          </p:nvSpPr>
          <p:spPr>
            <a:xfrm>
              <a:off x="1445053" y="46963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head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8D4D0EC6-59A3-4EE2-AE8A-085E08A2C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2349" y="7152663"/>
              <a:ext cx="868810" cy="7846164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7" name="Rectangle 50">
              <a:extLst>
                <a:ext uri="{FF2B5EF4-FFF2-40B4-BE49-F238E27FC236}">
                  <a16:creationId xmlns:a16="http://schemas.microsoft.com/office/drawing/2014/main" id="{34E1DD17-4F5D-43D2-BDA8-E3C354648C9C}"/>
                </a:ext>
              </a:extLst>
            </p:cNvPr>
            <p:cNvSpPr/>
            <p:nvPr/>
          </p:nvSpPr>
          <p:spPr>
            <a:xfrm>
              <a:off x="9655848" y="13012574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48" name="Group 134">
              <a:extLst>
                <a:ext uri="{FF2B5EF4-FFF2-40B4-BE49-F238E27FC236}">
                  <a16:creationId xmlns:a16="http://schemas.microsoft.com/office/drawing/2014/main" id="{D736F40B-9747-4303-8B7A-E9E9BE5B06B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756790752"/>
                </p:ext>
              </p:extLst>
            </p:nvPr>
          </p:nvGraphicFramePr>
          <p:xfrm>
            <a:off x="4592839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7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49" name="Line 16">
              <a:extLst>
                <a:ext uri="{FF2B5EF4-FFF2-40B4-BE49-F238E27FC236}">
                  <a16:creationId xmlns:a16="http://schemas.microsoft.com/office/drawing/2014/main" id="{5679501A-9829-46F3-94AE-013F2030B6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3656" y="9002321"/>
              <a:ext cx="1168026" cy="1399532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759EDE3F-6013-4E82-8093-40E6B67646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3042" y="17273275"/>
              <a:ext cx="797031" cy="7325447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Rectangle 61">
              <a:extLst>
                <a:ext uri="{FF2B5EF4-FFF2-40B4-BE49-F238E27FC236}">
                  <a16:creationId xmlns:a16="http://schemas.microsoft.com/office/drawing/2014/main" id="{7C296340-82C2-4531-8A19-FB90E8A204F1}"/>
                </a:ext>
              </a:extLst>
            </p:cNvPr>
            <p:cNvSpPr/>
            <p:nvPr/>
          </p:nvSpPr>
          <p:spPr>
            <a:xfrm>
              <a:off x="1363091" y="13274186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null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id="{76A3F2C5-7A81-4B8B-B1D7-0EDA79B1AE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0147" y="5732841"/>
              <a:ext cx="978891" cy="9265972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3" name="Group 134">
              <a:extLst>
                <a:ext uri="{FF2B5EF4-FFF2-40B4-BE49-F238E27FC236}">
                  <a16:creationId xmlns:a16="http://schemas.microsoft.com/office/drawing/2014/main" id="{8D85AB08-4358-4228-95BB-A6CE19BF091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90611202"/>
                </p:ext>
              </p:extLst>
            </p:nvPr>
          </p:nvGraphicFramePr>
          <p:xfrm>
            <a:off x="6355487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4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DD44796-1D1C-4476-9A42-312571326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359649" y="10715087"/>
              <a:ext cx="1311297" cy="12977525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Line 16">
              <a:extLst>
                <a:ext uri="{FF2B5EF4-FFF2-40B4-BE49-F238E27FC236}">
                  <a16:creationId xmlns:a16="http://schemas.microsoft.com/office/drawing/2014/main" id="{F1C92F96-6888-4181-A67B-E2639DE8A5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31271" y="9002334"/>
              <a:ext cx="743248" cy="7536461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56" name="Group 134">
              <a:extLst>
                <a:ext uri="{FF2B5EF4-FFF2-40B4-BE49-F238E27FC236}">
                  <a16:creationId xmlns:a16="http://schemas.microsoft.com/office/drawing/2014/main" id="{0E5DB2F2-27F6-43AC-9DAA-0B10CC7C841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74834509"/>
                </p:ext>
              </p:extLst>
            </p:nvPr>
          </p:nvGraphicFramePr>
          <p:xfrm>
            <a:off x="8118136" y="4864489"/>
            <a:ext cx="1342152" cy="23005323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1084057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5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next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71500">
                  <a:tc>
                    <a:txBody>
                      <a:bodyPr/>
                      <a:lstStyle/>
                      <a:p>
                        <a:pPr marL="0" marR="0" lvl="0" indent="0" algn="ctr" defTabSz="914400" rtl="0" eaLnBrk="0" fontAlgn="base" latinLnBrk="0" hangingPunct="0">
                          <a:lnSpc>
                            <a:spcPct val="95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1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</a:rPr>
                          <a:t>prev</a:t>
                        </a:r>
                        <a:endParaRPr kumimoji="0" lang="en-US" sz="2800" b="1" i="0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57" name="Line 16">
              <a:extLst>
                <a:ext uri="{FF2B5EF4-FFF2-40B4-BE49-F238E27FC236}">
                  <a16:creationId xmlns:a16="http://schemas.microsoft.com/office/drawing/2014/main" id="{859B9980-20C5-4A26-9ED2-5DB9EDDEE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58911" y="10813764"/>
              <a:ext cx="1140765" cy="12183898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9CBE98C8-622E-4209-A691-41FDCFDEB1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41837" y="22997648"/>
              <a:ext cx="603804" cy="1174620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9" name="Line 19">
              <a:extLst>
                <a:ext uri="{FF2B5EF4-FFF2-40B4-BE49-F238E27FC236}">
                  <a16:creationId xmlns:a16="http://schemas.microsoft.com/office/drawing/2014/main" id="{4488E7E8-DB22-492C-BEE5-376F998E4B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71908" y="16538768"/>
              <a:ext cx="573733" cy="13"/>
            </a:xfrm>
            <a:prstGeom prst="line">
              <a:avLst/>
            </a:prstGeom>
            <a:ln>
              <a:headEnd/>
              <a:tailEnd type="stealth" w="lg" len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79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0" name="Rectangle 70">
              <a:extLst>
                <a:ext uri="{FF2B5EF4-FFF2-40B4-BE49-F238E27FC236}">
                  <a16:creationId xmlns:a16="http://schemas.microsoft.com/office/drawing/2014/main" id="{C9A943EF-BA98-487D-BFE2-7AF8397060C9}"/>
                </a:ext>
              </a:extLst>
            </p:cNvPr>
            <p:cNvSpPr/>
            <p:nvPr/>
          </p:nvSpPr>
          <p:spPr>
            <a:xfrm>
              <a:off x="9574413" y="18559761"/>
              <a:ext cx="973342" cy="5232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799" b="1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tail</a:t>
              </a:r>
              <a:endParaRPr lang="en-US" sz="2799" dirty="0">
                <a:solidFill>
                  <a:schemeClr val="bg1"/>
                </a:solidFill>
              </a:endParaRPr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6FD4B787-D237-4661-BA41-1161D40A2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31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4CB76519-B33C-47CC-B716-3D0C0C6C46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1224000"/>
            <a:ext cx="10836275" cy="5388756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static void Main()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var list = new </a:t>
            </a:r>
            <a:r>
              <a:rPr lang="en-US" dirty="0">
                <a:solidFill>
                  <a:schemeClr val="bg1"/>
                </a:solidFill>
              </a:rPr>
              <a:t>LinkedList&lt;string&gt;()</a:t>
            </a:r>
            <a:r>
              <a:rPr lang="en-US" dirty="0">
                <a:solidFill>
                  <a:schemeClr val="tx2"/>
                </a:solidFill>
              </a:rPr>
              <a:t>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AddFirst</a:t>
            </a:r>
            <a:r>
              <a:rPr lang="en-US" dirty="0">
                <a:solidFill>
                  <a:schemeClr val="tx2"/>
                </a:solidFill>
              </a:rPr>
              <a:t>("First");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AddLast</a:t>
            </a:r>
            <a:r>
              <a:rPr lang="en-US" dirty="0">
                <a:solidFill>
                  <a:schemeClr val="tx2"/>
                </a:solidFill>
              </a:rPr>
              <a:t>("Last");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AddAfter</a:t>
            </a:r>
            <a:r>
              <a:rPr lang="en-US" dirty="0">
                <a:solidFill>
                  <a:schemeClr val="tx2"/>
                </a:solidFill>
              </a:rPr>
              <a:t>(list.First, "After First");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list.</a:t>
            </a:r>
            <a:r>
              <a:rPr lang="en-US" dirty="0">
                <a:solidFill>
                  <a:schemeClr val="bg1"/>
                </a:solidFill>
              </a:rPr>
              <a:t>AddBefore</a:t>
            </a:r>
            <a:r>
              <a:rPr lang="en-US" dirty="0">
                <a:solidFill>
                  <a:schemeClr val="tx2"/>
                </a:solidFill>
              </a:rPr>
              <a:t>(list.Last, "Before Last");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Console.WriteLine(String.Join(", ", list));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dirty="0">
              <a:solidFill>
                <a:schemeClr val="tx2"/>
              </a:solidFill>
            </a:endParaRP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bg-BG" dirty="0">
                <a:solidFill>
                  <a:schemeClr val="accent2"/>
                </a:solidFill>
                <a:cs typeface="Consolas" panose="020B0609020204030204" pitchFamily="49" charset="0"/>
              </a:rPr>
              <a:t>Резултат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solidFill>
                  <a:schemeClr val="accent2"/>
                </a:solidFill>
                <a:cs typeface="Consolas" panose="020B0609020204030204" pitchFamily="49" charset="0"/>
              </a:rPr>
              <a:t>First, After First, Before Last, Last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26E0CC-D657-43E6-8EDD-44258F7D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: LinkedList&lt;T&gt;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9389C9-9892-474D-830E-0475978AAD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0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 </a:t>
            </a:r>
            <a:r>
              <a:rPr lang="bg-BG" sz="3400" dirty="0">
                <a:solidFill>
                  <a:srgbClr val="234465"/>
                </a:solidFill>
                <a:cs typeface="Consolas" panose="020B0609020204030204" pitchFamily="49" charset="0"/>
              </a:rPr>
              <a:t>предоставя</a:t>
            </a:r>
            <a:r>
              <a:rPr lang="bg-BG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bg-BG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bg-BG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Стек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5802771A-E0E9-41A4-A2F1-99E11ECAA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407697" cy="5354910"/>
          </a:xfrm>
        </p:spPr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dirty="0"/>
              <a:t> </a:t>
            </a:r>
            <a:r>
              <a:rPr lang="bg-BG" dirty="0"/>
              <a:t>в компютрите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Структури от данни 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Линейни</a:t>
            </a:r>
            <a:r>
              <a:rPr lang="en-US" dirty="0"/>
              <a:t> </a:t>
            </a:r>
            <a:r>
              <a:rPr lang="bg-BG" dirty="0"/>
              <a:t>структури от данни</a:t>
            </a:r>
            <a:r>
              <a:rPr lang="en-US" dirty="0"/>
              <a:t>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Масив</a:t>
            </a:r>
            <a:r>
              <a:rPr lang="en-US" dirty="0"/>
              <a:t>, </a:t>
            </a:r>
            <a:r>
              <a:rPr lang="bg-BG" noProof="1"/>
              <a:t>списък</a:t>
            </a:r>
            <a:r>
              <a:rPr lang="en-US" dirty="0"/>
              <a:t>, </a:t>
            </a:r>
            <a:r>
              <a:rPr lang="bg-BG" dirty="0"/>
              <a:t>свързан списък</a:t>
            </a:r>
            <a:r>
              <a:rPr lang="en-US" dirty="0"/>
              <a:t>, </a:t>
            </a:r>
            <a:r>
              <a:rPr lang="bg-BG" dirty="0"/>
              <a:t>стек</a:t>
            </a:r>
            <a:r>
              <a:rPr lang="en-US" dirty="0"/>
              <a:t>, </a:t>
            </a:r>
            <a:r>
              <a:rPr lang="bg-BG" dirty="0"/>
              <a:t>опашка</a:t>
            </a:r>
            <a:endParaRPr lang="en-US" dirty="0"/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структури от данни: 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Речник, </a:t>
            </a:r>
            <a:r>
              <a:rPr lang="en-US" noProof="1"/>
              <a:t>OrderedBag</a:t>
            </a:r>
            <a:r>
              <a:rPr lang="bg-BG" noProof="1"/>
              <a:t>, </a:t>
            </a:r>
            <a:r>
              <a:rPr lang="en-US" noProof="1"/>
              <a:t>MultiDictionary</a:t>
            </a:r>
            <a:r>
              <a:rPr lang="bg-BG" noProof="1"/>
              <a:t>, </a:t>
            </a:r>
            <a:r>
              <a:rPr lang="en-US" dirty="0"/>
              <a:t>Heap</a:t>
            </a:r>
          </a:p>
          <a:p>
            <a:pPr marL="514196" indent="-514196"/>
            <a:endParaRPr lang="en-US" dirty="0"/>
          </a:p>
          <a:p>
            <a:pPr marL="609036" lvl="1" indent="0"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9A669-3E4C-440B-9E83-8C747EDCBC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14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Опашката </a:t>
            </a:r>
            <a:r>
              <a:rPr lang="bg-BG" sz="3600" dirty="0"/>
              <a:t>осигурява </a:t>
            </a:r>
            <a:r>
              <a:rPr lang="bg-BG" sz="3600" dirty="0">
                <a:ea typeface="+mn-lt"/>
                <a:cs typeface="+mn-lt"/>
              </a:rPr>
              <a:t>следните функции</a:t>
            </a:r>
            <a:r>
              <a:rPr lang="bg-BG" sz="3600" dirty="0"/>
              <a:t>:</a:t>
            </a: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Добавяне </a:t>
            </a:r>
            <a:r>
              <a:rPr lang="bg-BG" sz="3400" dirty="0"/>
              <a:t>на елемент в края на опашката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Премахване </a:t>
            </a:r>
            <a:r>
              <a:rPr lang="bg-BG" sz="3400" dirty="0"/>
              <a:t>на първия елемент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bg-BG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Връщане </a:t>
            </a:r>
            <a:r>
              <a:rPr lang="bg-BG" sz="3400" dirty="0"/>
              <a:t>на първия елемент без премахване</a:t>
            </a:r>
            <a:endParaRPr lang="bg-BG" sz="340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</a:t>
            </a:r>
            <a:endParaRPr lang="bg-BG" sz="3950" dirty="0" err="1"/>
          </a:p>
        </p:txBody>
      </p:sp>
      <p:grpSp>
        <p:nvGrpSpPr>
          <p:cNvPr id="15" name="Group 14"/>
          <p:cNvGrpSpPr/>
          <p:nvPr/>
        </p:nvGrpSpPr>
        <p:grpSpPr>
          <a:xfrm>
            <a:off x="2896436" y="2693674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88302" y="5900589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88303" y="4048645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3A3800C1-0FC4-4A6A-B7AC-2C8ABCBC8A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70A6BE-28E4-248F-04B8-5244460B006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Речници, </a:t>
            </a:r>
            <a:r>
              <a:rPr lang="en-US" dirty="0"/>
              <a:t>MaxHeap, </a:t>
            </a:r>
            <a:r>
              <a:rPr lang="bg-BG" dirty="0"/>
              <a:t>дървета и графи</a:t>
            </a:r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57D4D7-BBB7-4EED-94F5-1B66DE16CE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Сложни структури от данни</a:t>
            </a:r>
            <a:endParaRPr lang="en-US" dirty="0"/>
          </a:p>
        </p:txBody>
      </p:sp>
      <p:pic>
        <p:nvPicPr>
          <p:cNvPr id="1026" name="Picture 2" descr="Резултат с изображение за „data structures picture“">
            <a:extLst>
              <a:ext uri="{FF2B5EF4-FFF2-40B4-BE49-F238E27FC236}">
                <a16:creationId xmlns:a16="http://schemas.microsoft.com/office/drawing/2014/main" id="{29D248C8-9279-4472-9B55-1AD749E2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691" y="774692"/>
            <a:ext cx="7438618" cy="3719309"/>
          </a:xfrm>
          <a:prstGeom prst="roundRect">
            <a:avLst>
              <a:gd name="adj" fmla="val 1603"/>
            </a:avLst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711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4000" y="1196125"/>
            <a:ext cx="12144444" cy="5528766"/>
          </a:xfrm>
        </p:spPr>
        <p:txBody>
          <a:bodyPr>
            <a:noAutofit/>
          </a:bodyPr>
          <a:lstStyle/>
          <a:p>
            <a:pPr>
              <a:lnSpc>
                <a:spcPct val="98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Речник</a:t>
            </a:r>
            <a:r>
              <a:rPr lang="bg-BG" sz="3600" dirty="0"/>
              <a:t> == съвкупност от двойки от </a:t>
            </a:r>
            <a:r>
              <a:rPr lang="bg-BG" sz="3600" b="1" dirty="0">
                <a:solidFill>
                  <a:schemeClr val="bg1"/>
                </a:solidFill>
              </a:rPr>
              <a:t>ключ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lvl="1">
              <a:lnSpc>
                <a:spcPct val="98000"/>
              </a:lnSpc>
            </a:pPr>
            <a:r>
              <a:rPr lang="bg-BG" sz="3400" dirty="0"/>
              <a:t>Познат е като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мап</a:t>
            </a:r>
            <a:r>
              <a:rPr lang="bg-BG" sz="3400" dirty="0"/>
              <a:t>" или</a:t>
            </a:r>
            <a:r>
              <a:rPr lang="en-US" sz="3400" dirty="0"/>
              <a:t> "</a:t>
            </a:r>
            <a:r>
              <a:rPr lang="bg-BG" sz="3400" b="1" dirty="0">
                <a:solidFill>
                  <a:schemeClr val="bg1"/>
                </a:solidFill>
              </a:rPr>
              <a:t>асоциативен масив</a:t>
            </a:r>
            <a:r>
              <a:rPr lang="en-US" sz="3400" dirty="0"/>
              <a:t>"</a:t>
            </a:r>
          </a:p>
          <a:p>
            <a:pPr lvl="1">
              <a:lnSpc>
                <a:spcPct val="98000"/>
              </a:lnSpc>
            </a:pPr>
            <a:r>
              <a:rPr lang="bg-BG" sz="3400" dirty="0"/>
              <a:t>Има много имплементации:</a:t>
            </a:r>
            <a:endParaRPr lang="en-US" sz="3400" dirty="0"/>
          </a:p>
          <a:p>
            <a:pPr lvl="2">
              <a:lnSpc>
                <a:spcPct val="98000"/>
              </a:lnSpc>
            </a:pPr>
            <a:r>
              <a:rPr lang="bg-BG" sz="3200" dirty="0"/>
              <a:t>Хеш таблица</a:t>
            </a:r>
            <a:r>
              <a:rPr lang="en-US" sz="3200" dirty="0"/>
              <a:t>, </a:t>
            </a:r>
            <a:r>
              <a:rPr lang="bg-BG" sz="3200" dirty="0"/>
              <a:t>балансирано дърво</a:t>
            </a:r>
            <a:r>
              <a:rPr lang="en-US" sz="3200" dirty="0"/>
              <a:t>, </a:t>
            </a:r>
            <a:r>
              <a:rPr lang="bg-BG" sz="3200" dirty="0"/>
              <a:t>списък</a:t>
            </a:r>
            <a:r>
              <a:rPr lang="en-US" sz="3200" dirty="0"/>
              <a:t>, </a:t>
            </a:r>
            <a:r>
              <a:rPr lang="bg-BG" sz="3200" dirty="0"/>
              <a:t>масив</a:t>
            </a:r>
            <a:r>
              <a:rPr lang="en-US" sz="3200" dirty="0"/>
              <a:t>, ...</a:t>
            </a:r>
            <a:endParaRPr lang="en-US" sz="3200" noProof="1"/>
          </a:p>
        </p:txBody>
      </p:sp>
      <p:sp>
        <p:nvSpPr>
          <p:cNvPr id="70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Речник </a:t>
            </a:r>
            <a:r>
              <a:rPr lang="en-US" dirty="0"/>
              <a:t>(</a:t>
            </a:r>
            <a:r>
              <a:rPr lang="bg-BG" dirty="0"/>
              <a:t>Мап</a:t>
            </a:r>
            <a:r>
              <a:rPr lang="en-US" dirty="0"/>
              <a:t>)</a:t>
            </a:r>
            <a:endParaRPr lang="bg-BG" dirty="0"/>
          </a:p>
        </p:txBody>
      </p:sp>
      <p:grpSp>
        <p:nvGrpSpPr>
          <p:cNvPr id="2" name="Групиране 1"/>
          <p:cNvGrpSpPr/>
          <p:nvPr/>
        </p:nvGrpSpPr>
        <p:grpSpPr>
          <a:xfrm>
            <a:off x="2001000" y="4284000"/>
            <a:ext cx="7200000" cy="2231513"/>
            <a:chOff x="3136578" y="4509121"/>
            <a:chExt cx="5484971" cy="1872385"/>
          </a:xfrm>
        </p:grpSpPr>
        <p:sp>
          <p:nvSpPr>
            <p:cNvPr id="8" name="Rounded Rectangle 10"/>
            <p:cNvSpPr/>
            <p:nvPr/>
          </p:nvSpPr>
          <p:spPr>
            <a:xfrm>
              <a:off x="3136578" y="4509121"/>
              <a:ext cx="5484971" cy="1872385"/>
            </a:xfrm>
            <a:prstGeom prst="roundRect">
              <a:avLst>
                <a:gd name="adj" fmla="val 6659"/>
              </a:avLst>
            </a:prstGeom>
            <a:noFill/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noAutofit/>
            </a:bodyPr>
            <a:lstStyle/>
            <a:p>
              <a:pPr defTabSz="1218621">
                <a:buClr>
                  <a:srgbClr val="F2B254"/>
                </a:buClr>
                <a:buSzPct val="100000"/>
              </a:pPr>
              <a:endParaRPr lang="en-US" sz="23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9" name="Group 1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69758983"/>
                </p:ext>
              </p:extLst>
            </p:nvPr>
          </p:nvGraphicFramePr>
          <p:xfrm>
            <a:off x="3775055" y="5159001"/>
            <a:ext cx="4379535" cy="869500"/>
          </p:xfrm>
          <a:graphic>
            <a:graphicData uri="http://schemas.openxmlformats.org/drawingml/2006/table">
              <a:tbl>
                <a:tblPr>
                  <a:tableStyleId>{5940675A-B579-460E-94D1-54222C63F5DA}</a:tableStyleId>
                </a:tblPr>
                <a:tblGrid>
                  <a:gridCol w="275889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99002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John Smith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+1-555-8976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8025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Sam Doe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</a:rPr>
                          <a:t>+1-555-5030</a:t>
                        </a:r>
                        <a:endPara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endParaRPr>
                      </a:p>
                    </a:txBody>
                    <a:tcPr marL="91416" marR="91416" marT="45708" marB="45708" anchor="ctr" horzOverflow="overflow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460128" y="4598988"/>
              <a:ext cx="2311822" cy="523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Име (ключ)</a:t>
              </a:r>
              <a:endParaRPr lang="en-US" sz="2799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86465" y="4603482"/>
              <a:ext cx="2513525" cy="953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bg-BG" sz="2799" dirty="0"/>
                <a:t>Номер (стойност)</a:t>
              </a:r>
              <a:endParaRPr lang="en-US" sz="2799" dirty="0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D98C421E-8557-44C6-BC6B-2A1724F35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20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Текстов контейнер 4">
            <a:extLst>
              <a:ext uri="{FF2B5EF4-FFF2-40B4-BE49-F238E27FC236}">
                <a16:creationId xmlns:a16="http://schemas.microsoft.com/office/drawing/2014/main" id="{FEE8BCC8-1DE7-4680-A461-8FF5D635AD08}"/>
              </a:ext>
            </a:extLst>
          </p:cNvPr>
          <p:cNvSpPr txBox="1">
            <a:spLocks/>
          </p:cNvSpPr>
          <p:nvPr/>
        </p:nvSpPr>
        <p:spPr>
          <a:xfrm>
            <a:off x="561000" y="1404000"/>
            <a:ext cx="11006752" cy="46180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var studentGrades = new </a:t>
            </a:r>
            <a:r>
              <a:rPr lang="en-GB" sz="2599" dirty="0">
                <a:solidFill>
                  <a:schemeClr val="bg1"/>
                </a:solidFill>
              </a:rPr>
              <a:t>Dictionary&lt;string, int&gt;()</a:t>
            </a:r>
            <a:r>
              <a:rPr lang="en-GB" sz="2599" dirty="0"/>
              <a:t>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</a:t>
            </a:r>
            <a:r>
              <a:rPr lang="en-GB" sz="2599" dirty="0">
                <a:solidFill>
                  <a:schemeClr val="bg1"/>
                </a:solidFill>
              </a:rPr>
              <a:t>Add</a:t>
            </a:r>
            <a:r>
              <a:rPr lang="en-GB" sz="2599" dirty="0"/>
              <a:t>("Ivan", 4);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studentGrades.Add("Peter",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studentGrades.Add("Maria", 6);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studentGrades.Add("George", 5);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int peterGrade = studentGrades["Peter"];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Console.WriteLine("Peter's grade: {0}", peterGrade); Console.WriteLine("Students and their grades:");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foreach (var pair in studentGrades)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Console.WriteLine("{0} --&gt; {1}", pair.Key, pair.Value);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2A7D031-BA2F-4587-9E63-2F9F2E45207B}"/>
              </a:ext>
            </a:extLst>
          </p:cNvPr>
          <p:cNvSpPr txBox="1">
            <a:spLocks/>
          </p:cNvSpPr>
          <p:nvPr/>
        </p:nvSpPr>
        <p:spPr>
          <a:xfrm>
            <a:off x="181237" y="6220023"/>
            <a:ext cx="11808021" cy="538110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797" indent="-342797"/>
            <a:r>
              <a:rPr lang="bg-BG" sz="2399" dirty="0"/>
              <a:t>Кода за</a:t>
            </a:r>
            <a:r>
              <a:rPr lang="en-US" sz="2399" dirty="0"/>
              <a:t> </a:t>
            </a:r>
            <a:r>
              <a:rPr lang="en-US" sz="2399" b="1" dirty="0"/>
              <a:t>Dictionary&lt;TKey, TValue&gt;</a:t>
            </a:r>
            <a:r>
              <a:rPr lang="en-US" sz="2399" dirty="0"/>
              <a:t>: </a:t>
            </a:r>
            <a:r>
              <a:rPr lang="en-US" sz="2399" dirty="0">
                <a:hlinkClick r:id="rId2"/>
              </a:rPr>
              <a:t>https://github.com/microsoft/referencesource</a:t>
            </a:r>
            <a:endParaRPr lang="en-US" sz="2399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7E4E2803-3B08-449D-8612-5A709407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bg-BG" dirty="0"/>
              <a:t>Речник – Пример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26D19C8-077E-4DE6-AF5B-3AA3538B2F9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5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661875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bg-BG" dirty="0"/>
              <a:t>имплементира</a:t>
            </a:r>
            <a:r>
              <a:rPr lang="en-US" dirty="0"/>
              <a:t> </a:t>
            </a:r>
            <a:r>
              <a:rPr lang="bg-BG" dirty="0"/>
              <a:t>АТД</a:t>
            </a:r>
            <a:r>
              <a:rPr lang="en-US" dirty="0"/>
              <a:t> "</a:t>
            </a:r>
            <a:r>
              <a:rPr lang="bg-BG" dirty="0"/>
              <a:t>речник</a:t>
            </a:r>
            <a:r>
              <a:rPr lang="en-US" dirty="0"/>
              <a:t>"</a:t>
            </a:r>
            <a:r>
              <a:rPr lang="bg-BG" dirty="0"/>
              <a:t> като </a:t>
            </a:r>
            <a:r>
              <a:rPr lang="bg-BG" b="1" dirty="0">
                <a:solidFill>
                  <a:schemeClr val="bg1"/>
                </a:solidFill>
              </a:rPr>
              <a:t>балансирано дърво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Елементите в дървото са </a:t>
            </a:r>
            <a:r>
              <a:rPr lang="bg-BG" b="1" dirty="0">
                <a:solidFill>
                  <a:schemeClr val="bg1"/>
                </a:solidFill>
              </a:rPr>
              <a:t>сортирани по ключ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Обхождането</a:t>
            </a:r>
            <a:r>
              <a:rPr lang="ru-RU" dirty="0"/>
              <a:t> на дървото връща елементите във </a:t>
            </a:r>
            <a:r>
              <a:rPr lang="ru-RU" b="1" dirty="0">
                <a:solidFill>
                  <a:schemeClr val="bg1"/>
                </a:solidFill>
              </a:rPr>
              <a:t>възходящ ред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Добавяне</a:t>
            </a:r>
            <a:r>
              <a:rPr lang="en-US" dirty="0"/>
              <a:t> / </a:t>
            </a:r>
            <a:r>
              <a:rPr lang="bg-BG" dirty="0"/>
              <a:t>Намиране</a:t>
            </a:r>
            <a:r>
              <a:rPr lang="en-US" dirty="0"/>
              <a:t> / </a:t>
            </a:r>
            <a:r>
              <a:rPr lang="bg-BG" dirty="0"/>
              <a:t>Изтриване на стойност се изпълняват</a:t>
            </a:r>
            <a:r>
              <a:rPr lang="en-US" dirty="0"/>
              <a:t> </a:t>
            </a:r>
            <a:r>
              <a:rPr lang="bg-BG" dirty="0"/>
              <a:t>за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log N</a:t>
            </a:r>
            <a:r>
              <a:rPr lang="en-US" dirty="0"/>
              <a:t> </a:t>
            </a:r>
            <a:r>
              <a:rPr lang="bg-BG" dirty="0"/>
              <a:t>време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SortedDictionary&lt;TKey,TValue&gt;</a:t>
            </a:r>
            <a:r>
              <a:rPr lang="bg-BG" dirty="0"/>
              <a:t>, когато елементите трябва да бъдат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сортирани по ключ 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В противен случай използвайте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Dictionary&lt;TKey,TValue&gt;</a:t>
            </a:r>
            <a:r>
              <a:rPr lang="en-US" b="1" dirty="0">
                <a:solidFill>
                  <a:srgbClr val="F3CD60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има </a:t>
            </a:r>
            <a:r>
              <a:rPr lang="bg-BG" b="1" dirty="0">
                <a:solidFill>
                  <a:schemeClr val="bg1"/>
                </a:solidFill>
              </a:rPr>
              <a:t>по-добра производителност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(базирано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хеш таблицата</a:t>
            </a:r>
            <a:r>
              <a:rPr lang="bg-BG" dirty="0"/>
              <a:t>)</a:t>
            </a:r>
            <a:endParaRPr lang="en-US" sz="2799" dirty="0"/>
          </a:p>
        </p:txBody>
      </p:sp>
      <p:sp>
        <p:nvSpPr>
          <p:cNvPr id="70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itchFamily="49" charset="0"/>
                <a:cs typeface="Consolas" pitchFamily="49" charset="0"/>
              </a:rPr>
              <a:t>SortedDictionary&lt;TKey,TValue&gt;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21D379-F1C0-46C1-B0A5-96DB0CC19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210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Торба</a:t>
            </a:r>
            <a:r>
              <a:rPr lang="en-US" sz="3200" dirty="0"/>
              <a:t> (</a:t>
            </a:r>
            <a:r>
              <a:rPr lang="bg-BG" sz="3200" dirty="0"/>
              <a:t>мулти сет</a:t>
            </a:r>
            <a:r>
              <a:rPr lang="en-US" sz="3200" dirty="0"/>
              <a:t>) </a:t>
            </a:r>
            <a:r>
              <a:rPr lang="bg-BG" sz="3200" dirty="0"/>
              <a:t>на основата на балансиращо търсещо дърво</a:t>
            </a:r>
            <a:endParaRPr lang="en-US" sz="3200" b="1" noProof="1">
              <a:solidFill>
                <a:schemeClr val="bg1"/>
              </a:solidFill>
              <a:cs typeface="Consolas" pitchFamily="49" charset="0"/>
            </a:endParaRPr>
          </a:p>
          <a:p>
            <a:r>
              <a:rPr lang="bg-BG" sz="3200" noProof="1">
                <a:cs typeface="Consolas" pitchFamily="49" charset="0"/>
              </a:rPr>
              <a:t>Съдържа</a:t>
            </a:r>
            <a:r>
              <a:rPr lang="en-US" sz="3200" noProof="1"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двойки от </a:t>
            </a:r>
            <a:r>
              <a:rPr lang="en-US" sz="3200" b="1" noProof="1">
                <a:solidFill>
                  <a:schemeClr val="bg1"/>
                </a:solidFill>
                <a:cs typeface="Consolas" pitchFamily="49" charset="0"/>
              </a:rPr>
              <a:t>&lt;Key, Value&gt;</a:t>
            </a:r>
          </a:p>
          <a:p>
            <a:r>
              <a:rPr lang="bg-BG" sz="3200" noProof="1">
                <a:cs typeface="Consolas" pitchFamily="49" charset="0"/>
              </a:rPr>
              <a:t>Няколко елемента могат да имат </a:t>
            </a:r>
            <a:r>
              <a:rPr lang="bg-BG" sz="3200" b="1" noProof="1">
                <a:solidFill>
                  <a:schemeClr val="bg1"/>
                </a:solidFill>
                <a:cs typeface="Consolas" pitchFamily="49" charset="0"/>
              </a:rPr>
              <a:t>еднакъв ключ</a:t>
            </a:r>
            <a:endParaRPr lang="en-US" sz="3200" b="1" noProof="1">
              <a:cs typeface="Consolas" pitchFamily="49" charset="0"/>
            </a:endParaRPr>
          </a:p>
          <a:p>
            <a:r>
              <a:rPr lang="bg-BG" sz="3200" dirty="0"/>
              <a:t>Добавяне</a:t>
            </a:r>
            <a:r>
              <a:rPr lang="en-US" sz="3200" dirty="0"/>
              <a:t> / </a:t>
            </a:r>
            <a:r>
              <a:rPr lang="bg-BG" sz="3200" dirty="0"/>
              <a:t>Намиране</a:t>
            </a:r>
            <a:r>
              <a:rPr lang="en-US" sz="3200" dirty="0"/>
              <a:t> / </a:t>
            </a:r>
            <a:r>
              <a:rPr lang="bg-BG" sz="3200" dirty="0"/>
              <a:t>Премахване</a:t>
            </a:r>
            <a:r>
              <a:rPr lang="en-US" sz="3200" dirty="0"/>
              <a:t> </a:t>
            </a:r>
            <a:r>
              <a:rPr lang="bg-BG" sz="3200" dirty="0"/>
              <a:t>на елемент се извършват за </a:t>
            </a:r>
            <a:r>
              <a:rPr lang="en-US" sz="3200" b="1" dirty="0">
                <a:solidFill>
                  <a:schemeClr val="bg1"/>
                </a:solidFill>
              </a:rPr>
              <a:t>O(log(N))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време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bg-BG" sz="3200" dirty="0"/>
              <a:t>рябва да имплементира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IComparable&lt;T&gt;</a:t>
            </a:r>
            <a:endParaRPr lang="en-US" sz="3200" dirty="0"/>
          </a:p>
          <a:p>
            <a:r>
              <a:rPr lang="bg-BG" sz="3200" dirty="0"/>
              <a:t>За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OrderedBag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200" dirty="0"/>
              <a:t>, </a:t>
            </a:r>
            <a:r>
              <a:rPr lang="bg-BG" sz="3200" dirty="0"/>
              <a:t>инсталирайте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/>
              <a:t>от</a:t>
            </a:r>
            <a:r>
              <a:rPr lang="en-US" sz="3200" dirty="0"/>
              <a:t> NuGet Packages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OrderedBag&lt;T&gt;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5DD8CA-7AEB-46B3-889B-C4FB5FD44B33}"/>
              </a:ext>
            </a:extLst>
          </p:cNvPr>
          <p:cNvGrpSpPr/>
          <p:nvPr/>
        </p:nvGrpSpPr>
        <p:grpSpPr>
          <a:xfrm>
            <a:off x="10340955" y="1804808"/>
            <a:ext cx="1412075" cy="1364503"/>
            <a:chOff x="9433782" y="4495799"/>
            <a:chExt cx="2132630" cy="1904999"/>
          </a:xfrm>
        </p:grpSpPr>
        <p:pic>
          <p:nvPicPr>
            <p:cNvPr id="6" name="Picture 2" descr="bag, doggy, green icon">
              <a:extLst>
                <a:ext uri="{FF2B5EF4-FFF2-40B4-BE49-F238E27FC236}">
                  <a16:creationId xmlns:a16="http://schemas.microsoft.com/office/drawing/2014/main" id="{9C4C27FA-69CE-4AF9-A961-89C05D19E0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3782" y="4495799"/>
              <a:ext cx="2132630" cy="190499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 descr="http://www.iconsdb.com/icons/preview/orange/generic-sorting-xxl.png">
              <a:extLst>
                <a:ext uri="{FF2B5EF4-FFF2-40B4-BE49-F238E27FC236}">
                  <a16:creationId xmlns:a16="http://schemas.microsoft.com/office/drawing/2014/main" id="{C5440CBF-E910-4210-978D-DDE07BB07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26271">
              <a:off x="9808711" y="5299616"/>
              <a:ext cx="924503" cy="92450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B14129D9-B1F1-44B9-8426-8969CF23E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178" y="4081579"/>
            <a:ext cx="3463293" cy="75657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8C9D53E-F0AE-44AF-B08A-AD1A5FFE9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60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E1E27-E0C1-E96C-9E0D-158B7D305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54182-92E1-1946-5906-419AB379C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Изберете 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Tools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]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 -&gt; 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NuGet Package Manager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] -&gt; 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Manage NuGet Packages for Solution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].</a:t>
            </a:r>
          </a:p>
          <a:p>
            <a:r>
              <a:rPr lang="bg-BG" sz="2700" dirty="0">
                <a:solidFill>
                  <a:srgbClr val="374151"/>
                </a:solidFill>
                <a:latin typeface="Söhne"/>
              </a:rPr>
              <a:t>Използвайте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търсачката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 в горния десен ъгъл </a:t>
            </a:r>
            <a:r>
              <a:rPr lang="bg-BG" sz="2700" dirty="0">
                <a:solidFill>
                  <a:srgbClr val="374151"/>
                </a:solidFill>
                <a:latin typeface="Söhne"/>
              </a:rPr>
              <a:t>на "</a:t>
            </a:r>
            <a:r>
              <a:rPr lang="en-US" sz="2700" b="1" dirty="0">
                <a:solidFill>
                  <a:srgbClr val="374151"/>
                </a:solidFill>
                <a:latin typeface="Söhne"/>
              </a:rPr>
              <a:t>Manage NuGet Packages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" </a:t>
            </a:r>
            <a:r>
              <a:rPr lang="bg-BG" sz="2700" dirty="0">
                <a:solidFill>
                  <a:srgbClr val="374151"/>
                </a:solidFill>
                <a:latin typeface="Söhne"/>
              </a:rPr>
              <a:t>прозореца</a:t>
            </a:r>
            <a:endParaRPr lang="bg-BG" sz="27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Когато намерите пакета,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щракнете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 върху него и изберете 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[</a:t>
            </a:r>
            <a:r>
              <a:rPr lang="en-US" sz="2700" b="1" i="0" dirty="0">
                <a:solidFill>
                  <a:srgbClr val="374151"/>
                </a:solidFill>
                <a:effectLst/>
                <a:latin typeface="Söhne"/>
              </a:rPr>
              <a:t>Install</a:t>
            </a:r>
            <a:r>
              <a:rPr lang="en-US" sz="2700" dirty="0">
                <a:solidFill>
                  <a:srgbClr val="374151"/>
                </a:solidFill>
                <a:latin typeface="Söhne"/>
              </a:rPr>
              <a:t>]</a:t>
            </a:r>
            <a:r>
              <a:rPr lang="en-US" sz="27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bg-BG" sz="27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След като инсталацията приключи, пакетът ще бъде </a:t>
            </a:r>
            <a:r>
              <a:rPr lang="bg-BG" sz="2700" b="1" i="0" dirty="0">
                <a:solidFill>
                  <a:srgbClr val="374151"/>
                </a:solidFill>
                <a:effectLst/>
                <a:latin typeface="Söhne"/>
              </a:rPr>
              <a:t>добавен към проекта</a:t>
            </a:r>
            <a:r>
              <a:rPr lang="bg-BG" sz="27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BG" sz="27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F5FF7E-74E5-A67A-179B-39464FD5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инсталираме пакети</a:t>
            </a:r>
            <a:endParaRPr lang="en-BG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140939C8-DA3B-F8AD-DC87-963D14D85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4613" y="1449000"/>
            <a:ext cx="5672324" cy="46264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101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57DB986-D423-4890-B02E-148253858DD2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OrderedBag&lt;T&gt;</a:t>
            </a:r>
            <a:r>
              <a:rPr lang="en-US" noProof="1"/>
              <a:t>,</a:t>
            </a:r>
            <a:r>
              <a:rPr lang="bg-BG" noProof="1"/>
              <a:t> за </a:t>
            </a:r>
            <a:r>
              <a:rPr lang="bg-BG" dirty="0"/>
              <a:t>да прочетете </a:t>
            </a:r>
            <a:r>
              <a:rPr lang="bg-BG" b="1" dirty="0">
                <a:solidFill>
                  <a:schemeClr val="bg1"/>
                </a:solidFill>
              </a:rPr>
              <a:t>списък от думи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ги отпечатайте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сортиран ред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5" name="Текстов контейнер 4">
            <a:extLst>
              <a:ext uri="{FF2B5EF4-FFF2-40B4-BE49-F238E27FC236}">
                <a16:creationId xmlns:a16="http://schemas.microsoft.com/office/drawing/2014/main" id="{37071F51-3BEC-4210-AB0D-E18A03B92CCA}"/>
              </a:ext>
            </a:extLst>
          </p:cNvPr>
          <p:cNvSpPr txBox="1">
            <a:spLocks/>
          </p:cNvSpPr>
          <p:nvPr/>
        </p:nvSpPr>
        <p:spPr>
          <a:xfrm>
            <a:off x="755776" y="2363820"/>
            <a:ext cx="10946680" cy="429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200" dirty="0"/>
              <a:t>OrderedBag&lt;string&gt; bag = new </a:t>
            </a:r>
            <a:r>
              <a:rPr lang="en-GB" sz="2200" dirty="0">
                <a:solidFill>
                  <a:schemeClr val="bg1"/>
                </a:solidFill>
              </a:rPr>
              <a:t>OrderedBag&lt;string&gt;()</a:t>
            </a:r>
            <a:r>
              <a:rPr lang="en-GB" sz="2200" dirty="0"/>
              <a:t>;</a:t>
            </a:r>
          </a:p>
          <a:p>
            <a:r>
              <a:rPr lang="en-GB" sz="2200" dirty="0"/>
              <a:t>bag.Add("Peter");</a:t>
            </a:r>
          </a:p>
          <a:p>
            <a:r>
              <a:rPr lang="en-GB" sz="2200" dirty="0"/>
              <a:t>bag.Add("Maria");</a:t>
            </a:r>
          </a:p>
          <a:p>
            <a:r>
              <a:rPr lang="en-GB" sz="2200" dirty="0"/>
              <a:t>bag.Add("Ana");</a:t>
            </a:r>
          </a:p>
          <a:p>
            <a:r>
              <a:rPr lang="en-GB" sz="2200" dirty="0"/>
              <a:t>bag.Add("Nina");</a:t>
            </a:r>
          </a:p>
          <a:p>
            <a:r>
              <a:rPr lang="en-GB" sz="2200" dirty="0"/>
              <a:t>bag.Add("Mitko");</a:t>
            </a:r>
          </a:p>
          <a:p>
            <a:endParaRPr lang="en-GB" sz="2200" dirty="0"/>
          </a:p>
          <a:p>
            <a:r>
              <a:rPr lang="en-GB" sz="2200" dirty="0"/>
              <a:t>foreach (var element in bag)</a:t>
            </a:r>
          </a:p>
          <a:p>
            <a:r>
              <a:rPr lang="en-GB" sz="2200" dirty="0"/>
              <a:t>{</a:t>
            </a:r>
          </a:p>
          <a:p>
            <a:r>
              <a:rPr lang="en-GB" sz="2200" dirty="0"/>
              <a:t>   Console.WriteLine(element);</a:t>
            </a:r>
          </a:p>
          <a:p>
            <a:r>
              <a:rPr lang="en-GB" sz="2200" dirty="0"/>
              <a:t>}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0D150477-F030-4D89-BD30-B3336298F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OrderedBag</a:t>
            </a:r>
            <a:r>
              <a:rPr lang="en-US" dirty="0"/>
              <a:t>&lt;T&gt;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7" name="Текстов контейнер 4">
            <a:extLst>
              <a:ext uri="{FF2B5EF4-FFF2-40B4-BE49-F238E27FC236}">
                <a16:creationId xmlns:a16="http://schemas.microsoft.com/office/drawing/2014/main" id="{EDCE3ECF-845B-43D9-8309-EDB1E2A304F4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8" name="Картина 10">
            <a:extLst>
              <a:ext uri="{FF2B5EF4-FFF2-40B4-BE49-F238E27FC236}">
                <a16:creationId xmlns:a16="http://schemas.microsoft.com/office/drawing/2014/main" id="{FE6A63F0-8EAB-4ED2-82F6-EDFFB640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7523" y="4415930"/>
            <a:ext cx="2432312" cy="209026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13131D62-42C2-45E9-AD0C-87A82093F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1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5FBD4-486B-439D-B2B0-6C275ECD7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600" dirty="0"/>
              <a:t>Речник</a:t>
            </a:r>
            <a:r>
              <a:rPr lang="en-US" sz="3600" dirty="0"/>
              <a:t> (</a:t>
            </a:r>
            <a:r>
              <a:rPr lang="bg-BG" sz="3600" dirty="0"/>
              <a:t>мап</a:t>
            </a:r>
            <a:r>
              <a:rPr lang="en-US" sz="3600" dirty="0"/>
              <a:t>)</a:t>
            </a:r>
            <a:r>
              <a:rPr lang="bg-BG" sz="3600" dirty="0"/>
              <a:t>,</a:t>
            </a:r>
            <a:r>
              <a:rPr lang="en-US" sz="3600" dirty="0"/>
              <a:t> </a:t>
            </a:r>
            <a:r>
              <a:rPr lang="bg-BG" sz="3600" dirty="0"/>
              <a:t>имплементиран</a:t>
            </a:r>
            <a:r>
              <a:rPr lang="en-US" sz="3600" dirty="0"/>
              <a:t> 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хеш таблица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Позволя повторения </a:t>
            </a:r>
            <a:r>
              <a:rPr lang="en-US" sz="3600" dirty="0"/>
              <a:t>(</a:t>
            </a:r>
            <a:r>
              <a:rPr lang="bg-BG" sz="3600" dirty="0"/>
              <a:t>конфигурируеми</a:t>
            </a:r>
            <a:r>
              <a:rPr lang="en-US" sz="3600" dirty="0"/>
              <a:t>)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Добавя</a:t>
            </a:r>
            <a:r>
              <a:rPr lang="en-US" sz="3600" dirty="0"/>
              <a:t> / </a:t>
            </a:r>
            <a:r>
              <a:rPr lang="bg-BG" sz="3600" dirty="0"/>
              <a:t>Намира</a:t>
            </a:r>
            <a:r>
              <a:rPr lang="en-US" sz="3600" dirty="0"/>
              <a:t> / </a:t>
            </a:r>
            <a:r>
              <a:rPr lang="bg-BG" sz="3600" dirty="0"/>
              <a:t>Премахва</a:t>
            </a:r>
            <a:r>
              <a:rPr lang="en-US" sz="3600" dirty="0"/>
              <a:t> </a:t>
            </a:r>
            <a:r>
              <a:rPr lang="bg-BG" sz="3600" dirty="0"/>
              <a:t>елемент</a:t>
            </a:r>
            <a:r>
              <a:rPr lang="en-US" sz="3600" dirty="0"/>
              <a:t> </a:t>
            </a:r>
            <a:r>
              <a:rPr lang="bg-BG" sz="3600" dirty="0"/>
              <a:t>за време </a:t>
            </a:r>
            <a:r>
              <a:rPr lang="en-US" sz="3600" b="1" dirty="0">
                <a:solidFill>
                  <a:schemeClr val="bg1"/>
                </a:solidFill>
              </a:rPr>
              <a:t>O(1)</a:t>
            </a:r>
          </a:p>
          <a:p>
            <a:pPr>
              <a:lnSpc>
                <a:spcPct val="110000"/>
              </a:lnSpc>
            </a:pPr>
            <a:r>
              <a:rPr lang="bg-BG" sz="3600" dirty="0"/>
              <a:t>Като</a:t>
            </a:r>
            <a:r>
              <a:rPr lang="en-US" sz="3600" dirty="0"/>
              <a:t> </a:t>
            </a:r>
            <a:r>
              <a:rPr lang="en-US" sz="3600" b="1" dirty="0">
                <a:latin typeface="Consolas" panose="020B0609020204030204" pitchFamily="49" charset="0"/>
              </a:rPr>
              <a:t>Dictionary&lt;TKey,</a:t>
            </a:r>
            <a:r>
              <a:rPr lang="en-US" sz="3600" b="1" dirty="0"/>
              <a:t> </a:t>
            </a:r>
            <a:r>
              <a:rPr lang="en-US" sz="3600" b="1" dirty="0">
                <a:latin typeface="Consolas" panose="020B0609020204030204" pitchFamily="49" charset="0"/>
              </a:rPr>
              <a:t>List&lt;TValue&gt;&gt;</a:t>
            </a:r>
          </a:p>
          <a:p>
            <a:pPr>
              <a:lnSpc>
                <a:spcPct val="110000"/>
              </a:lnSpc>
            </a:pPr>
            <a:r>
              <a:rPr lang="bg-BG" sz="3600" noProof="1"/>
              <a:t>За да използвате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MiltiDictionary&lt;TKey,</a:t>
            </a:r>
            <a:r>
              <a:rPr lang="en-US" sz="3600" b="1" noProof="1">
                <a:solidFill>
                  <a:schemeClr val="bg1"/>
                </a:solidFill>
              </a:rPr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</a:rPr>
              <a:t>TValue&gt;</a:t>
            </a:r>
            <a:r>
              <a:rPr lang="en-US" sz="3600" noProof="1"/>
              <a:t>, </a:t>
            </a:r>
            <a:r>
              <a:rPr lang="bg-BG" sz="3600" dirty="0"/>
              <a:t>инсталирайте пакета</a:t>
            </a:r>
            <a:r>
              <a:rPr lang="en-US" sz="3600" dirty="0"/>
              <a:t> </a:t>
            </a:r>
            <a:r>
              <a:rPr lang="en-US" sz="3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SoftUni.Wintellect.PowerCollections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8473C-DDE4-401F-93A7-D4967201E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MultiDictionary</a:t>
            </a:r>
            <a:r>
              <a:rPr lang="en-US" sz="3999" dirty="0"/>
              <a:t>&lt;TKey, TValue&gt;</a:t>
            </a:r>
            <a:endParaRPr lang="en-US" dirty="0"/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21C3F42-FDF9-42A3-B47D-D9F92F3C6079}"/>
              </a:ext>
            </a:extLst>
          </p:cNvPr>
          <p:cNvGrpSpPr/>
          <p:nvPr/>
        </p:nvGrpSpPr>
        <p:grpSpPr>
          <a:xfrm>
            <a:off x="10426598" y="1117016"/>
            <a:ext cx="1575000" cy="1682809"/>
            <a:chOff x="8913812" y="1151118"/>
            <a:chExt cx="3081422" cy="2582682"/>
          </a:xfrm>
        </p:grpSpPr>
        <p:pic>
          <p:nvPicPr>
            <p:cNvPr id="8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8170042-B46C-48D4-87E3-FEDC61812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13812" y="12954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5EE21318-3EE6-4DB5-A524-2F5C3550B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5324" y="1151118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http://png-3.findicons.com/files/icons/1233/somatic_rebirth_apps/256/dictionary.png">
              <a:extLst>
                <a:ext uri="{FF2B5EF4-FFF2-40B4-BE49-F238E27FC236}">
                  <a16:creationId xmlns:a16="http://schemas.microsoft.com/office/drawing/2014/main" id="{A1303B50-F7A0-49FB-93A7-0B249CA8C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6834" y="1153393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1EE3BFBD-9377-454A-9311-F2035DAB8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97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49F9F9-69CF-4DB6-B277-249E5BF00685}"/>
              </a:ext>
            </a:extLst>
          </p:cNvPr>
          <p:cNvSpPr txBox="1">
            <a:spLocks/>
          </p:cNvSpPr>
          <p:nvPr/>
        </p:nvSpPr>
        <p:spPr>
          <a:xfrm>
            <a:off x="111000" y="1196707"/>
            <a:ext cx="11926836" cy="5559676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sz="3400" dirty="0"/>
              <a:t>Използвайте класа </a:t>
            </a:r>
            <a:r>
              <a:rPr lang="en-US" sz="3400" b="1" noProof="1">
                <a:solidFill>
                  <a:schemeClr val="bg1"/>
                </a:solidFill>
              </a:rPr>
              <a:t>MultiDictionary</a:t>
            </a:r>
            <a:r>
              <a:rPr lang="en-US" sz="3400" b="1" dirty="0">
                <a:solidFill>
                  <a:schemeClr val="bg1"/>
                </a:solidFill>
              </a:rPr>
              <a:t>&lt;K, V&gt;</a:t>
            </a:r>
            <a:r>
              <a:rPr lang="bg-BG" sz="3400" dirty="0"/>
              <a:t>, за да прочетете </a:t>
            </a:r>
            <a:r>
              <a:rPr lang="bg-BG" sz="3400" b="1" dirty="0">
                <a:solidFill>
                  <a:schemeClr val="bg1"/>
                </a:solidFill>
              </a:rPr>
              <a:t>телефонен указател</a:t>
            </a:r>
            <a:r>
              <a:rPr lang="en-US" sz="3400" dirty="0"/>
              <a:t>, </a:t>
            </a:r>
            <a:r>
              <a:rPr lang="bg-BG" sz="3400" dirty="0"/>
              <a:t>където всеки човек има </a:t>
            </a:r>
            <a:r>
              <a:rPr lang="bg-BG" sz="3400" b="1" dirty="0">
                <a:solidFill>
                  <a:schemeClr val="bg1"/>
                </a:solidFill>
              </a:rPr>
              <a:t>много номера</a:t>
            </a:r>
            <a:endParaRPr lang="en-US" sz="3400" dirty="0"/>
          </a:p>
          <a:p>
            <a:pPr lvl="1"/>
            <a:endParaRPr lang="en-US" sz="2799" dirty="0"/>
          </a:p>
        </p:txBody>
      </p:sp>
      <p:sp>
        <p:nvSpPr>
          <p:cNvPr id="16" name="Текстов контейнер 4">
            <a:extLst>
              <a:ext uri="{FF2B5EF4-FFF2-40B4-BE49-F238E27FC236}">
                <a16:creationId xmlns:a16="http://schemas.microsoft.com/office/drawing/2014/main" id="{9B9A0251-EC7E-4E6B-A179-D58297E87B6E}"/>
              </a:ext>
            </a:extLst>
          </p:cNvPr>
          <p:cNvSpPr txBox="1">
            <a:spLocks/>
          </p:cNvSpPr>
          <p:nvPr/>
        </p:nvSpPr>
        <p:spPr>
          <a:xfrm>
            <a:off x="4812215" y="2529235"/>
            <a:ext cx="7088785" cy="392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99" dirty="0"/>
              <a:t>MultiDictionary&lt;string, string&gt; phoneBook = </a:t>
            </a:r>
          </a:p>
          <a:p>
            <a:r>
              <a:rPr lang="en-GB" sz="2199" dirty="0"/>
              <a:t>  </a:t>
            </a:r>
            <a:r>
              <a:rPr lang="en-GB" sz="2199" dirty="0">
                <a:solidFill>
                  <a:schemeClr val="bg1"/>
                </a:solidFill>
              </a:rPr>
              <a:t>new MultiDictionary&lt;string, string&gt;(true)</a:t>
            </a:r>
            <a:r>
              <a:rPr lang="en-GB" sz="2199" dirty="0"/>
              <a:t>;</a:t>
            </a:r>
          </a:p>
          <a:p>
            <a:r>
              <a:rPr lang="en-GB" sz="2199" dirty="0"/>
              <a:t>phoneBook.Add("Peter", "088 123 456");</a:t>
            </a:r>
          </a:p>
          <a:p>
            <a:r>
              <a:rPr lang="en-GB" sz="2199" dirty="0"/>
              <a:t>phoneBook.Add("Maria", "089 999 888");</a:t>
            </a:r>
          </a:p>
          <a:p>
            <a:r>
              <a:rPr lang="en-GB" sz="2199" dirty="0"/>
              <a:t>phoneBook.Add("Peter", "088 999 777");</a:t>
            </a:r>
          </a:p>
          <a:p>
            <a:endParaRPr lang="en-GB" sz="2199" dirty="0"/>
          </a:p>
          <a:p>
            <a:r>
              <a:rPr lang="en-GB" sz="2199" dirty="0"/>
              <a:t>foreach (var phoneNum in phoneBook["Peter"])</a:t>
            </a:r>
          </a:p>
          <a:p>
            <a:r>
              <a:rPr lang="en-GB" sz="2199" dirty="0"/>
              <a:t>{</a:t>
            </a:r>
          </a:p>
          <a:p>
            <a:r>
              <a:rPr lang="en-GB" sz="2199" dirty="0"/>
              <a:t>   Console.WriteLine(phoneNum);</a:t>
            </a:r>
          </a:p>
          <a:p>
            <a:pPr>
              <a:spcAft>
                <a:spcPts val="200"/>
              </a:spcAft>
            </a:pPr>
            <a:r>
              <a:rPr lang="en-GB" sz="2199" dirty="0"/>
              <a:t>}</a:t>
            </a:r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47CCCA8-BD09-44D3-81F4-A4A9F607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MultiDictionary&lt;K, V</a:t>
            </a:r>
            <a:r>
              <a:rPr lang="en-US" dirty="0"/>
              <a:t>&gt;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18" name="Текстов контейнер 4">
            <a:extLst>
              <a:ext uri="{FF2B5EF4-FFF2-40B4-BE49-F238E27FC236}">
                <a16:creationId xmlns:a16="http://schemas.microsoft.com/office/drawing/2014/main" id="{22E40B4E-DC6F-4393-97CB-1D91A1A6A635}"/>
              </a:ext>
            </a:extLst>
          </p:cNvPr>
          <p:cNvSpPr txBox="1">
            <a:spLocks/>
          </p:cNvSpPr>
          <p:nvPr/>
        </p:nvSpPr>
        <p:spPr>
          <a:xfrm>
            <a:off x="557539" y="1761423"/>
            <a:ext cx="10946680" cy="5034079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171916D-74EF-411E-96A0-FB512527E990}"/>
              </a:ext>
            </a:extLst>
          </p:cNvPr>
          <p:cNvSpPr txBox="1">
            <a:spLocks/>
          </p:cNvSpPr>
          <p:nvPr/>
        </p:nvSpPr>
        <p:spPr>
          <a:xfrm>
            <a:off x="66000" y="2356547"/>
            <a:ext cx="4600644" cy="4491563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219" indent="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088 123 456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Maria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089 999 888</a:t>
            </a:r>
          </a:p>
          <a:p>
            <a:pPr marL="1066099" lvl="1" indent="-457063">
              <a:buFont typeface="Wingdings" panose="05000000000000000000" pitchFamily="2" charset="2"/>
              <a:buChar char="§"/>
            </a:pP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Peter 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2599" dirty="0">
                <a:solidFill>
                  <a:srgbClr val="234465"/>
                </a:solidFill>
                <a:latin typeface="Calibri" panose="020F0502020204030204" pitchFamily="34" charset="0"/>
              </a:rPr>
              <a:t> 088 999 777</a:t>
            </a:r>
          </a:p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rgbClr val="234465"/>
                </a:solidFill>
                <a:latin typeface="Calibri" panose="020F0502020204030204" pitchFamily="34" charset="0"/>
              </a:rPr>
              <a:t>Намерете номерата на</a:t>
            </a:r>
            <a:r>
              <a:rPr lang="en-US" sz="3400" dirty="0">
                <a:solidFill>
                  <a:srgbClr val="234465"/>
                </a:solidFill>
                <a:latin typeface="Calibri" panose="020F0502020204030204" pitchFamily="34" charset="0"/>
              </a:rPr>
              <a:t> "Peter"</a:t>
            </a:r>
            <a:endParaRPr lang="en-US" sz="3400" dirty="0"/>
          </a:p>
        </p:txBody>
      </p:sp>
      <p:pic>
        <p:nvPicPr>
          <p:cNvPr id="20" name="Картина 10">
            <a:extLst>
              <a:ext uri="{FF2B5EF4-FFF2-40B4-BE49-F238E27FC236}">
                <a16:creationId xmlns:a16="http://schemas.microsoft.com/office/drawing/2014/main" id="{3E64C320-FD07-40D7-81C4-9D4A6E15E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24" t="3998" r="-1"/>
          <a:stretch/>
        </p:blipFill>
        <p:spPr>
          <a:xfrm>
            <a:off x="626401" y="5229200"/>
            <a:ext cx="3174599" cy="127060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D7791BB4-0DD7-44C3-AD03-6376B341D5F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0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4363" y="5000650"/>
            <a:ext cx="10963275" cy="768350"/>
          </a:xfrm>
        </p:spPr>
        <p:txBody>
          <a:bodyPr/>
          <a:lstStyle/>
          <a:p>
            <a:r>
              <a:rPr lang="bg-BG" dirty="0"/>
              <a:t>Данни в компютъра</a:t>
            </a:r>
            <a:endParaRPr lang="en-US" dirty="0"/>
          </a:p>
        </p:txBody>
      </p:sp>
      <p:pic>
        <p:nvPicPr>
          <p:cNvPr id="1026" name="Picture 2" descr="Резултат с изображение за „data computers“">
            <a:extLst>
              <a:ext uri="{FF2B5EF4-FFF2-40B4-BE49-F238E27FC236}">
                <a16:creationId xmlns:a16="http://schemas.microsoft.com/office/drawing/2014/main" id="{7B2A1737-8359-4B6A-A18D-02852DC41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974" y="572085"/>
            <a:ext cx="7468055" cy="3891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8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D8995-3865-4052-B24F-EC1CA39506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15000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Структура от данни, базирана на дърво</a:t>
            </a:r>
            <a:r>
              <a:rPr lang="en-GB" dirty="0"/>
              <a:t>, </a:t>
            </a:r>
            <a:r>
              <a:rPr lang="bg-BG" dirty="0"/>
              <a:t>съхранявана в </a:t>
            </a:r>
            <a:r>
              <a:rPr lang="bg-BG" b="1" dirty="0">
                <a:solidFill>
                  <a:schemeClr val="bg1"/>
                </a:solidFill>
              </a:rPr>
              <a:t>масив</a:t>
            </a:r>
            <a:endParaRPr lang="en-GB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Бързо извличане на </a:t>
            </a:r>
            <a:r>
              <a:rPr lang="bg-BG" b="1" dirty="0">
                <a:solidFill>
                  <a:schemeClr val="bg1"/>
                </a:solidFill>
              </a:rPr>
              <a:t>минималния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максималния </a:t>
            </a:r>
            <a:r>
              <a:rPr lang="bg-BG" dirty="0"/>
              <a:t>елемент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Heap</a:t>
            </a:r>
            <a:r>
              <a:rPr lang="bg-BG" dirty="0"/>
              <a:t>-овете</a:t>
            </a:r>
            <a:r>
              <a:rPr lang="en-GB" dirty="0"/>
              <a:t> </a:t>
            </a:r>
            <a:r>
              <a:rPr lang="bg-BG" dirty="0"/>
              <a:t>съдържат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свойство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heap </a:t>
            </a:r>
            <a:r>
              <a:rPr lang="bg-BG" dirty="0"/>
              <a:t>за всеки елемент</a:t>
            </a:r>
            <a:r>
              <a:rPr lang="en-GB" dirty="0"/>
              <a:t>: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Min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≤ </a:t>
            </a:r>
            <a:r>
              <a:rPr lang="bg-BG" dirty="0"/>
              <a:t>деца</a:t>
            </a:r>
            <a:endParaRPr lang="en-GB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Max heap</a:t>
            </a:r>
            <a:r>
              <a:rPr lang="en-GB" dirty="0"/>
              <a:t>: </a:t>
            </a:r>
            <a:r>
              <a:rPr lang="bg-BG" dirty="0"/>
              <a:t>родители</a:t>
            </a:r>
            <a:r>
              <a:rPr lang="en-GB" dirty="0"/>
              <a:t> ≥ </a:t>
            </a:r>
            <a:r>
              <a:rPr lang="bg-BG" dirty="0"/>
              <a:t>деца</a:t>
            </a:r>
            <a:endParaRPr lang="en-US" sz="3199" dirty="0">
              <a:hlinkClick r:id="rId2"/>
            </a:endParaRPr>
          </a:p>
          <a:p>
            <a:pPr>
              <a:lnSpc>
                <a:spcPct val="100000"/>
              </a:lnSpc>
            </a:pPr>
            <a:r>
              <a:rPr lang="bg-BG" sz="3199" dirty="0"/>
              <a:t>За да използвате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</a:rPr>
              <a:t>MaxHeap&lt;T&gt;</a:t>
            </a:r>
            <a:r>
              <a:rPr lang="en-US" sz="3199" noProof="1"/>
              <a:t>, </a:t>
            </a:r>
            <a:r>
              <a:rPr lang="bg-BG" sz="3199" dirty="0"/>
              <a:t>инсталирайте</a:t>
            </a:r>
            <a:r>
              <a:rPr lang="en-US" sz="3199" dirty="0"/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MoreComplexDataStructures</a:t>
            </a:r>
            <a:r>
              <a:rPr lang="bg-BG" sz="3199" b="1" noProof="1">
                <a:solidFill>
                  <a:schemeClr val="bg1"/>
                </a:solidFill>
              </a:rPr>
              <a:t> </a:t>
            </a:r>
            <a:r>
              <a:rPr lang="bg-BG" sz="3199" noProof="1"/>
              <a:t>от</a:t>
            </a:r>
            <a:r>
              <a:rPr lang="bg-BG" sz="3199" b="1" noProof="1"/>
              <a:t> </a:t>
            </a:r>
            <a:r>
              <a:rPr lang="en-US" sz="3199" dirty="0"/>
              <a:t>NuGet</a:t>
            </a:r>
            <a:br>
              <a:rPr lang="en-US" sz="3199" dirty="0"/>
            </a:br>
            <a:r>
              <a:rPr lang="en-US" sz="3199" dirty="0"/>
              <a:t>package </a:t>
            </a:r>
          </a:p>
          <a:p>
            <a:endParaRPr lang="en-US" sz="3199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0DB05-9305-400D-A205-E8AC9422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MaxHeap&lt;T&gt; (</a:t>
            </a:r>
            <a:r>
              <a:rPr lang="bg-BG" dirty="0"/>
              <a:t>Двоична пирамида</a:t>
            </a:r>
            <a:r>
              <a:rPr lang="en-US" dirty="0"/>
              <a:t>)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9B9D4F-E7E3-4BD3-81ED-9EE62FA11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871" y="5049000"/>
            <a:ext cx="2910129" cy="1809000"/>
          </a:xfrm>
          <a:prstGeom prst="roundRect">
            <a:avLst>
              <a:gd name="adj" fmla="val 2174"/>
            </a:avLst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0B52B2B2-0277-4834-86BF-D1E76B6EE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309" y="3249804"/>
            <a:ext cx="5154721" cy="128868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76FD261-6BBB-480A-8FC9-CE02B8C42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87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5629658-360C-4C75-A706-90720D63FEB2}"/>
              </a:ext>
            </a:extLst>
          </p:cNvPr>
          <p:cNvSpPr txBox="1">
            <a:spLocks/>
          </p:cNvSpPr>
          <p:nvPr/>
        </p:nvSpPr>
        <p:spPr>
          <a:xfrm>
            <a:off x="177732" y="1094375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dirty="0"/>
              <a:t>Използвайте класа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MaxHeap&lt;T&gt;</a:t>
            </a:r>
            <a:r>
              <a:rPr lang="en-US" dirty="0"/>
              <a:t>,</a:t>
            </a:r>
            <a:r>
              <a:rPr lang="bg-BG" dirty="0"/>
              <a:t> за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сортирате</a:t>
            </a:r>
            <a:r>
              <a:rPr lang="en-US" dirty="0"/>
              <a:t> </a:t>
            </a:r>
            <a:r>
              <a:rPr lang="bg-BG" dirty="0"/>
              <a:t>имена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низходящ ред</a:t>
            </a:r>
            <a:endParaRPr lang="en-US" b="1" dirty="0">
              <a:solidFill>
                <a:schemeClr val="bg1"/>
              </a:solidFill>
            </a:endParaRPr>
          </a:p>
          <a:p>
            <a:pPr marL="1066099" lvl="1" indent="-457063"/>
            <a:r>
              <a:rPr lang="bg-BG" dirty="0"/>
              <a:t>Отпечатайте всяко име</a:t>
            </a:r>
            <a:r>
              <a:rPr lang="en-US" dirty="0"/>
              <a:t> </a:t>
            </a:r>
            <a:r>
              <a:rPr lang="bg-BG" dirty="0"/>
              <a:t>чрез метода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ExtractMax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4" name="Текстов контейнер 11">
            <a:extLst>
              <a:ext uri="{FF2B5EF4-FFF2-40B4-BE49-F238E27FC236}">
                <a16:creationId xmlns:a16="http://schemas.microsoft.com/office/drawing/2014/main" id="{8F044675-961C-4EC3-8DA1-AAA7C5878ED4}"/>
              </a:ext>
            </a:extLst>
          </p:cNvPr>
          <p:cNvSpPr txBox="1">
            <a:spLocks/>
          </p:cNvSpPr>
          <p:nvPr/>
        </p:nvSpPr>
        <p:spPr>
          <a:xfrm>
            <a:off x="1351380" y="2912983"/>
            <a:ext cx="8640000" cy="39114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MaxHeap&lt;string&gt; heap = new </a:t>
            </a:r>
            <a:r>
              <a:rPr lang="en-GB" sz="2400" dirty="0">
                <a:solidFill>
                  <a:schemeClr val="bg1"/>
                </a:solidFill>
              </a:rPr>
              <a:t>MaxHeap&lt;string&gt;()</a:t>
            </a:r>
            <a:r>
              <a:rPr lang="en-GB" sz="2400" dirty="0"/>
              <a:t>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heap.Insert("Pesho");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heap.Insert("Kiro");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heap.Insert("Asen");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heap.Insert("Miro");</a:t>
            </a:r>
          </a:p>
          <a:p>
            <a:pPr>
              <a:lnSpc>
                <a:spcPct val="100000"/>
              </a:lnSpc>
            </a:pPr>
            <a:endParaRPr lang="en-GB" sz="2400" dirty="0"/>
          </a:p>
          <a:p>
            <a:pPr>
              <a:lnSpc>
                <a:spcPct val="100000"/>
              </a:lnSpc>
            </a:pPr>
            <a:r>
              <a:rPr lang="en-GB" sz="2400" dirty="0"/>
              <a:t>while (heap.Count &gt; 0)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{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Console.WriteLine(heap.</a:t>
            </a:r>
            <a:r>
              <a:rPr lang="en-GB" sz="2400" dirty="0">
                <a:solidFill>
                  <a:schemeClr val="bg1"/>
                </a:solidFill>
              </a:rPr>
              <a:t>ExtractMax()</a:t>
            </a:r>
            <a:r>
              <a:rPr lang="en-GB" sz="2400" dirty="0"/>
              <a:t>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}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59BACAF2-C80F-4046-89CA-4C86D92F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MaxHeap&lt;T&gt; –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16" name="Картина 17">
            <a:extLst>
              <a:ext uri="{FF2B5EF4-FFF2-40B4-BE49-F238E27FC236}">
                <a16:creationId xmlns:a16="http://schemas.microsoft.com/office/drawing/2014/main" id="{C2B272CE-688A-4772-8D43-4FFE7272C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380" y="3519000"/>
            <a:ext cx="3656459" cy="191196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3EDEA8DB-8B18-4146-9120-3D4D887D9C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7101" y="1067760"/>
            <a:ext cx="10251774" cy="57353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Дърво</a:t>
            </a:r>
            <a:r>
              <a:rPr lang="en-US" sz="3499" dirty="0"/>
              <a:t> == </a:t>
            </a:r>
            <a:r>
              <a:rPr lang="bg-BG" sz="3499" dirty="0"/>
              <a:t>АТД, който симулира </a:t>
            </a:r>
            <a:r>
              <a:rPr lang="bg-BG" sz="3499" b="1" dirty="0">
                <a:solidFill>
                  <a:schemeClr val="bg1"/>
                </a:solidFill>
              </a:rPr>
              <a:t>йерархична</a:t>
            </a:r>
            <a:r>
              <a:rPr lang="en-US" sz="3499" b="1" dirty="0">
                <a:solidFill>
                  <a:schemeClr val="bg1"/>
                </a:solidFill>
              </a:rPr>
              <a:t> </a:t>
            </a:r>
            <a:r>
              <a:rPr lang="bg-BG" sz="3499" b="1" dirty="0">
                <a:solidFill>
                  <a:schemeClr val="bg1"/>
                </a:solidFill>
              </a:rPr>
              <a:t>дървовидна структура</a:t>
            </a:r>
            <a:r>
              <a:rPr lang="bg-BG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Стойност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Родител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друга препратка към дърво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Деца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колекция от дърва</a:t>
            </a:r>
            <a:endParaRPr lang="en-US" sz="3400" dirty="0"/>
          </a:p>
          <a:p>
            <a:r>
              <a:rPr lang="ru-RU" sz="3499" dirty="0"/>
              <a:t>Работейки с дървета, </a:t>
            </a:r>
            <a:r>
              <a:rPr lang="ru-RU" sz="3499" b="1" dirty="0">
                <a:solidFill>
                  <a:schemeClr val="bg1"/>
                </a:solidFill>
              </a:rPr>
              <a:t>можете да работите с</a:t>
            </a:r>
            <a:r>
              <a:rPr lang="en-US" sz="34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Йерархична</a:t>
            </a:r>
            <a:r>
              <a:rPr lang="en-US" sz="3400" dirty="0"/>
              <a:t> </a:t>
            </a:r>
            <a:r>
              <a:rPr lang="bg-BG" sz="3400" dirty="0"/>
              <a:t>структура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езици </a:t>
            </a:r>
            <a:r>
              <a:rPr lang="bg-BG" sz="3400" dirty="0"/>
              <a:t>за маркиране</a:t>
            </a:r>
            <a:r>
              <a:rPr lang="en-US" sz="3400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DFS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BFS</a:t>
            </a:r>
            <a:r>
              <a:rPr lang="en-US" sz="3400" dirty="0"/>
              <a:t> </a:t>
            </a:r>
            <a:r>
              <a:rPr lang="bg-BG" sz="3400" dirty="0"/>
              <a:t>алгоритми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Дърво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37F7F-69C4-4CE5-95D8-C7F66F5D91BA}"/>
              </a:ext>
            </a:extLst>
          </p:cNvPr>
          <p:cNvGrpSpPr/>
          <p:nvPr/>
        </p:nvGrpSpPr>
        <p:grpSpPr>
          <a:xfrm>
            <a:off x="10185180" y="1224000"/>
            <a:ext cx="1933695" cy="1575960"/>
            <a:chOff x="4114800" y="2007160"/>
            <a:chExt cx="3677696" cy="3044521"/>
          </a:xfrm>
          <a:solidFill>
            <a:schemeClr val="accent6">
              <a:lumMod val="40000"/>
              <a:lumOff val="60000"/>
              <a:alpha val="30000"/>
            </a:schemeClr>
          </a:solidFill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C95439C0-7E0C-474A-ACE9-A197BEC94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5709" y="2007160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7</a:t>
              </a: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0B3A4D1-C984-4998-AA72-52DD2B2F1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0424" y="326432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14</a:t>
              </a:r>
            </a:p>
          </p:txBody>
        </p: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B3258C0C-665D-4B22-A7FC-7786265CD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9405" y="3260848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19</a:t>
              </a:r>
            </a:p>
          </p:txBody>
        </p:sp>
        <p:sp>
          <p:nvSpPr>
            <p:cNvPr id="11" name="Oval 8">
              <a:extLst>
                <a:ext uri="{FF2B5EF4-FFF2-40B4-BE49-F238E27FC236}">
                  <a16:creationId xmlns:a16="http://schemas.microsoft.com/office/drawing/2014/main" id="{B9F16D7A-1971-4A77-A07D-0405EDDAF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4250" y="4464697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23</a:t>
              </a: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69650685-68AA-4841-8B3F-B17C4E34B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998" y="4465656"/>
              <a:ext cx="578498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13" name="Line 10">
              <a:extLst>
                <a:ext uri="{FF2B5EF4-FFF2-40B4-BE49-F238E27FC236}">
                  <a16:creationId xmlns:a16="http://schemas.microsoft.com/office/drawing/2014/main" id="{64856E2E-27AB-4F3B-8071-3061AE079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15576" y="2528837"/>
              <a:ext cx="648119" cy="7770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11">
              <a:extLst>
                <a:ext uri="{FF2B5EF4-FFF2-40B4-BE49-F238E27FC236}">
                  <a16:creationId xmlns:a16="http://schemas.microsoft.com/office/drawing/2014/main" id="{6B9AFC70-AD63-4218-A078-0B623C309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17806" y="3818374"/>
              <a:ext cx="205990" cy="6497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11A23631-8663-4F47-860C-0610D36BFB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4812" y="3828422"/>
              <a:ext cx="226088" cy="6296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8C0BA1D9-DCB0-4CAC-8180-131D78F4B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5340" y="2528837"/>
              <a:ext cx="658168" cy="7770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7" name="Oval 6">
              <a:extLst>
                <a:ext uri="{FF2B5EF4-FFF2-40B4-BE49-F238E27FC236}">
                  <a16:creationId xmlns:a16="http://schemas.microsoft.com/office/drawing/2014/main" id="{62B33DE6-ECE9-4783-8AD1-08B1B4242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7304" y="3260688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21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F5CE6CA1-9E6A-467F-9D29-5DF1CD716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1" y="2569031"/>
              <a:ext cx="8376" cy="6715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Oval 6">
              <a:extLst>
                <a:ext uri="{FF2B5EF4-FFF2-40B4-BE49-F238E27FC236}">
                  <a16:creationId xmlns:a16="http://schemas.microsoft.com/office/drawing/2014/main" id="{1821507B-6BFA-47F5-B9A0-0161CAB00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7674" y="4477946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5BABAECF-29FD-42A9-B17B-023FAAD0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4485912"/>
              <a:ext cx="575120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F8739D74-1B2E-4EA2-8713-F2CCE777E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16733" y="3763944"/>
              <a:ext cx="454995" cy="73437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98E87522-7CF7-46BF-AC0F-286DDDBD05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0698" y="3774833"/>
              <a:ext cx="462375" cy="7109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31F5C36C-9CAE-42C6-9B63-97930C991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8328" y="4485752"/>
              <a:ext cx="576246" cy="5657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399" b="1" dirty="0">
                  <a:latin typeface="Consolas" pitchFamily="49" charset="0"/>
                  <a:cs typeface="Consolas" pitchFamily="49" charset="0"/>
                </a:rPr>
                <a:t>12</a:t>
              </a: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FCCB0BEA-DD2E-4278-9711-3FD56B5DBE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54656" y="3838469"/>
              <a:ext cx="5172" cy="6296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799" b="1" dirty="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C342636-2D06-4A36-9EBB-5E2E1F09B4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Node</a:t>
            </a:r>
            <a:r>
              <a:rPr lang="en-US" dirty="0"/>
              <a:t> (</a:t>
            </a:r>
            <a:r>
              <a:rPr lang="bg-BG" dirty="0"/>
              <a:t>връх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Елемент от граф</a:t>
            </a:r>
            <a:endParaRPr lang="en-US" dirty="0"/>
          </a:p>
          <a:p>
            <a:pPr lvl="1"/>
            <a:r>
              <a:rPr lang="bg-BG" dirty="0"/>
              <a:t>Може да има </a:t>
            </a:r>
            <a:r>
              <a:rPr lang="bg-BG" b="1" dirty="0">
                <a:solidFill>
                  <a:schemeClr val="bg1"/>
                </a:solidFill>
              </a:rPr>
              <a:t>име/стойност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Поддържа списък на съседни върхове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Edge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(Ребро)</a:t>
            </a:r>
            <a:endParaRPr lang="en-US" dirty="0"/>
          </a:p>
          <a:p>
            <a:pPr lvl="1"/>
            <a:r>
              <a:rPr lang="bg-BG" dirty="0"/>
              <a:t>Свързва </a:t>
            </a:r>
            <a:r>
              <a:rPr lang="bg-BG" b="1" dirty="0">
                <a:solidFill>
                  <a:schemeClr val="bg1"/>
                </a:solidFill>
              </a:rPr>
              <a:t>два</a:t>
            </a:r>
            <a:r>
              <a:rPr lang="bg-BG" dirty="0"/>
              <a:t> върха</a:t>
            </a:r>
            <a:endParaRPr lang="en-US" dirty="0"/>
          </a:p>
          <a:p>
            <a:pPr lvl="1"/>
            <a:r>
              <a:rPr lang="bg-BG" dirty="0"/>
              <a:t>Може да бъде насочен/</a:t>
            </a:r>
            <a:r>
              <a:rPr lang="bg-BG" dirty="0" err="1"/>
              <a:t>ненасочен</a:t>
            </a:r>
            <a:endParaRPr lang="en-US" dirty="0"/>
          </a:p>
          <a:p>
            <a:pPr lvl="1"/>
            <a:r>
              <a:rPr lang="bg-BG" dirty="0"/>
              <a:t>Може да бъде</a:t>
            </a:r>
            <a:r>
              <a:rPr lang="en-US" dirty="0"/>
              <a:t> </a:t>
            </a:r>
            <a:r>
              <a:rPr lang="bg-BG" dirty="0"/>
              <a:t>с тежест</a:t>
            </a:r>
            <a:r>
              <a:rPr lang="en-US" dirty="0"/>
              <a:t>/</a:t>
            </a:r>
            <a:r>
              <a:rPr lang="bg-BG" dirty="0"/>
              <a:t>без тежест</a:t>
            </a:r>
            <a:endParaRPr lang="en-US" dirty="0"/>
          </a:p>
          <a:p>
            <a:pPr lvl="1"/>
            <a:r>
              <a:rPr lang="bg-BG" dirty="0"/>
              <a:t>Може да има</a:t>
            </a:r>
            <a:r>
              <a:rPr lang="en-US" dirty="0"/>
              <a:t> </a:t>
            </a:r>
            <a:r>
              <a:rPr lang="bg-BG" dirty="0"/>
              <a:t>име</a:t>
            </a:r>
            <a:r>
              <a:rPr lang="en-US" dirty="0"/>
              <a:t>/</a:t>
            </a:r>
            <a:r>
              <a:rPr lang="bg-BG" dirty="0"/>
              <a:t>стойност</a:t>
            </a:r>
            <a:endParaRPr 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</a:t>
            </a:r>
            <a:endParaRPr lang="en-US" dirty="0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8277479" y="2286298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12" name="AutoShape 5"/>
          <p:cNvSpPr>
            <a:spLocks noChangeArrowheads="1"/>
          </p:cNvSpPr>
          <p:nvPr/>
        </p:nvSpPr>
        <p:spPr bwMode="auto">
          <a:xfrm>
            <a:off x="9324059" y="1706882"/>
            <a:ext cx="1180792" cy="578589"/>
          </a:xfrm>
          <a:prstGeom prst="wedgeRoundRectCallout">
            <a:avLst>
              <a:gd name="adj1" fmla="val -72760"/>
              <a:gd name="adj2" fmla="val 637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Node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8" name="AutoShape 5">
            <a:extLst>
              <a:ext uri="{FF2B5EF4-FFF2-40B4-BE49-F238E27FC236}">
                <a16:creationId xmlns:a16="http://schemas.microsoft.com/office/drawing/2014/main" id="{BC0D0E29-1339-48E3-B6BB-8BCFE1A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2781" y="4287270"/>
            <a:ext cx="1180792" cy="578589"/>
          </a:xfrm>
          <a:prstGeom prst="wedgeRoundRectCallout">
            <a:avLst>
              <a:gd name="adj1" fmla="val -55380"/>
              <a:gd name="adj2" fmla="val 1077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Edge</a:t>
            </a:r>
            <a:endParaRPr lang="bg-BG" sz="2799" b="1" dirty="0">
              <a:solidFill>
                <a:srgbClr val="FFFFFF"/>
              </a:solidFill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E0220E2E-88FC-4D46-9176-238BBA86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9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A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227360B-4161-440C-A780-79943DA9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453" y="4985623"/>
            <a:ext cx="804390" cy="782769"/>
          </a:xfrm>
          <a:prstGeom prst="ellipse">
            <a:avLst/>
          </a:prstGeom>
          <a:ln>
            <a:headEnd/>
            <a:tailEnd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5991" rIns="35991" anchor="ctr"/>
          <a:lstStyle/>
          <a:p>
            <a:pPr algn="ctr"/>
            <a:r>
              <a:rPr lang="en-US" sz="2999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</a:rPr>
              <a:t>B</a:t>
            </a:r>
            <a:endParaRPr lang="bg-BG" sz="2999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</a:endParaRPr>
          </a:p>
        </p:txBody>
      </p:sp>
      <p:cxnSp>
        <p:nvCxnSpPr>
          <p:cNvPr id="21" name="Straight Connector 16">
            <a:extLst>
              <a:ext uri="{FF2B5EF4-FFF2-40B4-BE49-F238E27FC236}">
                <a16:creationId xmlns:a16="http://schemas.microsoft.com/office/drawing/2014/main" id="{E22164AA-D522-4D9F-BBF2-F56A6D3F2688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9172111" y="5360793"/>
            <a:ext cx="981343" cy="1621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EBFCA0FB-922B-4FB0-BE90-498CB1FBA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61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Какво научихме 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40769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1502" y="1647238"/>
            <a:ext cx="11189498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Структури от данни </a:t>
            </a:r>
            <a:r>
              <a:rPr lang="en-US" sz="3600" dirty="0">
                <a:solidFill>
                  <a:schemeClr val="bg2"/>
                </a:solidFill>
              </a:rPr>
              <a:t>–</a:t>
            </a:r>
            <a:r>
              <a:rPr lang="en-US" sz="36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организират данни в компютърната система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за </a:t>
            </a:r>
            <a:r>
              <a:rPr lang="bg-BG" sz="3600" b="1" dirty="0">
                <a:solidFill>
                  <a:schemeClr val="bg2"/>
                </a:solidFill>
              </a:rPr>
              <a:t>по-добра ефективност</a:t>
            </a:r>
            <a:endParaRPr lang="en-US" sz="3600" b="1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Абстрактни типове данни</a:t>
            </a:r>
            <a:r>
              <a:rPr lang="bg-BG" sz="3400" dirty="0">
                <a:solidFill>
                  <a:schemeClr val="bg2"/>
                </a:solidFill>
              </a:rPr>
              <a:t>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АТД</a:t>
            </a:r>
            <a:r>
              <a:rPr lang="en-US" sz="3400" dirty="0">
                <a:solidFill>
                  <a:schemeClr val="bg2"/>
                </a:solidFill>
              </a:rPr>
              <a:t>) – </a:t>
            </a:r>
            <a:r>
              <a:rPr lang="bg-BG" sz="3400" dirty="0">
                <a:solidFill>
                  <a:schemeClr val="bg2"/>
                </a:solidFill>
              </a:rPr>
              <a:t>описват </a:t>
            </a:r>
            <a:r>
              <a:rPr lang="bg-BG" sz="3400" b="1" dirty="0">
                <a:solidFill>
                  <a:schemeClr val="bg2"/>
                </a:solidFill>
              </a:rPr>
              <a:t>набор от операции</a:t>
            </a:r>
            <a:endParaRPr lang="en-US" sz="3400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 от данни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масиви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списъци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стек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опашка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bg-BG" sz="3600" dirty="0">
                <a:solidFill>
                  <a:schemeClr val="bg2"/>
                </a:solidFill>
              </a:rPr>
              <a:t>свързан списък</a:t>
            </a:r>
            <a:endParaRPr lang="en-US" sz="36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структури</a:t>
            </a:r>
            <a:r>
              <a:rPr lang="bg-BG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от данни</a:t>
            </a:r>
            <a:r>
              <a:rPr lang="en-US" sz="3600" b="1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речници, </a:t>
            </a:r>
            <a:r>
              <a:rPr lang="en-US" sz="3600" dirty="0">
                <a:solidFill>
                  <a:schemeClr val="bg2"/>
                </a:solidFill>
              </a:rPr>
              <a:t>Bag, Heap</a:t>
            </a:r>
            <a:r>
              <a:rPr lang="bg-BG" sz="3600" dirty="0">
                <a:solidFill>
                  <a:schemeClr val="bg2"/>
                </a:solidFill>
              </a:rPr>
              <a:t> и др.</a:t>
            </a:r>
            <a:endParaRPr lang="en-US" sz="3198" b="1" dirty="0">
              <a:solidFill>
                <a:schemeClr val="bg1"/>
              </a:solidFill>
            </a:endParaRP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endParaRPr lang="en-US" sz="3198" b="1" dirty="0">
              <a:solidFill>
                <a:schemeClr val="bg1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0ACF92D-AEF8-40FE-9057-70658D81D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1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82979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3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Превежда набор от </a:t>
            </a:r>
            <a:r>
              <a:rPr lang="bg-BG" sz="3600" b="1" dirty="0">
                <a:solidFill>
                  <a:schemeClr val="bg1"/>
                </a:solidFill>
              </a:rPr>
              <a:t>символи</a:t>
            </a:r>
            <a:r>
              <a:rPr lang="bg-BG" sz="3600" dirty="0"/>
              <a:t> с някаква </a:t>
            </a:r>
            <a:r>
              <a:rPr lang="bg-BG" sz="3600" b="1" dirty="0">
                <a:solidFill>
                  <a:schemeClr val="bg1"/>
                </a:solidFill>
              </a:rPr>
              <a:t>цел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Опростено – съхранява </a:t>
            </a:r>
            <a:r>
              <a:rPr lang="bg-BG" sz="3600" b="1" dirty="0">
                <a:solidFill>
                  <a:schemeClr val="bg1"/>
                </a:solidFill>
              </a:rPr>
              <a:t>битове</a:t>
            </a:r>
            <a:r>
              <a:rPr lang="bg-BG" sz="3600" dirty="0"/>
              <a:t> като информация в паметта</a:t>
            </a:r>
            <a:endParaRPr lang="en-US" sz="3600" dirty="0"/>
          </a:p>
          <a:p>
            <a:r>
              <a:rPr lang="bg-BG" sz="3600" dirty="0"/>
              <a:t>Примери</a:t>
            </a:r>
            <a:r>
              <a:rPr lang="en-US" sz="3600" dirty="0"/>
              <a:t>: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00000" cy="882654"/>
          </a:xfrm>
        </p:spPr>
        <p:txBody>
          <a:bodyPr>
            <a:normAutofit/>
          </a:bodyPr>
          <a:lstStyle/>
          <a:p>
            <a:r>
              <a:rPr lang="bg-BG" sz="3800" dirty="0"/>
              <a:t>Как се запаметяват данните в компютъра? (1)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79216"/>
              </p:ext>
            </p:extLst>
          </p:nvPr>
        </p:nvGraphicFramePr>
        <p:xfrm>
          <a:off x="1663500" y="4329000"/>
          <a:ext cx="8865000" cy="19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2500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4432500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Двоична дата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6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A7F6E624-6B66-47F3-A655-AF8BF3BBB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403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Информацията от битове може да се преведе по </a:t>
            </a:r>
            <a:r>
              <a:rPr lang="bg-BG" b="1" dirty="0">
                <a:solidFill>
                  <a:schemeClr val="bg1"/>
                </a:solidFill>
              </a:rPr>
              <a:t>различни начини </a:t>
            </a:r>
            <a:r>
              <a:rPr lang="bg-BG" dirty="0"/>
              <a:t>в зависимост от </a:t>
            </a:r>
            <a:r>
              <a:rPr lang="bg-BG" b="1" dirty="0">
                <a:solidFill>
                  <a:schemeClr val="bg1"/>
                </a:solidFill>
              </a:rPr>
              <a:t>типа на данните</a:t>
            </a:r>
          </a:p>
          <a:p>
            <a:pPr lvl="1"/>
            <a:r>
              <a:rPr lang="bg-BG" sz="3200" dirty="0"/>
              <a:t>Все пак битовете имат само </a:t>
            </a:r>
            <a:r>
              <a:rPr lang="bg-BG" sz="3200" b="1" dirty="0">
                <a:solidFill>
                  <a:schemeClr val="bg1"/>
                </a:solidFill>
              </a:rPr>
              <a:t>0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1</a:t>
            </a:r>
            <a:r>
              <a:rPr lang="bg-BG" sz="3200" dirty="0"/>
              <a:t> като стойност</a:t>
            </a:r>
          </a:p>
          <a:p>
            <a:r>
              <a:rPr lang="bg-BG" sz="3600" dirty="0"/>
              <a:t>Примери:</a:t>
            </a:r>
            <a:endParaRPr lang="bg-BG" sz="3600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bg-BG" b="1" dirty="0">
                <a:solidFill>
                  <a:schemeClr val="accent2"/>
                </a:solidFill>
              </a:rPr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00" y="100750"/>
            <a:ext cx="9906000" cy="882654"/>
          </a:xfrm>
        </p:spPr>
        <p:txBody>
          <a:bodyPr>
            <a:noAutofit/>
          </a:bodyPr>
          <a:lstStyle/>
          <a:p>
            <a:r>
              <a:rPr lang="bg-BG" sz="3800" dirty="0"/>
              <a:t>Как се запаметяват данните в компютъра? (2)</a:t>
            </a:r>
            <a:endParaRPr lang="en-US" sz="38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732361"/>
              </p:ext>
            </p:extLst>
          </p:nvPr>
        </p:nvGraphicFramePr>
        <p:xfrm>
          <a:off x="2946000" y="3297931"/>
          <a:ext cx="7079499" cy="274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833">
                  <a:extLst>
                    <a:ext uri="{9D8B030D-6E8A-4147-A177-3AD203B41FA5}">
                      <a16:colId xmlns:a16="http://schemas.microsoft.com/office/drawing/2014/main" val="841183022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2359833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Тип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Двоични данни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400" dirty="0">
                          <a:solidFill>
                            <a:schemeClr val="tx1"/>
                          </a:solidFill>
                        </a:rPr>
                        <a:t>Преведено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Integer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Character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'A'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Double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65.0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25877274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Instruction</a:t>
                      </a:r>
                      <a:r>
                        <a:rPr lang="en-US" sz="2400" baseline="0" dirty="0"/>
                        <a:t> Code</a:t>
                      </a:r>
                      <a:endParaRPr lang="en-US" sz="24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Store 65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92501422"/>
                  </a:ext>
                </a:extLst>
              </a:tr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Color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0000 0</a:t>
                      </a:r>
                      <a:r>
                        <a:rPr lang="en-US" sz="2400" dirty="0"/>
                        <a:t>100 0001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13588792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 bwMode="auto">
          <a:xfrm>
            <a:off x="8211000" y="5680792"/>
            <a:ext cx="1298110" cy="310815"/>
          </a:xfrm>
          <a:prstGeom prst="rect">
            <a:avLst/>
          </a:prstGeom>
          <a:solidFill>
            <a:srgbClr val="000041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F30342A-CBBA-4603-A300-8DC096B95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35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89199D5-8824-BC36-01AC-0B766F3C899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видове</a:t>
            </a:r>
            <a:endParaRPr lang="en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Структури от данни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 bwMode="auto">
          <a:xfrm>
            <a:off x="5727288" y="942480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386517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7061964" y="2279561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27288" y="3626162"/>
            <a:ext cx="731330" cy="713046"/>
          </a:xfrm>
          <a:prstGeom prst="ellips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7" idx="7"/>
            <a:endCxn id="4" idx="3"/>
          </p:cNvCxnSpPr>
          <p:nvPr/>
        </p:nvCxnSpPr>
        <p:spPr>
          <a:xfrm flipV="1">
            <a:off x="5010747" y="1551104"/>
            <a:ext cx="823643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21" idx="0"/>
          </p:cNvCxnSpPr>
          <p:nvPr/>
        </p:nvCxnSpPr>
        <p:spPr>
          <a:xfrm>
            <a:off x="6458619" y="1299003"/>
            <a:ext cx="970467" cy="980558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9" idx="7"/>
          </p:cNvCxnSpPr>
          <p:nvPr/>
        </p:nvCxnSpPr>
        <p:spPr>
          <a:xfrm flipH="1">
            <a:off x="6351517" y="2888185"/>
            <a:ext cx="817549" cy="84240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86694" y="2301991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71977" y="2279562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34389" y="3608639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34389" y="934197"/>
            <a:ext cx="514216" cy="66818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/>
              <a:t>A</a:t>
            </a:r>
          </a:p>
        </p:txBody>
      </p:sp>
      <p:cxnSp>
        <p:nvCxnSpPr>
          <p:cNvPr id="24" name="Straight Arrow Connector 23"/>
          <p:cNvCxnSpPr>
            <a:stCxn id="22" idx="0"/>
            <a:endCxn id="4" idx="4"/>
          </p:cNvCxnSpPr>
          <p:nvPr/>
        </p:nvCxnSpPr>
        <p:spPr>
          <a:xfrm flipV="1">
            <a:off x="6091497" y="1655527"/>
            <a:ext cx="1456" cy="1953111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  <a:endCxn id="7" idx="6"/>
          </p:cNvCxnSpPr>
          <p:nvPr/>
        </p:nvCxnSpPr>
        <p:spPr>
          <a:xfrm flipH="1">
            <a:off x="5117847" y="2636084"/>
            <a:ext cx="1944118" cy="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4" idx="5"/>
          </p:cNvCxnSpPr>
          <p:nvPr/>
        </p:nvCxnSpPr>
        <p:spPr>
          <a:xfrm flipH="1" flipV="1">
            <a:off x="6351517" y="1551104"/>
            <a:ext cx="817549" cy="832880"/>
          </a:xfrm>
          <a:prstGeom prst="straightConnector1">
            <a:avLst/>
          </a:prstGeom>
          <a:ln w="349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9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Структура от данни </a:t>
            </a:r>
            <a:r>
              <a:rPr lang="en-US" sz="3399" dirty="0"/>
              <a:t>==</a:t>
            </a:r>
            <a:r>
              <a:rPr lang="bg-BG" sz="3399" dirty="0"/>
              <a:t> обект, който отговаря за организацията на </a:t>
            </a:r>
            <a:r>
              <a:rPr lang="bg-BG" sz="3399" b="1" dirty="0">
                <a:solidFill>
                  <a:schemeClr val="bg1"/>
                </a:solidFill>
              </a:rPr>
              <a:t>данните</a:t>
            </a:r>
            <a:r>
              <a:rPr lang="bg-BG" sz="3399" dirty="0"/>
              <a:t>, </a:t>
            </a:r>
            <a:r>
              <a:rPr lang="bg-BG" sz="3399" b="1" dirty="0">
                <a:solidFill>
                  <a:schemeClr val="bg1"/>
                </a:solidFill>
              </a:rPr>
              <a:t>мястото</a:t>
            </a:r>
            <a:r>
              <a:rPr lang="bg-BG" sz="3399" dirty="0"/>
              <a:t> и управлението им по </a:t>
            </a:r>
            <a:r>
              <a:rPr lang="bg-BG" sz="3399" b="1" dirty="0">
                <a:solidFill>
                  <a:schemeClr val="bg1"/>
                </a:solidFill>
              </a:rPr>
              <a:t>ефективен</a:t>
            </a:r>
            <a:r>
              <a:rPr lang="bg-BG" sz="3399" dirty="0"/>
              <a:t> начин</a:t>
            </a:r>
            <a:endParaRPr lang="en-US" sz="3399" b="1" dirty="0">
              <a:solidFill>
                <a:schemeClr val="bg1"/>
              </a:solidFill>
            </a:endParaRPr>
          </a:p>
          <a:p>
            <a:r>
              <a:rPr lang="bg-BG" sz="3399" dirty="0"/>
              <a:t>Съхраняването на променливи изисква консумация на памет</a:t>
            </a:r>
            <a:r>
              <a:rPr lang="en-US" sz="3399" dirty="0"/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	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от данни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14640"/>
              </p:ext>
            </p:extLst>
          </p:nvPr>
        </p:nvGraphicFramePr>
        <p:xfrm>
          <a:off x="2496000" y="3695949"/>
          <a:ext cx="8865000" cy="3018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716">
                  <a:extLst>
                    <a:ext uri="{9D8B030D-6E8A-4147-A177-3AD203B41FA5}">
                      <a16:colId xmlns:a16="http://schemas.microsoft.com/office/drawing/2014/main" val="3460893768"/>
                    </a:ext>
                  </a:extLst>
                </a:gridCol>
                <a:gridCol w="5927284">
                  <a:extLst>
                    <a:ext uri="{9D8B030D-6E8A-4147-A177-3AD203B41FA5}">
                      <a16:colId xmlns:a16="http://schemas.microsoft.com/office/drawing/2014/main" val="1434983282"/>
                    </a:ext>
                  </a:extLst>
                </a:gridCol>
              </a:tblGrid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bg-BG" sz="2200" baseline="0" dirty="0">
                          <a:solidFill>
                            <a:schemeClr val="tx1"/>
                          </a:solidFill>
                        </a:rPr>
                        <a:t>Структура от данни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200" dirty="0">
                          <a:solidFill>
                            <a:schemeClr val="tx1"/>
                          </a:solidFill>
                        </a:rPr>
                        <a:t>Размер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74728309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2210230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float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= 4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174420988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long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= 8 </a:t>
                      </a:r>
                      <a:r>
                        <a:rPr lang="bg-BG" sz="220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06808386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int[]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дължината на масива</a:t>
                      </a:r>
                      <a:r>
                        <a:rPr lang="en-US" sz="2200" baseline="0" dirty="0"/>
                        <a:t>) * 4 </a:t>
                      </a:r>
                      <a:r>
                        <a:rPr lang="bg-BG" sz="2200" baseline="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523829611"/>
                  </a:ext>
                </a:extLst>
              </a:tr>
              <a:tr h="42648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List&lt;double&gt;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списъка</a:t>
                      </a:r>
                      <a:r>
                        <a:rPr lang="en-US" sz="2200" baseline="0" dirty="0"/>
                        <a:t>) * 8 </a:t>
                      </a:r>
                      <a:r>
                        <a:rPr lang="bg-BG" sz="2200" baseline="0" dirty="0"/>
                        <a:t>бита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149192876"/>
                  </a:ext>
                </a:extLst>
              </a:tr>
              <a:tr h="45787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Dictionary&lt;int,</a:t>
                      </a:r>
                      <a:r>
                        <a:rPr lang="en-US" sz="2200" baseline="0" dirty="0"/>
                        <a:t> int[]</a:t>
                      </a:r>
                      <a:r>
                        <a:rPr lang="en-US" sz="2200" dirty="0"/>
                        <a:t>&gt;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≈</a:t>
                      </a:r>
                      <a:r>
                        <a:rPr lang="en-US" sz="2200" dirty="0"/>
                        <a:t> (</a:t>
                      </a:r>
                      <a:r>
                        <a:rPr lang="bg-BG" sz="2200" dirty="0"/>
                        <a:t>размера на речника</a:t>
                      </a:r>
                      <a:r>
                        <a:rPr lang="en-US" sz="2200" baseline="0" dirty="0"/>
                        <a:t>) * </a:t>
                      </a:r>
                      <a:r>
                        <a:rPr lang="bg-BG" sz="2200" baseline="0" dirty="0"/>
                        <a:t>всички битове</a:t>
                      </a:r>
                      <a:endParaRPr lang="en-US" sz="22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46114965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8E3A72E5-8A98-4981-890E-42497B228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914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Линейни структури</a:t>
            </a:r>
            <a:endParaRPr lang="en-US" b="1" dirty="0">
              <a:solidFill>
                <a:schemeClr val="bg1"/>
              </a:solidFill>
            </a:endParaRP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Списък</a:t>
            </a:r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Стек</a:t>
            </a:r>
            <a:endParaRPr lang="en-US" dirty="0"/>
          </a:p>
          <a:p>
            <a:pPr marL="696704" lvl="1" indent="-239641">
              <a:lnSpc>
                <a:spcPct val="100000"/>
              </a:lnSpc>
            </a:pPr>
            <a:r>
              <a:rPr lang="bg-BG" dirty="0"/>
              <a:t>Опашка</a:t>
            </a: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Дървета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Двоично</a:t>
            </a:r>
            <a:r>
              <a:rPr lang="en-US" dirty="0"/>
              <a:t>, </a:t>
            </a:r>
            <a:r>
              <a:rPr lang="bg-BG" dirty="0"/>
              <a:t>сортирано търсещо дърво</a:t>
            </a:r>
            <a:r>
              <a:rPr lang="en-US" dirty="0"/>
              <a:t>, </a:t>
            </a:r>
            <a:r>
              <a:rPr lang="bg-BG" dirty="0"/>
              <a:t>балансирано дърво и др</a:t>
            </a:r>
            <a:r>
              <a:rPr lang="en-US" dirty="0"/>
              <a:t>.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Речници</a:t>
            </a:r>
            <a:r>
              <a:rPr lang="en-US" dirty="0"/>
              <a:t>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Мап</a:t>
            </a:r>
            <a:r>
              <a:rPr lang="en-US" dirty="0"/>
              <a:t>, </a:t>
            </a:r>
            <a:r>
              <a:rPr lang="bg-BG" dirty="0"/>
              <a:t>асоциативни масиви</a:t>
            </a:r>
            <a:endParaRPr lang="en-US" dirty="0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(1)</a:t>
            </a:r>
            <a:endParaRPr lang="en-US" dirty="0"/>
          </a:p>
        </p:txBody>
      </p:sp>
      <p:pic>
        <p:nvPicPr>
          <p:cNvPr id="4098" name="Picture 2" descr="list, taskbar icon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312" y="1811724"/>
            <a:ext cx="2176221" cy="167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2.psd100.com/ppp/2013/11/0601/dictionary-icon-110618321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000" y="5004000"/>
            <a:ext cx="1896385" cy="189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895B7F4-4A4D-470F-8319-573CCDF82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18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charRg st="112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Сет</a:t>
            </a:r>
            <a:r>
              <a:rPr lang="en-US" sz="3499" dirty="0"/>
              <a:t>, </a:t>
            </a:r>
            <a:r>
              <a:rPr lang="bg-BG" sz="3499" b="1" dirty="0">
                <a:solidFill>
                  <a:schemeClr val="bg1"/>
                </a:solidFill>
              </a:rPr>
              <a:t>мулти сет</a:t>
            </a:r>
            <a:r>
              <a:rPr lang="en-US" sz="3499" dirty="0"/>
              <a:t>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bags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Сортиран сет </a:t>
            </a:r>
            <a:r>
              <a:rPr lang="bg-BG" sz="3499" dirty="0"/>
              <a:t>и</a:t>
            </a:r>
            <a:r>
              <a:rPr lang="en-US" sz="3499" dirty="0"/>
              <a:t> </a:t>
            </a:r>
            <a:r>
              <a:rPr lang="bg-BG" sz="3499" b="1" dirty="0">
                <a:solidFill>
                  <a:schemeClr val="bg1"/>
                </a:solidFill>
              </a:rPr>
              <a:t>речници</a:t>
            </a:r>
            <a:endParaRPr lang="en-US" sz="3499" b="1" dirty="0">
              <a:solidFill>
                <a:schemeClr val="bg1"/>
              </a:solidFill>
            </a:endParaRP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Приоритетна опашка </a:t>
            </a:r>
            <a:r>
              <a:rPr lang="en-US" sz="3499" dirty="0"/>
              <a:t>/</a:t>
            </a:r>
            <a:r>
              <a:rPr lang="bg-BG" sz="3499" dirty="0"/>
              <a:t> </a:t>
            </a:r>
            <a:r>
              <a:rPr lang="en-US" sz="3499" dirty="0"/>
              <a:t>heap</a:t>
            </a:r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Специални структури от дърво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Суфиксно дърво </a:t>
            </a:r>
            <a:r>
              <a:rPr lang="en-US" dirty="0"/>
              <a:t>, </a:t>
            </a:r>
            <a:r>
              <a:rPr lang="bg-BG" dirty="0"/>
              <a:t>интервално дърво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/>
              <a:t>индексирано дърво,</a:t>
            </a:r>
            <a:r>
              <a:rPr lang="en-US" noProof="1"/>
              <a:t> </a:t>
            </a:r>
            <a:r>
              <a:rPr lang="bg-BG" noProof="1"/>
              <a:t>въже и др.</a:t>
            </a:r>
            <a:endParaRPr lang="en-US" noProof="1"/>
          </a:p>
          <a:p>
            <a:pPr>
              <a:lnSpc>
                <a:spcPct val="95000"/>
              </a:lnSpc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Графи</a:t>
            </a:r>
            <a:endParaRPr lang="en-US" sz="3499" b="1" dirty="0">
              <a:solidFill>
                <a:schemeClr val="bg1"/>
              </a:solidFill>
            </a:endParaRPr>
          </a:p>
          <a:p>
            <a:pPr lvl="1">
              <a:lnSpc>
                <a:spcPct val="120000"/>
              </a:lnSpc>
            </a:pPr>
            <a:r>
              <a:rPr lang="bg-BG" dirty="0"/>
              <a:t>Директни</a:t>
            </a:r>
            <a:r>
              <a:rPr lang="en-US" dirty="0"/>
              <a:t> / </a:t>
            </a:r>
            <a:r>
              <a:rPr lang="bg-BG" dirty="0"/>
              <a:t>недиректни</a:t>
            </a:r>
            <a:r>
              <a:rPr lang="en-US" dirty="0"/>
              <a:t>, </a:t>
            </a:r>
            <a:r>
              <a:rPr lang="bg-BG" dirty="0"/>
              <a:t>с тежест</a:t>
            </a:r>
            <a:r>
              <a:rPr lang="en-US" dirty="0"/>
              <a:t> / </a:t>
            </a:r>
            <a:r>
              <a:rPr lang="bg-BG" dirty="0"/>
              <a:t>без тежест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свързани</a:t>
            </a:r>
            <a:r>
              <a:rPr lang="en-US" dirty="0"/>
              <a:t> / </a:t>
            </a:r>
            <a:r>
              <a:rPr lang="bg-BG" dirty="0"/>
              <a:t>несвързани</a:t>
            </a:r>
            <a:r>
              <a:rPr lang="en-US" dirty="0"/>
              <a:t>, </a:t>
            </a:r>
            <a:r>
              <a:rPr lang="bg-BG" dirty="0"/>
              <a:t>циклични</a:t>
            </a:r>
            <a:r>
              <a:rPr lang="en-US" dirty="0"/>
              <a:t> / </a:t>
            </a:r>
            <a:r>
              <a:rPr lang="bg-BG" dirty="0"/>
              <a:t>ациклични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структури от данни </a:t>
            </a:r>
            <a:r>
              <a:rPr lang="en-US" dirty="0"/>
              <a:t>(2)</a:t>
            </a:r>
          </a:p>
        </p:txBody>
      </p:sp>
      <p:pic>
        <p:nvPicPr>
          <p:cNvPr id="5122" name="Picture 2" descr="binary, department, organization chart, tree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051" y="3396603"/>
            <a:ext cx="1752144" cy="175214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add, bag, basket, buy, cart, ecommerce, magazine, shipping, shop, shopping, shopping cart, webshop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210" y="1219776"/>
            <a:ext cx="1035818" cy="1035818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777icons.com/libs/fire-toolbar/sorting_a-z-icon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6390" y="2518253"/>
            <a:ext cx="883458" cy="883458"/>
          </a:xfrm>
          <a:prstGeom prst="roundRect">
            <a:avLst>
              <a:gd name="adj" fmla="val 2830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Резултат с изображение за „graph structure“">
            <a:extLst>
              <a:ext uri="{FF2B5EF4-FFF2-40B4-BE49-F238E27FC236}">
                <a16:creationId xmlns:a16="http://schemas.microsoft.com/office/drawing/2014/main" id="{595873EE-C419-47B2-BDCF-65A8E9A0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494" y="5293624"/>
            <a:ext cx="1945259" cy="128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B0CB1E-551A-45C2-AB32-BFCFB1F82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05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4129</TotalTime>
  <Words>2241</Words>
  <Application>Microsoft Macintosh PowerPoint</Application>
  <PresentationFormat>Widescreen</PresentationFormat>
  <Paragraphs>450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Segoe UI Symbol</vt:lpstr>
      <vt:lpstr>Söhne</vt:lpstr>
      <vt:lpstr>Wingdings</vt:lpstr>
      <vt:lpstr>Wingdings 2</vt:lpstr>
      <vt:lpstr>SoftUni</vt:lpstr>
      <vt:lpstr>Въведение в структурите от данни</vt:lpstr>
      <vt:lpstr>Съдържание</vt:lpstr>
      <vt:lpstr>Данни в компютъра</vt:lpstr>
      <vt:lpstr>Как се запаметяват данните в компютъра? (1)</vt:lpstr>
      <vt:lpstr>Как се запаметяват данните в компютъра? (2)</vt:lpstr>
      <vt:lpstr>Структури от данни</vt:lpstr>
      <vt:lpstr>Структура от данни</vt:lpstr>
      <vt:lpstr>Основни структури от данни (1)</vt:lpstr>
      <vt:lpstr>Основни структури от данни (2)</vt:lpstr>
      <vt:lpstr>Абстрактни типове данни (АТД)</vt:lpstr>
      <vt:lpstr>Линейни структури от данни</vt:lpstr>
      <vt:lpstr>Масив</vt:lpstr>
      <vt:lpstr>Защо масивите са толкова бързи? (1)</vt:lpstr>
      <vt:lpstr>Защо масивите са толкова бързи? (2)</vt:lpstr>
      <vt:lpstr>Динамични масиви</vt:lpstr>
      <vt:lpstr>Списък: преоразмеряване *2 – Добавяне O(1)</vt:lpstr>
      <vt:lpstr>Свързан списък (LinkedList)</vt:lpstr>
      <vt:lpstr>Примери: LinkedList&lt;T&gt;</vt:lpstr>
      <vt:lpstr>Стек</vt:lpstr>
      <vt:lpstr>Опашка</vt:lpstr>
      <vt:lpstr>Сложни структури от данни</vt:lpstr>
      <vt:lpstr>Речник (Мап)</vt:lpstr>
      <vt:lpstr>Речник – Пример</vt:lpstr>
      <vt:lpstr>SortedDictionary&lt;TKey,TValue&gt;</vt:lpstr>
      <vt:lpstr>OrderedBag&lt;T&gt;</vt:lpstr>
      <vt:lpstr>Как да инсталираме пакети</vt:lpstr>
      <vt:lpstr>OrderedBag&lt;T&gt; – Пример</vt:lpstr>
      <vt:lpstr>MultiDictionary&lt;TKey, TValue&gt;</vt:lpstr>
      <vt:lpstr>MultiDictionary&lt;K, V&gt; – Пример</vt:lpstr>
      <vt:lpstr>MaxHeap&lt;T&gt; (Двоична пирамида)</vt:lpstr>
      <vt:lpstr>MaxHeap&lt;T&gt; – Пример</vt:lpstr>
      <vt:lpstr>Дърво</vt:lpstr>
      <vt:lpstr>Графи</vt:lpstr>
      <vt:lpstr>Какво научихме днес?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структурите от данни</dc:title>
  <dc:subject>Модул 2 - Структури от данни и алгоритми</dc:subject>
  <dc:creator>Software University</dc:creator>
  <cp:keywords>Software University; SoftUni; programming; coding; software development; education; training; course; algorithms; C#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367</cp:revision>
  <dcterms:created xsi:type="dcterms:W3CDTF">2018-05-23T13:08:44Z</dcterms:created>
  <dcterms:modified xsi:type="dcterms:W3CDTF">2023-08-27T14:13:52Z</dcterms:modified>
  <cp:category>computer programming;programming</cp:category>
</cp:coreProperties>
</file>