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503" r:id="rId2"/>
    <p:sldId id="276" r:id="rId3"/>
    <p:sldId id="511" r:id="rId4"/>
    <p:sldId id="504" r:id="rId5"/>
    <p:sldId id="505" r:id="rId6"/>
    <p:sldId id="508" r:id="rId7"/>
    <p:sldId id="507" r:id="rId8"/>
    <p:sldId id="506" r:id="rId9"/>
    <p:sldId id="509" r:id="rId10"/>
    <p:sldId id="510" r:id="rId11"/>
    <p:sldId id="512" r:id="rId12"/>
    <p:sldId id="513" r:id="rId13"/>
    <p:sldId id="514" r:id="rId14"/>
    <p:sldId id="515" r:id="rId15"/>
    <p:sldId id="516" r:id="rId16"/>
    <p:sldId id="517" r:id="rId17"/>
    <p:sldId id="518" r:id="rId18"/>
    <p:sldId id="519" r:id="rId19"/>
    <p:sldId id="520" r:id="rId20"/>
    <p:sldId id="521" r:id="rId21"/>
    <p:sldId id="349" r:id="rId22"/>
    <p:sldId id="523" r:id="rId23"/>
    <p:sldId id="52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726EC7D-BA2E-44B0-A526-113B7A638839}">
          <p14:sldIdLst>
            <p14:sldId id="503"/>
            <p14:sldId id="276"/>
          </p14:sldIdLst>
        </p14:section>
        <p14:section name="Групови функции" id="{542E9B04-29EA-4741-94A4-4B0376F8F075}">
          <p14:sldIdLst>
            <p14:sldId id="511"/>
            <p14:sldId id="504"/>
            <p14:sldId id="505"/>
            <p14:sldId id="508"/>
            <p14:sldId id="507"/>
            <p14:sldId id="506"/>
            <p14:sldId id="509"/>
            <p14:sldId id="510"/>
          </p14:sldIdLst>
        </p14:section>
        <p14:section name="Групиране и филтриране на данни" id="{022A97D9-8930-4B0C-A906-873A9D5D7A1E}">
          <p14:sldIdLst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</p14:sldIdLst>
        </p14:section>
        <p14:section name="Обобщение" id="{905DB593-FF20-4504-A460-33A07F5BAB2F}">
          <p14:sldIdLst>
            <p14:sldId id="349"/>
            <p14:sldId id="523"/>
            <p14:sldId id="5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14EC77-15C1-4A10-93F0-73E2A5290A52}" v="2" dt="2023-10-06T16:09:28.32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6247" autoAdjust="0"/>
  </p:normalViewPr>
  <p:slideViewPr>
    <p:cSldViewPr showGuides="1">
      <p:cViewPr varScale="1">
        <p:scale>
          <a:sx n="106" d="100"/>
          <a:sy n="106" d="100"/>
        </p:scale>
        <p:origin x="474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6214EC77-15C1-4A10-93F0-73E2A5290A52}"/>
    <pc:docChg chg="custSel addSld delSld modSld sldOrd addSection modSection">
      <pc:chgData name="Spasko Katsarski" userId="cc8518145bc96298" providerId="LiveId" clId="{6214EC77-15C1-4A10-93F0-73E2A5290A52}" dt="2023-10-06T16:13:30.331" v="46" actId="17846"/>
      <pc:docMkLst>
        <pc:docMk/>
      </pc:docMkLst>
      <pc:sldChg chg="del">
        <pc:chgData name="Spasko Katsarski" userId="cc8518145bc96298" providerId="LiveId" clId="{6214EC77-15C1-4A10-93F0-73E2A5290A52}" dt="2023-10-06T16:09:19.561" v="2" actId="47"/>
        <pc:sldMkLst>
          <pc:docMk/>
          <pc:sldMk cId="270095299" sldId="256"/>
        </pc:sldMkLst>
      </pc:sldChg>
      <pc:sldChg chg="addSp delSp modSp mod">
        <pc:chgData name="Spasko Katsarski" userId="cc8518145bc96298" providerId="LiveId" clId="{6214EC77-15C1-4A10-93F0-73E2A5290A52}" dt="2023-10-06T16:09:35.577" v="12"/>
        <pc:sldMkLst>
          <pc:docMk/>
          <pc:sldMk cId="129371495" sldId="503"/>
        </pc:sldMkLst>
        <pc:spChg chg="del">
          <ac:chgData name="Spasko Katsarski" userId="cc8518145bc96298" providerId="LiveId" clId="{6214EC77-15C1-4A10-93F0-73E2A5290A52}" dt="2023-10-06T16:09:11.761" v="0" actId="478"/>
          <ac:spMkLst>
            <pc:docMk/>
            <pc:sldMk cId="129371495" sldId="503"/>
            <ac:spMk id="2" creationId="{BEB41CE0-8336-8DA9-8F70-30FF1E5E19AA}"/>
          </ac:spMkLst>
        </pc:spChg>
        <pc:spChg chg="mod">
          <ac:chgData name="Spasko Katsarski" userId="cc8518145bc96298" providerId="LiveId" clId="{6214EC77-15C1-4A10-93F0-73E2A5290A52}" dt="2023-10-06T16:09:32.240" v="11"/>
          <ac:spMkLst>
            <pc:docMk/>
            <pc:sldMk cId="129371495" sldId="503"/>
            <ac:spMk id="9" creationId="{FA396BB6-2053-4690-9672-BC528007D370}"/>
          </ac:spMkLst>
        </pc:spChg>
        <pc:spChg chg="mod">
          <ac:chgData name="Spasko Katsarski" userId="cc8518145bc96298" providerId="LiveId" clId="{6214EC77-15C1-4A10-93F0-73E2A5290A52}" dt="2023-10-06T16:09:35.577" v="12"/>
          <ac:spMkLst>
            <pc:docMk/>
            <pc:sldMk cId="129371495" sldId="503"/>
            <ac:spMk id="10" creationId="{F585BC4C-0F13-4FD4-8F23-99FD46618370}"/>
          </ac:spMkLst>
        </pc:spChg>
        <pc:picChg chg="add mod">
          <ac:chgData name="Spasko Katsarski" userId="cc8518145bc96298" providerId="LiveId" clId="{6214EC77-15C1-4A10-93F0-73E2A5290A52}" dt="2023-10-06T16:09:28.323" v="10"/>
          <ac:picMkLst>
            <pc:docMk/>
            <pc:sldMk cId="129371495" sldId="503"/>
            <ac:picMk id="4" creationId="{8CE3C3AD-BE4F-1A8F-0212-8D7162892A18}"/>
          </ac:picMkLst>
        </pc:picChg>
        <pc:picChg chg="mod">
          <ac:chgData name="Spasko Katsarski" userId="cc8518145bc96298" providerId="LiveId" clId="{6214EC77-15C1-4A10-93F0-73E2A5290A52}" dt="2023-10-06T16:09:13.362" v="1" actId="1076"/>
          <ac:picMkLst>
            <pc:docMk/>
            <pc:sldMk cId="129371495" sldId="503"/>
            <ac:picMk id="77826" creationId="{00000000-0000-0000-0000-000000000000}"/>
          </ac:picMkLst>
        </pc:picChg>
      </pc:sldChg>
      <pc:sldChg chg="modSp mod">
        <pc:chgData name="Spasko Katsarski" userId="cc8518145bc96298" providerId="LiveId" clId="{6214EC77-15C1-4A10-93F0-73E2A5290A52}" dt="2023-10-06T16:09:49.676" v="29"/>
        <pc:sldMkLst>
          <pc:docMk/>
          <pc:sldMk cId="197787085" sldId="511"/>
        </pc:sldMkLst>
        <pc:spChg chg="mod">
          <ac:chgData name="Spasko Katsarski" userId="cc8518145bc96298" providerId="LiveId" clId="{6214EC77-15C1-4A10-93F0-73E2A5290A52}" dt="2023-10-06T16:09:49.676" v="29"/>
          <ac:spMkLst>
            <pc:docMk/>
            <pc:sldMk cId="197787085" sldId="511"/>
            <ac:spMk id="5" creationId="{E5CD35B3-FD14-40E2-EFB4-D4278EB9815F}"/>
          </ac:spMkLst>
        </pc:spChg>
        <pc:spChg chg="mod">
          <ac:chgData name="Spasko Katsarski" userId="cc8518145bc96298" providerId="LiveId" clId="{6214EC77-15C1-4A10-93F0-73E2A5290A52}" dt="2023-10-06T16:09:48.308" v="28" actId="20577"/>
          <ac:spMkLst>
            <pc:docMk/>
            <pc:sldMk cId="197787085" sldId="511"/>
            <ac:spMk id="7" creationId="{9E51012E-D9DF-272D-8B96-ED44A0A510CC}"/>
          </ac:spMkLst>
        </pc:spChg>
      </pc:sldChg>
      <pc:sldChg chg="modSp mod">
        <pc:chgData name="Spasko Katsarski" userId="cc8518145bc96298" providerId="LiveId" clId="{6214EC77-15C1-4A10-93F0-73E2A5290A52}" dt="2023-10-06T16:13:24.570" v="45" actId="20577"/>
        <pc:sldMkLst>
          <pc:docMk/>
          <pc:sldMk cId="1631470853" sldId="512"/>
        </pc:sldMkLst>
        <pc:spChg chg="mod">
          <ac:chgData name="Spasko Katsarski" userId="cc8518145bc96298" providerId="LiveId" clId="{6214EC77-15C1-4A10-93F0-73E2A5290A52}" dt="2023-10-06T16:10:12.352" v="41" actId="1036"/>
          <ac:spMkLst>
            <pc:docMk/>
            <pc:sldMk cId="1631470853" sldId="512"/>
            <ac:spMk id="5" creationId="{4670B05B-6820-24C8-F699-B60958466D19}"/>
          </ac:spMkLst>
        </pc:spChg>
        <pc:spChg chg="mod">
          <ac:chgData name="Spasko Katsarski" userId="cc8518145bc96298" providerId="LiveId" clId="{6214EC77-15C1-4A10-93F0-73E2A5290A52}" dt="2023-10-06T16:13:24.570" v="45" actId="20577"/>
          <ac:spMkLst>
            <pc:docMk/>
            <pc:sldMk cId="1631470853" sldId="512"/>
            <ac:spMk id="7" creationId="{B2CE2B0E-DCA7-926D-E6F3-760216D5142F}"/>
          </ac:spMkLst>
        </pc:spChg>
      </pc:sldChg>
      <pc:sldChg chg="modSp mod">
        <pc:chgData name="Spasko Katsarski" userId="cc8518145bc96298" providerId="LiveId" clId="{6214EC77-15C1-4A10-93F0-73E2A5290A52}" dt="2023-10-06T16:09:19.902" v="5" actId="27636"/>
        <pc:sldMkLst>
          <pc:docMk/>
          <pc:sldMk cId="2168758100" sldId="516"/>
        </pc:sldMkLst>
        <pc:spChg chg="mod">
          <ac:chgData name="Spasko Katsarski" userId="cc8518145bc96298" providerId="LiveId" clId="{6214EC77-15C1-4A10-93F0-73E2A5290A52}" dt="2023-10-06T16:09:19.902" v="5" actId="27636"/>
          <ac:spMkLst>
            <pc:docMk/>
            <pc:sldMk cId="2168758100" sldId="516"/>
            <ac:spMk id="594946" creationId="{00000000-0000-0000-0000-000000000000}"/>
          </ac:spMkLst>
        </pc:spChg>
      </pc:sldChg>
      <pc:sldChg chg="modSp mod">
        <pc:chgData name="Spasko Katsarski" userId="cc8518145bc96298" providerId="LiveId" clId="{6214EC77-15C1-4A10-93F0-73E2A5290A52}" dt="2023-10-06T16:09:19.904" v="6" actId="27636"/>
        <pc:sldMkLst>
          <pc:docMk/>
          <pc:sldMk cId="3208921281" sldId="517"/>
        </pc:sldMkLst>
        <pc:spChg chg="mod">
          <ac:chgData name="Spasko Katsarski" userId="cc8518145bc96298" providerId="LiveId" clId="{6214EC77-15C1-4A10-93F0-73E2A5290A52}" dt="2023-10-06T16:09:19.904" v="6" actId="27636"/>
          <ac:spMkLst>
            <pc:docMk/>
            <pc:sldMk cId="3208921281" sldId="517"/>
            <ac:spMk id="595970" creationId="{00000000-0000-0000-0000-000000000000}"/>
          </ac:spMkLst>
        </pc:spChg>
      </pc:sldChg>
      <pc:sldChg chg="modSp mod">
        <pc:chgData name="Spasko Katsarski" userId="cc8518145bc96298" providerId="LiveId" clId="{6214EC77-15C1-4A10-93F0-73E2A5290A52}" dt="2023-10-06T16:09:19.910" v="7" actId="27636"/>
        <pc:sldMkLst>
          <pc:docMk/>
          <pc:sldMk cId="1887821581" sldId="518"/>
        </pc:sldMkLst>
        <pc:spChg chg="mod">
          <ac:chgData name="Spasko Katsarski" userId="cc8518145bc96298" providerId="LiveId" clId="{6214EC77-15C1-4A10-93F0-73E2A5290A52}" dt="2023-10-06T16:09:19.910" v="7" actId="27636"/>
          <ac:spMkLst>
            <pc:docMk/>
            <pc:sldMk cId="1887821581" sldId="518"/>
            <ac:spMk id="596994" creationId="{00000000-0000-0000-0000-000000000000}"/>
          </ac:spMkLst>
        </pc:spChg>
      </pc:sldChg>
      <pc:sldChg chg="add ord">
        <pc:chgData name="Spasko Katsarski" userId="cc8518145bc96298" providerId="LiveId" clId="{6214EC77-15C1-4A10-93F0-73E2A5290A52}" dt="2023-10-06T16:09:21.214" v="9"/>
        <pc:sldMkLst>
          <pc:docMk/>
          <pc:sldMk cId="1732530328" sldId="52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15.4.2024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FCB4E183-4EBC-ED3C-7590-EB86453AA2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82625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E6BF4DA-961C-1A29-4816-4F31FCBB9B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2607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FFEAA28-861A-EFD0-0F30-095B7EC840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22501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5182717-9AFC-31B4-16D7-0E321609DE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18832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1C6F290-1F57-9F57-CC3F-67444E9566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93904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7778A92-A892-BF2C-AF5B-38F9E0F918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21923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203673D-78E7-AEEA-12C8-9937B36388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53333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FF8BA6F-17EA-4FFD-66F1-EFCC8C6844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49252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FC92DC9-125C-65C3-C02F-774DB4B01D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54833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5564CBF-73CB-614B-8D73-5D08F1A287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705648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AFD0131-DCEE-1B08-EE5B-F16892E7C0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83317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C9524230-DB6A-B504-2620-02EE44C98B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551542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0979F24-AF62-EA20-D63C-C9BBCEA4DB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3924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8F3DB3E-7734-713B-CC64-4267C12F99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70609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D99D8D-3866-4B3D-A7FC-87393DD00F81}" type="slidenum">
              <a:rPr lang="en-US"/>
              <a:pPr/>
              <a:t>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buFontTx/>
              <a:buChar char="•"/>
            </a:pPr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BB6D6277-CB99-A7F5-F24E-891379FEDD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6954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4B2D45-DAEC-4F7B-B4C8-E5B55B318D0E}" type="slidenum">
              <a:rPr lang="en-US"/>
              <a:pPr/>
              <a:t>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DC14DC43-16D0-83EC-93D1-9A63A80A23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21673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368AD6-D826-4EE0-B558-3686CB4B5188}" type="slidenum">
              <a:rPr lang="en-US"/>
              <a:pPr/>
              <a:t>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9A38F4B7-F891-510C-2349-ECF7775877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2880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627590E-C21D-F67C-57BB-0F226A0B52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22438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71A9AF0-61BF-D691-A337-3392E46B52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30289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7A03651-283B-5931-D142-38C78FD699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84964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 агрегатни функции. </a:t>
            </a:r>
            <a:r>
              <a:rPr lang="en-US" dirty="0"/>
              <a:t>GROUP BY </a:t>
            </a:r>
            <a:r>
              <a:rPr lang="bg-BG" dirty="0"/>
              <a:t>и </a:t>
            </a:r>
            <a:r>
              <a:rPr lang="en-US" dirty="0"/>
              <a:t>HAVING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Групови и агрегатни функции</a:t>
            </a:r>
            <a:endParaRPr lang="bg-BG" sz="4400" dirty="0"/>
          </a:p>
        </p:txBody>
      </p:sp>
      <p:pic>
        <p:nvPicPr>
          <p:cNvPr id="77826" name="Picture 2" descr="Grouping - Free business and finance ico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41000" y="2186761"/>
            <a:ext cx="3048000" cy="3048001"/>
          </a:xfrm>
          <a:prstGeom prst="rect">
            <a:avLst/>
          </a:prstGeom>
          <a:noFill/>
        </p:spPr>
      </p:pic>
      <p:pic>
        <p:nvPicPr>
          <p:cNvPr id="4" name="Picture 3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8CE3C3AD-BE4F-1A8F-0212-8D7162892A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23826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ru-RU" dirty="0"/>
              <a:t>Намерете </a:t>
            </a:r>
            <a:r>
              <a:rPr lang="ru-RU" b="1" dirty="0"/>
              <a:t>най-рано наетия </a:t>
            </a:r>
            <a:r>
              <a:rPr lang="ru-RU" dirty="0"/>
              <a:t>служител за всеки отдел</a:t>
            </a:r>
            <a:endParaRPr lang="en-US" dirty="0"/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Групови функции във вложени заявки</a:t>
            </a:r>
            <a:endParaRPr lang="bg-BG" dirty="0"/>
          </a:p>
        </p:txBody>
      </p:sp>
      <p:sp>
        <p:nvSpPr>
          <p:cNvPr id="588804" name="Rectangle 4"/>
          <p:cNvSpPr>
            <a:spLocks noChangeArrowheads="1"/>
          </p:cNvSpPr>
          <p:nvPr/>
        </p:nvSpPr>
        <p:spPr bwMode="auto">
          <a:xfrm>
            <a:off x="608170" y="1877704"/>
            <a:ext cx="10886621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e.FirstName, e.LastName, e.HireDate, d.Name as Dept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Departments 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e.DepartmentID = d.DepartmentID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e.HireDate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MIN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 = d.DepartmentID)</a:t>
            </a:r>
          </a:p>
        </p:txBody>
      </p:sp>
      <p:graphicFrame>
        <p:nvGraphicFramePr>
          <p:cNvPr id="58880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237647"/>
              </p:ext>
            </p:extLst>
          </p:nvPr>
        </p:nvGraphicFramePr>
        <p:xfrm>
          <a:off x="2069999" y="4724400"/>
          <a:ext cx="8003085" cy="1668780"/>
        </p:xfrm>
        <a:graphic>
          <a:graphicData uri="http://schemas.openxmlformats.org/drawingml/2006/table">
            <a:tbl>
              <a:tblPr/>
              <a:tblGrid>
                <a:gridCol w="1753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3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0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FirstName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HireDate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Guy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Gilbert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1998-07-31 00:00:00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Production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Kevin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Brown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1999-02-26 00:00:00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Marketing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3BFF4EAE-CD22-157E-93E5-489180FDEE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79847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SQL GROUP BY: Fungsi, Contoh, dan Cara Menggunakan 2023 | Revo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5338" y="1600200"/>
            <a:ext cx="2981325" cy="1989204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4670B05B-6820-24C8-F699-B60958466D1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GROUP BY </a:t>
            </a:r>
            <a:r>
              <a:rPr lang="bg-BG" dirty="0"/>
              <a:t>и </a:t>
            </a:r>
            <a:r>
              <a:rPr lang="en-US" dirty="0"/>
              <a:t>HAVING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B2CE2B0E-DCA7-926D-E6F3-760216D5142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ru-RU" dirty="0"/>
              <a:t>Групиране и филтриране на данни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3147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917" y="3149600"/>
            <a:ext cx="838418" cy="838200"/>
          </a:xfrm>
          <a:prstGeom prst="rect">
            <a:avLst/>
          </a:prstGeom>
          <a:noFill/>
        </p:spPr>
      </p:pic>
      <p:sp>
        <p:nvSpPr>
          <p:cNvPr id="15" name="Freeform 5"/>
          <p:cNvSpPr>
            <a:spLocks/>
          </p:cNvSpPr>
          <p:nvPr/>
        </p:nvSpPr>
        <p:spPr bwMode="auto">
          <a:xfrm>
            <a:off x="5154160" y="1691166"/>
            <a:ext cx="1707144" cy="4584406"/>
          </a:xfrm>
          <a:custGeom>
            <a:avLst/>
            <a:gdLst>
              <a:gd name="connsiteX0" fmla="*/ 0 w 9993"/>
              <a:gd name="connsiteY0" fmla="*/ 9996 h 9996"/>
              <a:gd name="connsiteX1" fmla="*/ 0 w 9993"/>
              <a:gd name="connsiteY1" fmla="*/ 0 h 9996"/>
              <a:gd name="connsiteX2" fmla="*/ 9746 w 9993"/>
              <a:gd name="connsiteY2" fmla="*/ 2890 h 9996"/>
              <a:gd name="connsiteX3" fmla="*/ 9993 w 9993"/>
              <a:gd name="connsiteY3" fmla="*/ 6693 h 9996"/>
              <a:gd name="connsiteX4" fmla="*/ 0 w 9993"/>
              <a:gd name="connsiteY4" fmla="*/ 9996 h 9996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749 w 10000"/>
              <a:gd name="connsiteY2" fmla="*/ 2979 h 10000"/>
              <a:gd name="connsiteX3" fmla="*/ 10000 w 10000"/>
              <a:gd name="connsiteY3" fmla="*/ 6696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15 w 10000"/>
              <a:gd name="connsiteY2" fmla="*/ 2927 h 10000"/>
              <a:gd name="connsiteX3" fmla="*/ 10000 w 10000"/>
              <a:gd name="connsiteY3" fmla="*/ 6696 h 10000"/>
              <a:gd name="connsiteX4" fmla="*/ 0 w 10000"/>
              <a:gd name="connsiteY4" fmla="*/ 10000 h 10000"/>
              <a:gd name="connsiteX0" fmla="*/ 0 w 9997"/>
              <a:gd name="connsiteY0" fmla="*/ 10000 h 10000"/>
              <a:gd name="connsiteX1" fmla="*/ 0 w 9997"/>
              <a:gd name="connsiteY1" fmla="*/ 0 h 10000"/>
              <a:gd name="connsiteX2" fmla="*/ 9915 w 9997"/>
              <a:gd name="connsiteY2" fmla="*/ 2927 h 10000"/>
              <a:gd name="connsiteX3" fmla="*/ 9917 w 9997"/>
              <a:gd name="connsiteY3" fmla="*/ 7824 h 10000"/>
              <a:gd name="connsiteX4" fmla="*/ 0 w 9997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18 w 10000"/>
              <a:gd name="connsiteY2" fmla="*/ 2927 h 10000"/>
              <a:gd name="connsiteX3" fmla="*/ 9837 w 10000"/>
              <a:gd name="connsiteY3" fmla="*/ 7824 h 10000"/>
              <a:gd name="connsiteX4" fmla="*/ 0 w 10000"/>
              <a:gd name="connsiteY4" fmla="*/ 10000 h 10000"/>
              <a:gd name="connsiteX0" fmla="*/ 0 w 9918"/>
              <a:gd name="connsiteY0" fmla="*/ 10000 h 10000"/>
              <a:gd name="connsiteX1" fmla="*/ 0 w 9918"/>
              <a:gd name="connsiteY1" fmla="*/ 0 h 10000"/>
              <a:gd name="connsiteX2" fmla="*/ 9918 w 9918"/>
              <a:gd name="connsiteY2" fmla="*/ 2927 h 10000"/>
              <a:gd name="connsiteX3" fmla="*/ 0 w 9918"/>
              <a:gd name="connsiteY3" fmla="*/ 10000 h 10000"/>
              <a:gd name="connsiteX0" fmla="*/ 0 w 10936"/>
              <a:gd name="connsiteY0" fmla="*/ 10000 h 10000"/>
              <a:gd name="connsiteX1" fmla="*/ 0 w 10936"/>
              <a:gd name="connsiteY1" fmla="*/ 0 h 10000"/>
              <a:gd name="connsiteX2" fmla="*/ 10000 w 10936"/>
              <a:gd name="connsiteY2" fmla="*/ 2927 h 10000"/>
              <a:gd name="connsiteX3" fmla="*/ 5615 w 10936"/>
              <a:gd name="connsiteY3" fmla="*/ 6641 h 10000"/>
              <a:gd name="connsiteX4" fmla="*/ 0 w 10936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2927 h 10000"/>
              <a:gd name="connsiteX3" fmla="*/ 5615 w 10000"/>
              <a:gd name="connsiteY3" fmla="*/ 6641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2927 h 10000"/>
              <a:gd name="connsiteX3" fmla="*/ 5615 w 10000"/>
              <a:gd name="connsiteY3" fmla="*/ 6641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2927 h 10000"/>
              <a:gd name="connsiteX3" fmla="*/ 9833 w 10000"/>
              <a:gd name="connsiteY3" fmla="*/ 7779 h 10000"/>
              <a:gd name="connsiteX4" fmla="*/ 0 w 10000"/>
              <a:gd name="connsiteY4" fmla="*/ 10000 h 10000"/>
              <a:gd name="connsiteX0" fmla="*/ 0 w 9889"/>
              <a:gd name="connsiteY0" fmla="*/ 10000 h 10000"/>
              <a:gd name="connsiteX1" fmla="*/ 0 w 9889"/>
              <a:gd name="connsiteY1" fmla="*/ 0 h 10000"/>
              <a:gd name="connsiteX2" fmla="*/ 9833 w 9889"/>
              <a:gd name="connsiteY2" fmla="*/ 2814 h 10000"/>
              <a:gd name="connsiteX3" fmla="*/ 9833 w 9889"/>
              <a:gd name="connsiteY3" fmla="*/ 7779 h 10000"/>
              <a:gd name="connsiteX4" fmla="*/ 0 w 9889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43 w 10000"/>
              <a:gd name="connsiteY2" fmla="*/ 2814 h 10000"/>
              <a:gd name="connsiteX3" fmla="*/ 9943 w 10000"/>
              <a:gd name="connsiteY3" fmla="*/ 7779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43 w 10000"/>
              <a:gd name="connsiteY2" fmla="*/ 2979 h 10000"/>
              <a:gd name="connsiteX3" fmla="*/ 9943 w 10000"/>
              <a:gd name="connsiteY3" fmla="*/ 7779 h 10000"/>
              <a:gd name="connsiteX4" fmla="*/ 0 w 10000"/>
              <a:gd name="connsiteY4" fmla="*/ 10000 h 10000"/>
              <a:gd name="connsiteX0" fmla="*/ 0 w 10084"/>
              <a:gd name="connsiteY0" fmla="*/ 10000 h 10000"/>
              <a:gd name="connsiteX1" fmla="*/ 0 w 10084"/>
              <a:gd name="connsiteY1" fmla="*/ 0 h 10000"/>
              <a:gd name="connsiteX2" fmla="*/ 10084 w 10084"/>
              <a:gd name="connsiteY2" fmla="*/ 2917 h 10000"/>
              <a:gd name="connsiteX3" fmla="*/ 9943 w 10084"/>
              <a:gd name="connsiteY3" fmla="*/ 7779 h 10000"/>
              <a:gd name="connsiteX4" fmla="*/ 0 w 10084"/>
              <a:gd name="connsiteY4" fmla="*/ 10000 h 10000"/>
              <a:gd name="connsiteX0" fmla="*/ 0 w 10085"/>
              <a:gd name="connsiteY0" fmla="*/ 10000 h 10000"/>
              <a:gd name="connsiteX1" fmla="*/ 0 w 10085"/>
              <a:gd name="connsiteY1" fmla="*/ 0 h 10000"/>
              <a:gd name="connsiteX2" fmla="*/ 10084 w 10085"/>
              <a:gd name="connsiteY2" fmla="*/ 2917 h 10000"/>
              <a:gd name="connsiteX3" fmla="*/ 10028 w 10085"/>
              <a:gd name="connsiteY3" fmla="*/ 7831 h 10000"/>
              <a:gd name="connsiteX4" fmla="*/ 0 w 10085"/>
              <a:gd name="connsiteY4" fmla="*/ 10000 h 10000"/>
              <a:gd name="connsiteX0" fmla="*/ 0 w 10085"/>
              <a:gd name="connsiteY0" fmla="*/ 10000 h 10000"/>
              <a:gd name="connsiteX1" fmla="*/ 0 w 10085"/>
              <a:gd name="connsiteY1" fmla="*/ 0 h 10000"/>
              <a:gd name="connsiteX2" fmla="*/ 10084 w 10085"/>
              <a:gd name="connsiteY2" fmla="*/ 2917 h 10000"/>
              <a:gd name="connsiteX3" fmla="*/ 10028 w 10085"/>
              <a:gd name="connsiteY3" fmla="*/ 7873 h 10000"/>
              <a:gd name="connsiteX4" fmla="*/ 0 w 10085"/>
              <a:gd name="connsiteY4" fmla="*/ 10000 h 10000"/>
              <a:gd name="connsiteX0" fmla="*/ 0 w 10084"/>
              <a:gd name="connsiteY0" fmla="*/ 10000 h 10000"/>
              <a:gd name="connsiteX1" fmla="*/ 0 w 10084"/>
              <a:gd name="connsiteY1" fmla="*/ 0 h 10000"/>
              <a:gd name="connsiteX2" fmla="*/ 10084 w 10084"/>
              <a:gd name="connsiteY2" fmla="*/ 3274 h 10000"/>
              <a:gd name="connsiteX3" fmla="*/ 10028 w 10084"/>
              <a:gd name="connsiteY3" fmla="*/ 7873 h 10000"/>
              <a:gd name="connsiteX4" fmla="*/ 0 w 10084"/>
              <a:gd name="connsiteY4" fmla="*/ 10000 h 10000"/>
              <a:gd name="connsiteX0" fmla="*/ 0 w 10084"/>
              <a:gd name="connsiteY0" fmla="*/ 10000 h 10000"/>
              <a:gd name="connsiteX1" fmla="*/ 0 w 10084"/>
              <a:gd name="connsiteY1" fmla="*/ 0 h 10000"/>
              <a:gd name="connsiteX2" fmla="*/ 10084 w 10084"/>
              <a:gd name="connsiteY2" fmla="*/ 3125 h 10000"/>
              <a:gd name="connsiteX3" fmla="*/ 10028 w 10084"/>
              <a:gd name="connsiteY3" fmla="*/ 7873 h 10000"/>
              <a:gd name="connsiteX4" fmla="*/ 0 w 10084"/>
              <a:gd name="connsiteY4" fmla="*/ 10000 h 10000"/>
              <a:gd name="connsiteX0" fmla="*/ 0 w 10042"/>
              <a:gd name="connsiteY0" fmla="*/ 10000 h 10000"/>
              <a:gd name="connsiteX1" fmla="*/ 0 w 10042"/>
              <a:gd name="connsiteY1" fmla="*/ 0 h 10000"/>
              <a:gd name="connsiteX2" fmla="*/ 10003 w 10042"/>
              <a:gd name="connsiteY2" fmla="*/ 3125 h 10000"/>
              <a:gd name="connsiteX3" fmla="*/ 10028 w 10042"/>
              <a:gd name="connsiteY3" fmla="*/ 7873 h 10000"/>
              <a:gd name="connsiteX4" fmla="*/ 0 w 10042"/>
              <a:gd name="connsiteY4" fmla="*/ 10000 h 10000"/>
              <a:gd name="connsiteX0" fmla="*/ 0 w 10084"/>
              <a:gd name="connsiteY0" fmla="*/ 10000 h 10000"/>
              <a:gd name="connsiteX1" fmla="*/ 0 w 10084"/>
              <a:gd name="connsiteY1" fmla="*/ 0 h 10000"/>
              <a:gd name="connsiteX2" fmla="*/ 10084 w 10084"/>
              <a:gd name="connsiteY2" fmla="*/ 3185 h 10000"/>
              <a:gd name="connsiteX3" fmla="*/ 10028 w 10084"/>
              <a:gd name="connsiteY3" fmla="*/ 7873 h 10000"/>
              <a:gd name="connsiteX4" fmla="*/ 0 w 10084"/>
              <a:gd name="connsiteY4" fmla="*/ 10000 h 10000"/>
              <a:gd name="connsiteX0" fmla="*/ 0 w 10123"/>
              <a:gd name="connsiteY0" fmla="*/ 10000 h 10000"/>
              <a:gd name="connsiteX1" fmla="*/ 0 w 10123"/>
              <a:gd name="connsiteY1" fmla="*/ 0 h 10000"/>
              <a:gd name="connsiteX2" fmla="*/ 10084 w 10123"/>
              <a:gd name="connsiteY2" fmla="*/ 3185 h 10000"/>
              <a:gd name="connsiteX3" fmla="*/ 10109 w 10123"/>
              <a:gd name="connsiteY3" fmla="*/ 7843 h 10000"/>
              <a:gd name="connsiteX4" fmla="*/ 0 w 10123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3" h="10000">
                <a:moveTo>
                  <a:pt x="0" y="10000"/>
                </a:moveTo>
                <a:lnTo>
                  <a:pt x="0" y="0"/>
                </a:lnTo>
                <a:cubicBezTo>
                  <a:pt x="3361" y="972"/>
                  <a:pt x="6723" y="2213"/>
                  <a:pt x="10084" y="3185"/>
                </a:cubicBezTo>
                <a:cubicBezTo>
                  <a:pt x="10028" y="4802"/>
                  <a:pt x="10166" y="6226"/>
                  <a:pt x="10109" y="7843"/>
                </a:cubicBezTo>
                <a:lnTo>
                  <a:pt x="0" y="10000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591922" name="Text Box 50"/>
          <p:cNvSpPr txBox="1">
            <a:spLocks noChangeArrowheads="1"/>
          </p:cNvSpPr>
          <p:nvPr/>
        </p:nvSpPr>
        <p:spPr bwMode="auto">
          <a:xfrm>
            <a:off x="5466499" y="2488081"/>
            <a:ext cx="76996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72000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1924" name="Text Box 52"/>
          <p:cNvSpPr txBox="1">
            <a:spLocks noChangeArrowheads="1"/>
          </p:cNvSpPr>
          <p:nvPr/>
        </p:nvSpPr>
        <p:spPr bwMode="auto">
          <a:xfrm>
            <a:off x="5459039" y="4189104"/>
            <a:ext cx="90946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108600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1926" name="Text Box 54"/>
          <p:cNvSpPr txBox="1">
            <a:spLocks noChangeArrowheads="1"/>
          </p:cNvSpPr>
          <p:nvPr/>
        </p:nvSpPr>
        <p:spPr bwMode="auto">
          <a:xfrm>
            <a:off x="5444748" y="5327700"/>
            <a:ext cx="90304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185600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Агрегиране на групи от данни</a:t>
            </a:r>
            <a:endParaRPr lang="bg-BG" dirty="0"/>
          </a:p>
        </p:txBody>
      </p:sp>
      <p:graphicFrame>
        <p:nvGraphicFramePr>
          <p:cNvPr id="59187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983544"/>
              </p:ext>
            </p:extLst>
          </p:nvPr>
        </p:nvGraphicFramePr>
        <p:xfrm>
          <a:off x="2109812" y="1295400"/>
          <a:ext cx="3044348" cy="4981956"/>
        </p:xfrm>
        <a:graphic>
          <a:graphicData uri="http://schemas.openxmlformats.org/drawingml/2006/table">
            <a:tbl>
              <a:tblPr/>
              <a:tblGrid>
                <a:gridCol w="1991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Salary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10300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16800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16800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10300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17800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28800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25000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29800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25000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125500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60100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  <a:endParaRPr kumimoji="1" lang="en-US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  <a:endParaRPr kumimoji="1" lang="en-US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59192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588850"/>
              </p:ext>
            </p:extLst>
          </p:nvPr>
        </p:nvGraphicFramePr>
        <p:xfrm>
          <a:off x="6866260" y="3149599"/>
          <a:ext cx="3664143" cy="2133600"/>
        </p:xfrm>
        <a:graphic>
          <a:graphicData uri="http://schemas.openxmlformats.org/drawingml/2006/table">
            <a:tbl>
              <a:tblPr/>
              <a:tblGrid>
                <a:gridCol w="1911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2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SUM (Salary)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3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72000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3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108600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3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185600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3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88"/>
          <p:cNvSpPr>
            <a:spLocks/>
          </p:cNvSpPr>
          <p:nvPr/>
        </p:nvSpPr>
        <p:spPr bwMode="auto">
          <a:xfrm>
            <a:off x="5172074" y="1733550"/>
            <a:ext cx="238126" cy="1819275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17" name="AutoShape 88"/>
          <p:cNvSpPr>
            <a:spLocks/>
          </p:cNvSpPr>
          <p:nvPr/>
        </p:nvSpPr>
        <p:spPr bwMode="auto">
          <a:xfrm>
            <a:off x="5181599" y="3657600"/>
            <a:ext cx="219075" cy="1428750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18" name="AutoShape 88"/>
          <p:cNvSpPr>
            <a:spLocks/>
          </p:cNvSpPr>
          <p:nvPr/>
        </p:nvSpPr>
        <p:spPr bwMode="auto">
          <a:xfrm>
            <a:off x="5162550" y="5172075"/>
            <a:ext cx="228600" cy="685800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2C0EED0-220F-BAF2-FDC4-EB622B14CD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078888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Р</a:t>
            </a:r>
            <a:r>
              <a:rPr lang="ru-RU" dirty="0"/>
              <a:t>азделя редовете на таблицата на </a:t>
            </a:r>
            <a:r>
              <a:rPr lang="ru-RU" b="1" dirty="0">
                <a:solidFill>
                  <a:schemeClr val="bg1"/>
                </a:solidFill>
              </a:rPr>
              <a:t>групи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bg-BG" sz="3600" b="1" noProof="1">
                <a:solidFill>
                  <a:srgbClr val="224464"/>
                </a:solidFill>
                <a:cs typeface="Consolas" pitchFamily="49" charset="0"/>
              </a:rPr>
              <a:t>колони за групиране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dirty="0"/>
              <a:t> </a:t>
            </a:r>
            <a:r>
              <a:rPr lang="bg-BG" dirty="0"/>
              <a:t>е лист от колони</a:t>
            </a:r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  <a:r>
              <a:rPr lang="bg-BG" dirty="0"/>
              <a:t> (1)</a:t>
            </a:r>
          </a:p>
        </p:txBody>
      </p:sp>
      <p:sp>
        <p:nvSpPr>
          <p:cNvPr id="592900" name="Rectangle 4"/>
          <p:cNvSpPr>
            <a:spLocks noChangeArrowheads="1"/>
          </p:cNvSpPr>
          <p:nvPr/>
        </p:nvSpPr>
        <p:spPr bwMode="auto">
          <a:xfrm>
            <a:off x="1217933" y="2743201"/>
            <a:ext cx="9756137" cy="27861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bg-BG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колони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&gt;, &lt;</a:t>
            </a:r>
            <a:r>
              <a:rPr lang="bg-BG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групираща функция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колони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)&gt;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bg-BG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bg-BG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условия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&gt;]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bg-BG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колони за групиране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&gt; ]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HAVING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bg-BG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&gt;]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bg-BG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колони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&gt;]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915E1CE-E595-9AD1-437C-7F69F47821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5835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0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bg-BG" dirty="0"/>
              <a:t>Пример за групиране на данни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dirty="0"/>
              <a:t>Колоната след </a:t>
            </a:r>
            <a:r>
              <a:rPr lang="ru-RU" b="1" dirty="0">
                <a:latin typeface="Consolas" pitchFamily="49" charset="0"/>
              </a:rPr>
              <a:t>GROUP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>
                <a:latin typeface="Consolas" pitchFamily="49" charset="0"/>
              </a:rPr>
              <a:t>BY</a:t>
            </a:r>
            <a:r>
              <a:rPr lang="ru-RU" b="1" dirty="0"/>
              <a:t> </a:t>
            </a:r>
            <a:r>
              <a:rPr lang="ru-RU" dirty="0"/>
              <a:t>не е задължително да бъде в списъка </a:t>
            </a:r>
            <a:r>
              <a:rPr lang="ru-RU" b="1" dirty="0">
                <a:latin typeface="Consolas" pitchFamily="49" charset="0"/>
              </a:rPr>
              <a:t>SELECT</a:t>
            </a:r>
            <a:endParaRPr lang="bg-BG" b="1" dirty="0">
              <a:latin typeface="Consolas" pitchFamily="49" charset="0"/>
            </a:endParaRP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  <a:r>
              <a:rPr lang="bg-BG" dirty="0"/>
              <a:t> (2)</a:t>
            </a:r>
          </a:p>
        </p:txBody>
      </p:sp>
      <p:sp>
        <p:nvSpPr>
          <p:cNvPr id="593924" name="Rectangle 4"/>
          <p:cNvSpPr>
            <a:spLocks noChangeArrowheads="1"/>
          </p:cNvSpPr>
          <p:nvPr/>
        </p:nvSpPr>
        <p:spPr bwMode="auto">
          <a:xfrm>
            <a:off x="1370369" y="1859106"/>
            <a:ext cx="945126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(Salary) as SalariesCost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</a:t>
            </a:r>
          </a:p>
        </p:txBody>
      </p:sp>
      <p:graphicFrame>
        <p:nvGraphicFramePr>
          <p:cNvPr id="5939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259469"/>
              </p:ext>
            </p:extLst>
          </p:nvPr>
        </p:nvGraphicFramePr>
        <p:xfrm>
          <a:off x="3691899" y="3388614"/>
          <a:ext cx="4843137" cy="2078736"/>
        </p:xfrm>
        <a:graphic>
          <a:graphicData uri="http://schemas.openxmlformats.org/drawingml/2006/table">
            <a:tbl>
              <a:tblPr/>
              <a:tblGrid>
                <a:gridCol w="2402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0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SalariesCost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72000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108600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185600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FDA6BD45-5CA4-A2BB-038A-6C64BB4829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3097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654" y="4076165"/>
            <a:ext cx="483262" cy="483136"/>
          </a:xfrm>
          <a:prstGeom prst="rect">
            <a:avLst/>
          </a:prstGeom>
          <a:noFill/>
        </p:spPr>
      </p:pic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Групиране по няколко колони – Пример (1)</a:t>
            </a:r>
          </a:p>
        </p:txBody>
      </p:sp>
      <p:sp>
        <p:nvSpPr>
          <p:cNvPr id="594947" name="Freeform 3"/>
          <p:cNvSpPr>
            <a:spLocks/>
          </p:cNvSpPr>
          <p:nvPr/>
        </p:nvSpPr>
        <p:spPr bwMode="auto">
          <a:xfrm>
            <a:off x="5492279" y="1143000"/>
            <a:ext cx="1207442" cy="5160335"/>
          </a:xfrm>
          <a:custGeom>
            <a:avLst/>
            <a:gdLst/>
            <a:ahLst/>
            <a:cxnLst>
              <a:cxn ang="0">
                <a:pos x="0" y="3238"/>
              </a:cxn>
              <a:cxn ang="0">
                <a:pos x="0" y="0"/>
              </a:cxn>
              <a:cxn ang="0">
                <a:pos x="966" y="550"/>
              </a:cxn>
              <a:cxn ang="0">
                <a:pos x="966" y="2827"/>
              </a:cxn>
              <a:cxn ang="0">
                <a:pos x="0" y="3238"/>
              </a:cxn>
            </a:cxnLst>
            <a:rect l="0" t="0" r="r" b="b"/>
            <a:pathLst>
              <a:path w="966" h="3238">
                <a:moveTo>
                  <a:pt x="0" y="3238"/>
                </a:moveTo>
                <a:lnTo>
                  <a:pt x="0" y="0"/>
                </a:lnTo>
                <a:lnTo>
                  <a:pt x="966" y="550"/>
                </a:lnTo>
                <a:lnTo>
                  <a:pt x="966" y="2827"/>
                </a:lnTo>
                <a:lnTo>
                  <a:pt x="0" y="3238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dirty="0"/>
          </a:p>
        </p:txBody>
      </p:sp>
      <p:sp>
        <p:nvSpPr>
          <p:cNvPr id="594994" name="AutoShape 50"/>
          <p:cNvSpPr>
            <a:spLocks/>
          </p:cNvSpPr>
          <p:nvPr/>
        </p:nvSpPr>
        <p:spPr bwMode="auto">
          <a:xfrm>
            <a:off x="5531662" y="1849441"/>
            <a:ext cx="211193" cy="378010"/>
          </a:xfrm>
          <a:prstGeom prst="rightBrace">
            <a:avLst>
              <a:gd name="adj1" fmla="val 19424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 dirty="0"/>
          </a:p>
        </p:txBody>
      </p:sp>
      <p:sp>
        <p:nvSpPr>
          <p:cNvPr id="594995" name="Text Box 51"/>
          <p:cNvSpPr txBox="1">
            <a:spLocks noChangeArrowheads="1"/>
          </p:cNvSpPr>
          <p:nvPr/>
        </p:nvSpPr>
        <p:spPr bwMode="auto">
          <a:xfrm>
            <a:off x="5742856" y="1905000"/>
            <a:ext cx="77317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39700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4996" name="Text Box 52"/>
          <p:cNvSpPr txBox="1">
            <a:spLocks noChangeArrowheads="1"/>
          </p:cNvSpPr>
          <p:nvPr/>
        </p:nvSpPr>
        <p:spPr bwMode="auto">
          <a:xfrm>
            <a:off x="5780264" y="3673969"/>
            <a:ext cx="76515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77000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4997" name="Text Box 53"/>
          <p:cNvSpPr txBox="1">
            <a:spLocks noChangeArrowheads="1"/>
          </p:cNvSpPr>
          <p:nvPr/>
        </p:nvSpPr>
        <p:spPr bwMode="auto">
          <a:xfrm>
            <a:off x="5761210" y="4586985"/>
            <a:ext cx="77798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52800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5032" name="AutoShape 88"/>
          <p:cNvSpPr>
            <a:spLocks/>
          </p:cNvSpPr>
          <p:nvPr/>
        </p:nvSpPr>
        <p:spPr bwMode="auto">
          <a:xfrm>
            <a:off x="5547542" y="2351084"/>
            <a:ext cx="195312" cy="876703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 dirty="0"/>
          </a:p>
        </p:txBody>
      </p:sp>
      <p:sp>
        <p:nvSpPr>
          <p:cNvPr id="595033" name="AutoShape 89"/>
          <p:cNvSpPr>
            <a:spLocks/>
          </p:cNvSpPr>
          <p:nvPr/>
        </p:nvSpPr>
        <p:spPr bwMode="auto">
          <a:xfrm>
            <a:off x="5547541" y="3352801"/>
            <a:ext cx="203253" cy="969004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4" name="AutoShape 90"/>
          <p:cNvSpPr>
            <a:spLocks/>
          </p:cNvSpPr>
          <p:nvPr/>
        </p:nvSpPr>
        <p:spPr bwMode="auto">
          <a:xfrm flipV="1">
            <a:off x="5531663" y="4374938"/>
            <a:ext cx="154542" cy="896187"/>
          </a:xfrm>
          <a:prstGeom prst="rightBrace">
            <a:avLst>
              <a:gd name="adj1" fmla="val 2356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 dirty="0"/>
          </a:p>
        </p:txBody>
      </p:sp>
      <p:sp>
        <p:nvSpPr>
          <p:cNvPr id="595035" name="AutoShape 91"/>
          <p:cNvSpPr>
            <a:spLocks/>
          </p:cNvSpPr>
          <p:nvPr/>
        </p:nvSpPr>
        <p:spPr bwMode="auto">
          <a:xfrm>
            <a:off x="5531662" y="5375275"/>
            <a:ext cx="211193" cy="492125"/>
          </a:xfrm>
          <a:prstGeom prst="rightBrace">
            <a:avLst>
              <a:gd name="adj1" fmla="val 19424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6" name="Text Box 92"/>
          <p:cNvSpPr txBox="1">
            <a:spLocks noChangeArrowheads="1"/>
          </p:cNvSpPr>
          <p:nvPr/>
        </p:nvSpPr>
        <p:spPr bwMode="auto">
          <a:xfrm>
            <a:off x="5742854" y="2678595"/>
            <a:ext cx="76528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65000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5037" name="Text Box 93"/>
          <p:cNvSpPr txBox="1">
            <a:spLocks noChangeArrowheads="1"/>
          </p:cNvSpPr>
          <p:nvPr/>
        </p:nvSpPr>
        <p:spPr bwMode="auto">
          <a:xfrm>
            <a:off x="5730853" y="5447156"/>
            <a:ext cx="76835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43300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graphicFrame>
        <p:nvGraphicFramePr>
          <p:cNvPr id="59494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675682"/>
              </p:ext>
            </p:extLst>
          </p:nvPr>
        </p:nvGraphicFramePr>
        <p:xfrm>
          <a:off x="635474" y="1227135"/>
          <a:ext cx="4855415" cy="5152404"/>
        </p:xfrm>
        <a:graphic>
          <a:graphicData uri="http://schemas.openxmlformats.org/drawingml/2006/table">
            <a:tbl>
              <a:tblPr/>
              <a:tblGrid>
                <a:gridCol w="1661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49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DepartmentID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JobTitle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Salary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Network Manager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39700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Network Administrator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32500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Network Administrator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32500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Database Administrator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38500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Database Administrator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38500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Accountant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26400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Accountant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26400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Finance Manager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43300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94998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242572"/>
              </p:ext>
            </p:extLst>
          </p:nvPr>
        </p:nvGraphicFramePr>
        <p:xfrm>
          <a:off x="6695124" y="2097089"/>
          <a:ext cx="4767806" cy="3617911"/>
        </p:xfrm>
        <a:graphic>
          <a:graphicData uri="http://schemas.openxmlformats.org/drawingml/2006/table">
            <a:tbl>
              <a:tblPr/>
              <a:tblGrid>
                <a:gridCol w="159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8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7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JobTitle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Salary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Network Manager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39700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Network Administrator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65000</a:t>
                      </a:r>
                      <a:endParaRPr kumimoji="1" lang="en-US" sz="17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Database Administrator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77000</a:t>
                      </a:r>
                      <a:endParaRPr kumimoji="1" lang="en-US" sz="17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Accountant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52800</a:t>
                      </a:r>
                      <a:endParaRPr kumimoji="1" lang="en-US" sz="17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Finance Manager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43300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BE0BDD4C-BEAB-85F1-AA75-C0CE9F38A1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875810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35245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bg-BG" dirty="0"/>
              <a:t>Пример за групиране на данни по няколко колони:</a:t>
            </a:r>
            <a:endParaRPr lang="en-US" dirty="0"/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Групиране по няколко колони </a:t>
            </a:r>
            <a:r>
              <a:rPr lang="en-US" dirty="0"/>
              <a:t>–</a:t>
            </a:r>
            <a:r>
              <a:rPr lang="bg-BG" dirty="0"/>
              <a:t> Пример (2)</a:t>
            </a:r>
          </a:p>
        </p:txBody>
      </p:sp>
      <p:sp>
        <p:nvSpPr>
          <p:cNvPr id="595972" name="Rectangle 4"/>
          <p:cNvSpPr>
            <a:spLocks noChangeArrowheads="1"/>
          </p:cNvSpPr>
          <p:nvPr/>
        </p:nvSpPr>
        <p:spPr bwMode="auto">
          <a:xfrm>
            <a:off x="1294152" y="1854709"/>
            <a:ext cx="960369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DepartmentID, JobTitle,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SUM(Salary) as Salaries, COUNT(*) as Count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DepartmentID, JobTitle</a:t>
            </a:r>
          </a:p>
        </p:txBody>
      </p:sp>
      <p:graphicFrame>
        <p:nvGraphicFramePr>
          <p:cNvPr id="59597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766786"/>
              </p:ext>
            </p:extLst>
          </p:nvPr>
        </p:nvGraphicFramePr>
        <p:xfrm>
          <a:off x="1294154" y="3886200"/>
          <a:ext cx="9603698" cy="2488692"/>
        </p:xfrm>
        <a:graphic>
          <a:graphicData uri="http://schemas.openxmlformats.org/drawingml/2006/table">
            <a:tbl>
              <a:tblPr/>
              <a:tblGrid>
                <a:gridCol w="2493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7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6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JobTitle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Salaries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Count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Senior Tool Designer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58600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Tool Designer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50000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Production Supervisor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525000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Production Technician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1926000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157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784F7593-5896-EAC4-F4E1-9E9B679C1E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89212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spcBef>
                <a:spcPct val="20000"/>
              </a:spcBef>
            </a:pPr>
            <a:r>
              <a:rPr lang="bg-BG" dirty="0"/>
              <a:t>Неправилен </a:t>
            </a:r>
            <a:r>
              <a:rPr lang="en-US" b="1" dirty="0">
                <a:latin typeface="Consolas" pitchFamily="49" charset="0"/>
              </a:rPr>
              <a:t>SELECT</a:t>
            </a:r>
            <a:r>
              <a:rPr lang="en-US" dirty="0"/>
              <a:t>:</a:t>
            </a:r>
          </a:p>
          <a:p>
            <a:pPr lvl="1">
              <a:spcBef>
                <a:spcPct val="20000"/>
              </a:spcBef>
            </a:pPr>
            <a:endParaRPr lang="en-US" dirty="0"/>
          </a:p>
          <a:p>
            <a:pPr lvl="1">
              <a:spcBef>
                <a:spcPct val="20000"/>
              </a:spcBef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Не могат да се </a:t>
            </a:r>
            <a:r>
              <a:rPr lang="ru-RU" b="1" dirty="0">
                <a:solidFill>
                  <a:schemeClr val="bg1"/>
                </a:solidFill>
              </a:rPr>
              <a:t>комбинират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колони с </a:t>
            </a:r>
            <a:r>
              <a:rPr lang="ru-RU" b="1" dirty="0">
                <a:solidFill>
                  <a:schemeClr val="bg1"/>
                </a:solidFill>
              </a:rPr>
              <a:t>групови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функции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, освен ако колоните не са в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GROUP</a:t>
            </a:r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BY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клаузата</a:t>
            </a:r>
            <a:endParaRPr lang="en-US" b="1" dirty="0">
              <a:solidFill>
                <a:schemeClr val="bg1"/>
              </a:solidFill>
              <a:latin typeface="Consolas" pitchFamily="49" charset="0"/>
            </a:endParaRPr>
          </a:p>
          <a:p>
            <a:pPr>
              <a:spcBef>
                <a:spcPct val="20000"/>
              </a:spcBef>
            </a:pPr>
            <a:r>
              <a:rPr lang="bg-BG" dirty="0"/>
              <a:t>Този </a:t>
            </a:r>
            <a:r>
              <a:rPr lang="en-US" b="1" dirty="0">
                <a:latin typeface="Consolas" pitchFamily="49" charset="0"/>
              </a:rPr>
              <a:t>SELECT</a:t>
            </a:r>
            <a:r>
              <a:rPr lang="en-US" dirty="0"/>
              <a:t> </a:t>
            </a:r>
            <a:r>
              <a:rPr lang="bg-BG" dirty="0"/>
              <a:t>също е </a:t>
            </a:r>
            <a:r>
              <a:rPr lang="bg-BG" b="1" dirty="0">
                <a:solidFill>
                  <a:schemeClr val="bg1"/>
                </a:solidFill>
              </a:rPr>
              <a:t>неправилен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ru-RU" dirty="0"/>
              <a:t>Не може да се използва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ru-RU" dirty="0"/>
              <a:t> за </a:t>
            </a:r>
            <a:r>
              <a:rPr lang="bg-BG" dirty="0"/>
              <a:t>групови</a:t>
            </a:r>
            <a:r>
              <a:rPr lang="ru-RU" dirty="0"/>
              <a:t> функции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Неправилно използване на групови функции</a:t>
            </a:r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913055" y="1860465"/>
            <a:ext cx="8535746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2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DepartmentID, </a:t>
            </a:r>
            <a:r>
              <a:rPr lang="en-US" sz="2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2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(LastName)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2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913055" y="4343400"/>
            <a:ext cx="784994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2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DepartmentID, AVG(Salary)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2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AVG(Salary) &gt; 30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</a:t>
            </a:r>
            <a:r>
              <a:rPr lang="en-US" sz="22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</a:t>
            </a:r>
          </a:p>
        </p:txBody>
      </p:sp>
      <p:pic>
        <p:nvPicPr>
          <p:cNvPr id="1028" name="Picture 4" descr="http://icons.iconarchive.com/icons/kyo-tux/phuzion/256/Sign-Stop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579" y="1248000"/>
            <a:ext cx="1343150" cy="134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icons.iconarchive.com/icons/kyo-tux/phuzion/256/Sign-Stop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579" y="4382779"/>
            <a:ext cx="1343150" cy="134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8E907BC7-7BEF-8459-D8A5-6CCA093C0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78215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ru-RU" sz="3200" dirty="0"/>
              <a:t>Когато използваме </a:t>
            </a:r>
            <a:r>
              <a:rPr lang="ru-RU" sz="3200" b="1" dirty="0">
                <a:solidFill>
                  <a:schemeClr val="bg1"/>
                </a:solidFill>
              </a:rPr>
              <a:t>групиране</a:t>
            </a:r>
            <a:r>
              <a:rPr lang="ru-RU" sz="3200" dirty="0"/>
              <a:t>, можем да избираме </a:t>
            </a:r>
            <a:r>
              <a:rPr lang="ru-RU" sz="3200" b="1" dirty="0">
                <a:solidFill>
                  <a:schemeClr val="bg1"/>
                </a:solidFill>
              </a:rPr>
              <a:t>само</a:t>
            </a:r>
            <a:r>
              <a:rPr lang="ru-RU" sz="3200" dirty="0"/>
              <a:t> колони, изброени в </a:t>
            </a:r>
            <a:r>
              <a:rPr lang="ru-RU" sz="3200" b="1" dirty="0">
                <a:solidFill>
                  <a:schemeClr val="bg1"/>
                </a:solidFill>
                <a:latin typeface="Consolas" pitchFamily="49" charset="0"/>
              </a:rPr>
              <a:t>GROUP</a:t>
            </a:r>
            <a:r>
              <a:rPr lang="ru-RU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Consolas" pitchFamily="49" charset="0"/>
              </a:rPr>
              <a:t>BY</a:t>
            </a:r>
            <a:r>
              <a:rPr lang="ru-RU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200" dirty="0"/>
              <a:t>и </a:t>
            </a:r>
            <a:r>
              <a:rPr lang="ru-RU" sz="3200" b="1" dirty="0">
                <a:solidFill>
                  <a:schemeClr val="bg1"/>
                </a:solidFill>
              </a:rPr>
              <a:t>функции за групиране </a:t>
            </a:r>
            <a:r>
              <a:rPr lang="ru-RU" sz="3200" dirty="0"/>
              <a:t>над другите колони</a:t>
            </a:r>
            <a:endParaRPr lang="en-US" sz="3200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Колони, които не са посочени в </a:t>
            </a:r>
            <a:r>
              <a:rPr lang="ru-RU" b="1" dirty="0">
                <a:latin typeface="Consolas" pitchFamily="49" charset="0"/>
              </a:rPr>
              <a:t>GROUP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>
                <a:latin typeface="Consolas" pitchFamily="49" charset="0"/>
              </a:rPr>
              <a:t>BY</a:t>
            </a:r>
            <a:r>
              <a:rPr lang="ru-RU" dirty="0"/>
              <a:t>, не могат да бъдат избрани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ru-RU" dirty="0"/>
              <a:t>Разрешено е да се прилагат </a:t>
            </a:r>
            <a:r>
              <a:rPr lang="ru-RU" b="1" dirty="0" err="1">
                <a:solidFill>
                  <a:schemeClr val="bg1"/>
                </a:solidFill>
              </a:rPr>
              <a:t>групови</a:t>
            </a:r>
            <a:r>
              <a:rPr lang="ru-RU" b="1" dirty="0">
                <a:solidFill>
                  <a:schemeClr val="bg1"/>
                </a:solidFill>
              </a:rPr>
              <a:t> функции </a:t>
            </a:r>
            <a:r>
              <a:rPr lang="ru-RU" dirty="0"/>
              <a:t>върху колоните в клаузата </a:t>
            </a:r>
            <a:r>
              <a:rPr lang="ru-RU" b="1" dirty="0">
                <a:latin typeface="Consolas" pitchFamily="49" charset="0"/>
              </a:rPr>
              <a:t>GROUP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>
                <a:latin typeface="Consolas" pitchFamily="49" charset="0"/>
              </a:rPr>
              <a:t>BY</a:t>
            </a:r>
            <a:r>
              <a:rPr lang="ru-RU" dirty="0"/>
              <a:t>, но това </a:t>
            </a:r>
            <a:r>
              <a:rPr lang="ru-RU" b="1" dirty="0">
                <a:solidFill>
                  <a:schemeClr val="bg1"/>
                </a:solidFill>
              </a:rPr>
              <a:t>няма смисъл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Ограничения за групиране</a:t>
            </a:r>
          </a:p>
        </p:txBody>
      </p:sp>
      <p:sp>
        <p:nvSpPr>
          <p:cNvPr id="598020" name="Rectangle 4"/>
          <p:cNvSpPr>
            <a:spLocks noChangeArrowheads="1"/>
          </p:cNvSpPr>
          <p:nvPr/>
        </p:nvSpPr>
        <p:spPr bwMode="auto">
          <a:xfrm>
            <a:off x="990858" y="2505075"/>
            <a:ext cx="10211871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DepartmentID, JobTitle,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(Salary) AS Cost,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(HireDate) as StartDate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 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DepartmentID, JobTitle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7DE50CD-3A16-EB95-1598-FCFAE2E5BD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22452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HAVING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работи като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, но се използва за </a:t>
            </a:r>
            <a:r>
              <a:rPr lang="ru-RU" b="1" dirty="0">
                <a:solidFill>
                  <a:schemeClr val="tx2">
                    <a:lumMod val="75000"/>
                  </a:schemeClr>
                </a:solidFill>
              </a:rPr>
              <a:t>групиращи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b="1" dirty="0">
                <a:solidFill>
                  <a:schemeClr val="tx2">
                    <a:lumMod val="75000"/>
                  </a:schemeClr>
                </a:solidFill>
              </a:rPr>
              <a:t>функции</a:t>
            </a:r>
            <a:endParaRPr lang="en-US" b="1" dirty="0"/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Групиране с </a:t>
            </a:r>
            <a:r>
              <a:rPr lang="en-US" dirty="0"/>
              <a:t>HAVING</a:t>
            </a:r>
            <a:r>
              <a:rPr lang="bg-BG" dirty="0"/>
              <a:t> клаузата</a:t>
            </a:r>
          </a:p>
        </p:txBody>
      </p:sp>
      <p:sp>
        <p:nvSpPr>
          <p:cNvPr id="599044" name="Rectangle 4"/>
          <p:cNvSpPr>
            <a:spLocks noChangeArrowheads="1"/>
          </p:cNvSpPr>
          <p:nvPr/>
        </p:nvSpPr>
        <p:spPr bwMode="auto">
          <a:xfrm>
            <a:off x="1064184" y="2407385"/>
            <a:ext cx="10061016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DepartmentID, COUNT(EmployeeID) as EmpCount,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AVG(Salary) as AverageSalary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HAVING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COUNT(EmployeeID) BETWEEN 3 AND 5</a:t>
            </a:r>
          </a:p>
        </p:txBody>
      </p:sp>
      <p:graphicFrame>
        <p:nvGraphicFramePr>
          <p:cNvPr id="59904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977264"/>
              </p:ext>
            </p:extLst>
          </p:nvPr>
        </p:nvGraphicFramePr>
        <p:xfrm>
          <a:off x="1064185" y="4924044"/>
          <a:ext cx="10061015" cy="1552956"/>
        </p:xfrm>
        <a:graphic>
          <a:graphicData uri="http://schemas.openxmlformats.org/drawingml/2006/table">
            <a:tbl>
              <a:tblPr/>
              <a:tblGrid>
                <a:gridCol w="3192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2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EmpCount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AverageSalary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27150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14400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F1B07958-8B71-E52E-AA23-2ABB3DAB24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315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19200"/>
            <a:ext cx="10671988" cy="5207396"/>
          </a:xfrm>
        </p:spPr>
        <p:txBody>
          <a:bodyPr>
            <a:noAutofit/>
          </a:bodyPr>
          <a:lstStyle/>
          <a:p>
            <a:r>
              <a:rPr lang="bg-BG" sz="3200" dirty="0"/>
              <a:t>Агрегатни функции</a:t>
            </a:r>
          </a:p>
          <a:p>
            <a:pPr lvl="1">
              <a:buClr>
                <a:srgbClr val="224464"/>
              </a:buClr>
            </a:pP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COUNT</a:t>
            </a:r>
            <a:endParaRPr lang="bg-BG" sz="3000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rgbClr val="224464"/>
              </a:buClr>
            </a:pP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MIN</a:t>
            </a:r>
            <a:endParaRPr lang="bg-BG" sz="3000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rgbClr val="224464"/>
              </a:buClr>
            </a:pP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MAX</a:t>
            </a:r>
            <a:endParaRPr lang="bg-BG" sz="3000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rgbClr val="224464"/>
              </a:buClr>
            </a:pP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AVG</a:t>
            </a:r>
            <a:endParaRPr lang="bg-BG" sz="3000" dirty="0">
              <a:solidFill>
                <a:schemeClr val="bg1"/>
              </a:solidFill>
              <a:latin typeface="Consolas" pitchFamily="49" charset="0"/>
            </a:endParaRPr>
          </a:p>
          <a:p>
            <a:pPr>
              <a:buClr>
                <a:srgbClr val="224464"/>
              </a:buClr>
            </a:pPr>
            <a:r>
              <a:rPr lang="bg-BG" sz="3200" dirty="0"/>
              <a:t>Групови функции</a:t>
            </a:r>
            <a:endParaRPr lang="bg-BG" sz="3200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rgbClr val="224464"/>
              </a:buClr>
            </a:pP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GROUP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BY</a:t>
            </a:r>
            <a:endParaRPr lang="bg-BG" sz="3000" b="1" dirty="0"/>
          </a:p>
          <a:p>
            <a:pPr lvl="1">
              <a:buClr>
                <a:srgbClr val="224464"/>
              </a:buClr>
            </a:pP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HAVING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35F5FD2-D5B8-662A-11B9-FBB00231DFA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4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066801"/>
            <a:ext cx="1200153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ru-RU" sz="3200" b="1" dirty="0">
                <a:solidFill>
                  <a:schemeClr val="bg1"/>
                </a:solidFill>
              </a:rPr>
              <a:t>Групирането</a:t>
            </a:r>
            <a:r>
              <a:rPr lang="ru-RU" sz="3200" dirty="0"/>
              <a:t> може да се приложи върху колони от </a:t>
            </a:r>
            <a:r>
              <a:rPr lang="ru-RU" sz="3200" b="1" dirty="0">
                <a:solidFill>
                  <a:schemeClr val="bg1"/>
                </a:solidFill>
              </a:rPr>
              <a:t>обединени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таблици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Групиращи функции и свързващи таблици</a:t>
            </a:r>
          </a:p>
        </p:txBody>
      </p:sp>
      <p:sp>
        <p:nvSpPr>
          <p:cNvPr id="600068" name="Rectangle 4"/>
          <p:cNvSpPr>
            <a:spLocks noChangeArrowheads="1"/>
          </p:cNvSpPr>
          <p:nvPr/>
        </p:nvSpPr>
        <p:spPr bwMode="auto">
          <a:xfrm>
            <a:off x="1057551" y="2181225"/>
            <a:ext cx="10068958" cy="27853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COUNT(*) AS EmpCount, d.Name AS DeptName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e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Departments 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e.DepartmentID = d.DepartmentID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e.HireDate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BETWEEN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'1999-2-1'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'2002-12-31'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d.Name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HAVING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COUNT(*) &gt;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EmpCount DESC</a:t>
            </a:r>
          </a:p>
        </p:txBody>
      </p:sp>
      <p:graphicFrame>
        <p:nvGraphicFramePr>
          <p:cNvPr id="60006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846276"/>
              </p:ext>
            </p:extLst>
          </p:nvPr>
        </p:nvGraphicFramePr>
        <p:xfrm>
          <a:off x="3866879" y="5152644"/>
          <a:ext cx="4466799" cy="1552956"/>
        </p:xfrm>
        <a:graphic>
          <a:graphicData uri="http://schemas.openxmlformats.org/drawingml/2006/table">
            <a:tbl>
              <a:tblPr/>
              <a:tblGrid>
                <a:gridCol w="1720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5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EmpCount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Production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Finance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0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A52EF84B-75D2-CD77-75E8-F1A31ABCF1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8698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1524000"/>
            <a:ext cx="8940259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14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/>
              <a:t>Агрегати функции:</a:t>
            </a:r>
            <a:endParaRPr lang="en-US" sz="2800" dirty="0"/>
          </a:p>
          <a:p>
            <a:pPr marL="969948" lvl="1" indent="-360000" fontAlgn="base">
              <a:lnSpc>
                <a:spcPct val="114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COUNT </a:t>
            </a:r>
            <a:r>
              <a:rPr lang="bg-BG" sz="2600" dirty="0">
                <a:solidFill>
                  <a:schemeClr val="bg2"/>
                </a:solidFill>
              </a:rPr>
              <a:t>== </a:t>
            </a:r>
            <a:r>
              <a:rPr lang="bg-BG" sz="2600" dirty="0"/>
              <a:t> 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брой</a:t>
            </a:r>
            <a:r>
              <a:rPr lang="bg-BG" sz="2600" dirty="0">
                <a:solidFill>
                  <a:schemeClr val="bg2"/>
                </a:solidFill>
              </a:rPr>
              <a:t> на избраните редове</a:t>
            </a:r>
            <a:endParaRPr lang="en-US" sz="2600" dirty="0">
              <a:solidFill>
                <a:schemeClr val="bg2"/>
              </a:solidFill>
            </a:endParaRPr>
          </a:p>
          <a:p>
            <a:pPr marL="969948" lvl="1" indent="-360000" fontAlgn="base">
              <a:lnSpc>
                <a:spcPct val="114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SUM </a:t>
            </a:r>
            <a:r>
              <a:rPr lang="bg-BG" sz="2600" dirty="0">
                <a:solidFill>
                  <a:schemeClr val="bg2"/>
                </a:solidFill>
              </a:rPr>
              <a:t>== </a:t>
            </a:r>
            <a:r>
              <a:rPr lang="ru-RU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сбор</a:t>
            </a:r>
            <a:r>
              <a:rPr lang="ru-RU" sz="2600" dirty="0">
                <a:solidFill>
                  <a:schemeClr val="bg2"/>
                </a:solidFill>
              </a:rPr>
              <a:t> от стойностите в дадена колона</a:t>
            </a:r>
            <a:endParaRPr lang="en-US" sz="2600" dirty="0">
              <a:solidFill>
                <a:schemeClr val="bg2"/>
              </a:solidFill>
            </a:endParaRPr>
          </a:p>
          <a:p>
            <a:pPr marL="969948" lvl="1" indent="-360000" fontAlgn="base">
              <a:lnSpc>
                <a:spcPct val="114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MIN </a:t>
            </a:r>
            <a:r>
              <a:rPr lang="bg-BG" sz="2600" dirty="0">
                <a:solidFill>
                  <a:schemeClr val="bg2"/>
                </a:solidFill>
              </a:rPr>
              <a:t>== </a:t>
            </a:r>
            <a:r>
              <a:rPr lang="ru-RU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минималната</a:t>
            </a:r>
            <a:r>
              <a:rPr lang="ru-RU" sz="2600" dirty="0">
                <a:solidFill>
                  <a:schemeClr val="bg2"/>
                </a:solidFill>
              </a:rPr>
              <a:t> стойност в дадена колона</a:t>
            </a:r>
            <a:endParaRPr lang="en-US" sz="2600" dirty="0">
              <a:solidFill>
                <a:schemeClr val="bg2"/>
              </a:solidFill>
            </a:endParaRPr>
          </a:p>
          <a:p>
            <a:pPr marL="969948" lvl="1" indent="-360000" fontAlgn="base">
              <a:lnSpc>
                <a:spcPct val="114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MAX </a:t>
            </a:r>
            <a:r>
              <a:rPr lang="bg-BG" sz="2600" dirty="0">
                <a:solidFill>
                  <a:schemeClr val="bg2"/>
                </a:solidFill>
              </a:rPr>
              <a:t>== </a:t>
            </a:r>
            <a:r>
              <a:rPr lang="ru-RU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максималната</a:t>
            </a:r>
            <a:r>
              <a:rPr lang="ru-RU" sz="2600" dirty="0">
                <a:solidFill>
                  <a:schemeClr val="bg2"/>
                </a:solidFill>
              </a:rPr>
              <a:t> стойност в дадена колона</a:t>
            </a:r>
            <a:endParaRPr lang="en-US" sz="2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14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AVG </a:t>
            </a:r>
            <a:r>
              <a:rPr lang="bg-BG" sz="2600" dirty="0">
                <a:solidFill>
                  <a:schemeClr val="bg2"/>
                </a:solidFill>
              </a:rPr>
              <a:t> == </a:t>
            </a:r>
            <a:r>
              <a:rPr lang="ru-RU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средноаритметична</a:t>
            </a:r>
            <a:r>
              <a:rPr lang="ru-RU" sz="2600" dirty="0">
                <a:solidFill>
                  <a:schemeClr val="bg2"/>
                </a:solidFill>
              </a:rPr>
              <a:t> стойност в дадена колона</a:t>
            </a:r>
            <a:endParaRPr lang="en-US" sz="2600" dirty="0">
              <a:solidFill>
                <a:schemeClr val="bg2"/>
              </a:solidFill>
            </a:endParaRPr>
          </a:p>
          <a:p>
            <a:pPr marL="360363" indent="-360000" fontAlgn="base">
              <a:lnSpc>
                <a:spcPct val="114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GROUP BY</a:t>
            </a:r>
            <a:r>
              <a:rPr lang="en-US" sz="2800" dirty="0"/>
              <a:t> == </a:t>
            </a:r>
            <a:r>
              <a:rPr lang="bg-BG" sz="2800" dirty="0"/>
              <a:t>Р</a:t>
            </a:r>
            <a:r>
              <a:rPr lang="ru-RU" sz="2800" dirty="0"/>
              <a:t>азделя редовете на таблицата на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групи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14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HAVING </a:t>
            </a:r>
            <a:r>
              <a:rPr lang="bg-BG" sz="2600" dirty="0">
                <a:solidFill>
                  <a:schemeClr val="bg2"/>
                </a:solidFill>
              </a:rPr>
              <a:t>се използва за филтриране на редовете от заявката</a:t>
            </a:r>
            <a:endParaRPr lang="en-US" sz="26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C20B75A-563A-E0CB-5763-1BC84F7FD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540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271996E8-8116-8CC9-6667-0A0AA1F01B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394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Borromean rings - Wikipe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5636" y="1219200"/>
            <a:ext cx="3080729" cy="3057526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E5CD35B3-FD14-40E2-EFB4-D4278EB9815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COUNT, MIN, MAX, AVG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9E51012E-D9DF-272D-8B96-ED44A0A510C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Групови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9778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Line 2"/>
          <p:cNvSpPr>
            <a:spLocks noChangeShapeType="1"/>
          </p:cNvSpPr>
          <p:nvPr/>
        </p:nvSpPr>
        <p:spPr bwMode="auto">
          <a:xfrm>
            <a:off x="5964203" y="4528762"/>
            <a:ext cx="1656193" cy="0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 sz="2800"/>
          </a:p>
        </p:txBody>
      </p:sp>
      <p:sp>
        <p:nvSpPr>
          <p:cNvPr id="579587" name="Line 3"/>
          <p:cNvSpPr>
            <a:spLocks noChangeShapeType="1"/>
          </p:cNvSpPr>
          <p:nvPr/>
        </p:nvSpPr>
        <p:spPr bwMode="auto">
          <a:xfrm>
            <a:off x="5964203" y="3665162"/>
            <a:ext cx="1656193" cy="647700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 sz="2800"/>
          </a:p>
        </p:txBody>
      </p:sp>
      <p:sp>
        <p:nvSpPr>
          <p:cNvPr id="579588" name="Line 4"/>
          <p:cNvSpPr>
            <a:spLocks noChangeShapeType="1"/>
          </p:cNvSpPr>
          <p:nvPr/>
        </p:nvSpPr>
        <p:spPr bwMode="auto">
          <a:xfrm flipV="1">
            <a:off x="5964203" y="4744662"/>
            <a:ext cx="1656193" cy="576262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 sz="2800"/>
          </a:p>
        </p:txBody>
      </p:sp>
      <p:pic>
        <p:nvPicPr>
          <p:cNvPr id="87046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73" y="4095523"/>
            <a:ext cx="838418" cy="838200"/>
          </a:xfrm>
          <a:prstGeom prst="rect">
            <a:avLst/>
          </a:prstGeom>
          <a:noFill/>
        </p:spPr>
      </p:pic>
      <p:sp>
        <p:nvSpPr>
          <p:cNvPr id="579591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190463" y="1287645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Работят върху </a:t>
            </a:r>
            <a:r>
              <a:rPr lang="ru-RU" b="1" dirty="0">
                <a:solidFill>
                  <a:schemeClr val="bg1"/>
                </a:solidFill>
              </a:rPr>
              <a:t>набори от редове</a:t>
            </a:r>
            <a:r>
              <a:rPr lang="ru-RU" dirty="0"/>
              <a:t>, за да върнат </a:t>
            </a:r>
            <a:r>
              <a:rPr lang="ru-RU" b="1" dirty="0">
                <a:solidFill>
                  <a:schemeClr val="bg1"/>
                </a:solidFill>
              </a:rPr>
              <a:t>един единствен резултат </a:t>
            </a:r>
            <a:r>
              <a:rPr lang="ru-RU" dirty="0"/>
              <a:t>(на група)</a:t>
            </a:r>
            <a:endParaRPr lang="en-US" dirty="0"/>
          </a:p>
        </p:txBody>
      </p:sp>
      <p:sp>
        <p:nvSpPr>
          <p:cNvPr id="5795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Групови функции</a:t>
            </a:r>
            <a:endParaRPr lang="en-US" dirty="0"/>
          </a:p>
        </p:txBody>
      </p:sp>
      <p:graphicFrame>
        <p:nvGraphicFramePr>
          <p:cNvPr id="579592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852162"/>
              </p:ext>
            </p:extLst>
          </p:nvPr>
        </p:nvGraphicFramePr>
        <p:xfrm>
          <a:off x="2473969" y="2904177"/>
          <a:ext cx="3285712" cy="3101340"/>
        </p:xfrm>
        <a:graphic>
          <a:graphicData uri="http://schemas.openxmlformats.org/drawingml/2006/table">
            <a:tbl>
              <a:tblPr/>
              <a:tblGrid>
                <a:gridCol w="1855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EmployeeID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Salary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12500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13500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43300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29800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25000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79618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739140"/>
              </p:ext>
            </p:extLst>
          </p:nvPr>
        </p:nvGraphicFramePr>
        <p:xfrm>
          <a:off x="7893516" y="4081476"/>
          <a:ext cx="2393484" cy="906780"/>
        </p:xfrm>
        <a:graphic>
          <a:graphicData uri="http://schemas.openxmlformats.org/drawingml/2006/table">
            <a:tbl>
              <a:tblPr/>
              <a:tblGrid>
                <a:gridCol w="2393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MAX(Salary)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125500</a:t>
                      </a: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kumimoji="1" lang="bg-BG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9589" name="Freeform 5"/>
          <p:cNvSpPr>
            <a:spLocks/>
          </p:cNvSpPr>
          <p:nvPr/>
        </p:nvSpPr>
        <p:spPr bwMode="auto">
          <a:xfrm>
            <a:off x="5760320" y="2908300"/>
            <a:ext cx="2134156" cy="3111500"/>
          </a:xfrm>
          <a:custGeom>
            <a:avLst/>
            <a:gdLst/>
            <a:ahLst/>
            <a:cxnLst>
              <a:cxn ang="0">
                <a:pos x="0" y="2542"/>
              </a:cxn>
              <a:cxn ang="0">
                <a:pos x="0" y="0"/>
              </a:cxn>
              <a:cxn ang="0">
                <a:pos x="1358" y="962"/>
              </a:cxn>
              <a:cxn ang="0">
                <a:pos x="1358" y="1702"/>
              </a:cxn>
              <a:cxn ang="0">
                <a:pos x="0" y="2542"/>
              </a:cxn>
            </a:cxnLst>
            <a:rect l="0" t="0" r="r" b="b"/>
            <a:pathLst>
              <a:path w="1359" h="2543">
                <a:moveTo>
                  <a:pt x="0" y="2542"/>
                </a:moveTo>
                <a:lnTo>
                  <a:pt x="0" y="0"/>
                </a:lnTo>
                <a:lnTo>
                  <a:pt x="1358" y="962"/>
                </a:lnTo>
                <a:lnTo>
                  <a:pt x="1358" y="1702"/>
                </a:lnTo>
                <a:lnTo>
                  <a:pt x="0" y="2542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  <a:alpha val="5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280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6C3FF6F-0E1D-6FC8-3E6F-958C389E2C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357130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6061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(*)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– </a:t>
            </a:r>
            <a:r>
              <a:rPr lang="bg-BG" sz="3600" dirty="0"/>
              <a:t>брой на избраните редове</a:t>
            </a:r>
            <a:endParaRPr lang="en-US" sz="3600" dirty="0"/>
          </a:p>
          <a:p>
            <a:pPr>
              <a:buClr>
                <a:srgbClr val="224464"/>
              </a:buClr>
            </a:pP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колона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– </a:t>
            </a:r>
            <a:r>
              <a:rPr lang="ru-RU" sz="3600" dirty="0"/>
              <a:t>брой на стойности, които не са </a:t>
            </a:r>
            <a:r>
              <a:rPr lang="en-US" sz="3600" b="1" dirty="0"/>
              <a:t>NULL</a:t>
            </a:r>
            <a:r>
              <a:rPr lang="ru-RU" sz="3600" dirty="0"/>
              <a:t> в дадена колона</a:t>
            </a:r>
            <a:endParaRPr lang="en-US" sz="3600" dirty="0"/>
          </a:p>
          <a:p>
            <a:pPr>
              <a:buClr>
                <a:srgbClr val="224464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itchFamily="49" charset="0"/>
              </a:rPr>
              <a:t>SUM</a:t>
            </a:r>
            <a:r>
              <a:rPr lang="en-US" sz="3600" b="1" noProof="1">
                <a:solidFill>
                  <a:srgbClr val="224464"/>
                </a:solidFill>
                <a:latin typeface="Consolas" pitchFamily="49" charset="0"/>
              </a:rPr>
              <a:t>(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колона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– </a:t>
            </a:r>
            <a:r>
              <a:rPr lang="ru-RU" sz="3600" dirty="0"/>
              <a:t>сбор от стойностите в дадена колона</a:t>
            </a:r>
          </a:p>
          <a:p>
            <a:pPr>
              <a:buClr>
                <a:srgbClr val="224464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itchFamily="49" charset="0"/>
              </a:rPr>
              <a:t>AVG</a:t>
            </a:r>
            <a:r>
              <a:rPr lang="en-US" sz="3600" b="1" noProof="1">
                <a:solidFill>
                  <a:srgbClr val="224464"/>
                </a:solidFill>
                <a:latin typeface="Consolas" pitchFamily="49" charset="0"/>
              </a:rPr>
              <a:t>(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колона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– </a:t>
            </a:r>
            <a:r>
              <a:rPr lang="ru-RU" sz="3600" dirty="0"/>
              <a:t>средноаритметична стойност в дадена колона</a:t>
            </a:r>
            <a:endParaRPr lang="en-US" sz="3600" dirty="0"/>
          </a:p>
          <a:p>
            <a:pPr>
              <a:buClr>
                <a:srgbClr val="224464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itchFamily="49" charset="0"/>
              </a:rPr>
              <a:t>MIN</a:t>
            </a:r>
            <a:r>
              <a:rPr lang="en-US" sz="3600" b="1" noProof="1">
                <a:solidFill>
                  <a:srgbClr val="224464"/>
                </a:solidFill>
                <a:latin typeface="Consolas" pitchFamily="49" charset="0"/>
              </a:rPr>
              <a:t>(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колона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– </a:t>
            </a:r>
            <a:r>
              <a:rPr lang="ru-RU" sz="3600" dirty="0"/>
              <a:t>минималната стойност в дадена колона</a:t>
            </a:r>
            <a:endParaRPr lang="en-US" sz="3600" dirty="0"/>
          </a:p>
          <a:p>
            <a:pPr>
              <a:buClr>
                <a:srgbClr val="224464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itchFamily="49" charset="0"/>
              </a:rPr>
              <a:t>MAX</a:t>
            </a:r>
            <a:r>
              <a:rPr lang="en-US" sz="3600" b="1" noProof="1">
                <a:solidFill>
                  <a:srgbClr val="224464"/>
                </a:solidFill>
                <a:latin typeface="Consolas" pitchFamily="49" charset="0"/>
              </a:rPr>
              <a:t>(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колона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– </a:t>
            </a:r>
            <a:r>
              <a:rPr lang="ru-RU" sz="3600" dirty="0"/>
              <a:t>максималната стойност в дадена колона</a:t>
            </a:r>
            <a:endParaRPr lang="en-US" sz="3600" dirty="0"/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Групови функции в </a:t>
            </a:r>
            <a:r>
              <a:rPr lang="en-US" dirty="0"/>
              <a:t>SQL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EBE2382-B868-1AF5-EB46-86BEDB0404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29630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(*)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200" dirty="0"/>
              <a:t>връща броя на редовете в резултантния набор от записи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3200" b="1" noProof="1">
                <a:solidFill>
                  <a:srgbClr val="224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noProof="1">
                <a:solidFill>
                  <a:srgbClr val="224464"/>
                </a:solidFill>
                <a:latin typeface="Consolas" pitchFamily="49" charset="0"/>
              </a:rPr>
              <a:t>(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колона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връща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/>
              <a:t>броя на стойностите, които не са </a:t>
            </a:r>
            <a:r>
              <a:rPr lang="en-US" sz="3200" b="1" dirty="0"/>
              <a:t>NULL</a:t>
            </a:r>
            <a:r>
              <a:rPr lang="ru-RU" sz="3200" dirty="0"/>
              <a:t> в дадената колона</a:t>
            </a:r>
            <a:endParaRPr lang="en-US" sz="32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Функцията </a:t>
            </a:r>
            <a:r>
              <a:rPr lang="en-US" dirty="0"/>
              <a:t>COUNT</a:t>
            </a:r>
          </a:p>
        </p:txBody>
      </p:sp>
      <p:sp>
        <p:nvSpPr>
          <p:cNvPr id="585732" name="Rectangle 4"/>
          <p:cNvSpPr>
            <a:spLocks noChangeArrowheads="1"/>
          </p:cNvSpPr>
          <p:nvPr/>
        </p:nvSpPr>
        <p:spPr bwMode="auto">
          <a:xfrm>
            <a:off x="1108681" y="2286000"/>
            <a:ext cx="6243677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(*) as Cnt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 = 3</a:t>
            </a:r>
          </a:p>
        </p:txBody>
      </p:sp>
      <p:graphicFrame>
        <p:nvGraphicFramePr>
          <p:cNvPr id="58573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518010"/>
              </p:ext>
            </p:extLst>
          </p:nvPr>
        </p:nvGraphicFramePr>
        <p:xfrm>
          <a:off x="8130435" y="2443342"/>
          <a:ext cx="2080365" cy="848868"/>
        </p:xfrm>
        <a:graphic>
          <a:graphicData uri="http://schemas.openxmlformats.org/drawingml/2006/table">
            <a:tbl>
              <a:tblPr/>
              <a:tblGrid>
                <a:gridCol w="2080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93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Cnt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8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5741" name="Rectangle 13"/>
          <p:cNvSpPr>
            <a:spLocks noChangeArrowheads="1"/>
          </p:cNvSpPr>
          <p:nvPr/>
        </p:nvSpPr>
        <p:spPr bwMode="auto">
          <a:xfrm>
            <a:off x="880081" y="4784229"/>
            <a:ext cx="673991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COUNT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(ManagerID) as MgrCount,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(*) as AllCount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 = 16</a:t>
            </a:r>
          </a:p>
        </p:txBody>
      </p:sp>
      <p:graphicFrame>
        <p:nvGraphicFramePr>
          <p:cNvPr id="585742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611780"/>
              </p:ext>
            </p:extLst>
          </p:nvPr>
        </p:nvGraphicFramePr>
        <p:xfrm>
          <a:off x="8106615" y="5192524"/>
          <a:ext cx="2867455" cy="914400"/>
        </p:xfrm>
        <a:graphic>
          <a:graphicData uri="http://schemas.openxmlformats.org/drawingml/2006/table">
            <a:tbl>
              <a:tblPr/>
              <a:tblGrid>
                <a:gridCol w="1526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0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79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MgrCount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AllCount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6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FC1B4772-A161-333F-00FE-075D84ED2B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5049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Можете да използвате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AVG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SUM</a:t>
            </a:r>
            <a:r>
              <a:rPr lang="en-US" dirty="0"/>
              <a:t> </a:t>
            </a:r>
            <a:r>
              <a:rPr lang="bg-BG" dirty="0"/>
              <a:t>само за числови типове данни</a:t>
            </a:r>
            <a:endParaRPr lang="en-US" dirty="0"/>
          </a:p>
        </p:txBody>
      </p:sp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65" y="1704"/>
            <a:ext cx="9580092" cy="1110780"/>
          </a:xfrm>
        </p:spPr>
        <p:txBody>
          <a:bodyPr/>
          <a:lstStyle/>
          <a:p>
            <a:r>
              <a:rPr lang="bg-BG" dirty="0"/>
              <a:t>Функциите </a:t>
            </a:r>
            <a:r>
              <a:rPr lang="en-US" dirty="0"/>
              <a:t>AVG </a:t>
            </a:r>
            <a:r>
              <a:rPr lang="bg-BG" dirty="0"/>
              <a:t>и</a:t>
            </a:r>
            <a:r>
              <a:rPr lang="en-US" dirty="0"/>
              <a:t> SUM</a:t>
            </a:r>
          </a:p>
        </p:txBody>
      </p:sp>
      <p:sp>
        <p:nvSpPr>
          <p:cNvPr id="582660" name="Rectangle 4"/>
          <p:cNvSpPr>
            <a:spLocks noChangeArrowheads="1"/>
          </p:cNvSpPr>
          <p:nvPr/>
        </p:nvSpPr>
        <p:spPr bwMode="auto">
          <a:xfrm>
            <a:off x="1209102" y="2362200"/>
            <a:ext cx="9770618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AVG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(Salary) [Average Salary],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(Salary) [Max Salary],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(Salary) [Min Salary],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(Salary) [Salary Sum]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JobTitle = 'Production Technician'</a:t>
            </a:r>
          </a:p>
        </p:txBody>
      </p:sp>
      <p:graphicFrame>
        <p:nvGraphicFramePr>
          <p:cNvPr id="58266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271896"/>
              </p:ext>
            </p:extLst>
          </p:nvPr>
        </p:nvGraphicFramePr>
        <p:xfrm>
          <a:off x="1211581" y="5646420"/>
          <a:ext cx="9762490" cy="906780"/>
        </p:xfrm>
        <a:graphic>
          <a:graphicData uri="http://schemas.openxmlformats.org/drawingml/2006/table">
            <a:tbl>
              <a:tblPr/>
              <a:tblGrid>
                <a:gridCol w="2812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3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3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3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Average Salary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Max Salary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Min Salary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Salary Sum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12267.5159</a:t>
                      </a:r>
                      <a:endParaRPr kumimoji="1" lang="bg-BG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15000.00</a:t>
                      </a:r>
                      <a:endParaRPr kumimoji="1" lang="bg-BG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9500.00</a:t>
                      </a:r>
                      <a:endParaRPr kumimoji="1" lang="bg-BG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1926000.00</a:t>
                      </a:r>
                      <a:endParaRPr kumimoji="1" lang="bg-BG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98C75EA1-92B5-54CD-5AA7-A960B84D82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3470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Можете да използвате</a:t>
            </a:r>
            <a:r>
              <a:rPr lang="en-US" dirty="0"/>
              <a:t>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</a:rPr>
              <a:t>MIN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</a:rPr>
              <a:t>MAX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dirty="0"/>
              <a:t>за почти всеки тип данни</a:t>
            </a:r>
            <a:r>
              <a:rPr lang="en-US" dirty="0"/>
              <a:t> (</a:t>
            </a:r>
            <a:r>
              <a:rPr lang="en-US" noProof="1"/>
              <a:t>int, datetime, varchar</a:t>
            </a:r>
            <a:r>
              <a:rPr lang="en-US" dirty="0"/>
              <a:t>, </a:t>
            </a:r>
            <a:r>
              <a:rPr lang="en-US" noProof="1"/>
              <a:t>...)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ru-RU" dirty="0"/>
              <a:t>Покажете първото и последното име на служител по азбучен ред:</a:t>
            </a:r>
            <a:endParaRPr lang="en-US" dirty="0"/>
          </a:p>
        </p:txBody>
      </p:sp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Функциите </a:t>
            </a:r>
            <a:r>
              <a:rPr lang="en-US" dirty="0"/>
              <a:t>MIN </a:t>
            </a:r>
            <a:r>
              <a:rPr lang="bg-BG" dirty="0"/>
              <a:t>и </a:t>
            </a:r>
            <a:r>
              <a:rPr lang="en-US" dirty="0"/>
              <a:t>MAX</a:t>
            </a:r>
          </a:p>
        </p:txBody>
      </p:sp>
      <p:sp>
        <p:nvSpPr>
          <p:cNvPr id="584708" name="Rectangle 4"/>
          <p:cNvSpPr>
            <a:spLocks noChangeArrowheads="1"/>
          </p:cNvSpPr>
          <p:nvPr/>
        </p:nvSpPr>
        <p:spPr bwMode="auto">
          <a:xfrm>
            <a:off x="1223488" y="2449340"/>
            <a:ext cx="9756141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(HireDate) MinHD,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(HireDate) MaxHD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</p:txBody>
      </p:sp>
      <p:graphicFrame>
        <p:nvGraphicFramePr>
          <p:cNvPr id="58470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992006"/>
              </p:ext>
            </p:extLst>
          </p:nvPr>
        </p:nvGraphicFramePr>
        <p:xfrm>
          <a:off x="3240645" y="3646932"/>
          <a:ext cx="5710711" cy="848868"/>
        </p:xfrm>
        <a:graphic>
          <a:graphicData uri="http://schemas.openxmlformats.org/drawingml/2006/table">
            <a:tbl>
              <a:tblPr/>
              <a:tblGrid>
                <a:gridCol w="280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8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MinHD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MaxHD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1996-07-31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2003-06-03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4720" name="Rectangle 16"/>
          <p:cNvSpPr>
            <a:spLocks noChangeArrowheads="1"/>
          </p:cNvSpPr>
          <p:nvPr/>
        </p:nvSpPr>
        <p:spPr bwMode="auto">
          <a:xfrm>
            <a:off x="1143000" y="5867400"/>
            <a:ext cx="9756141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(LastName),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(LastName)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0CFD811-5B1E-B548-D44C-863AA6636A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2278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ru-RU" dirty="0"/>
              <a:t>Груповите функции </a:t>
            </a:r>
            <a:r>
              <a:rPr lang="ru-RU" b="1" dirty="0">
                <a:solidFill>
                  <a:schemeClr val="bg1"/>
                </a:solidFill>
              </a:rPr>
              <a:t>игнорират</a:t>
            </a:r>
            <a:r>
              <a:rPr lang="ru-RU" dirty="0"/>
              <a:t> </a:t>
            </a:r>
            <a:r>
              <a:rPr lang="ru-RU" b="1" dirty="0"/>
              <a:t>NULL</a:t>
            </a:r>
            <a:r>
              <a:rPr lang="ru-RU" dirty="0"/>
              <a:t> стойностите в избраната колона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ru-RU" dirty="0"/>
              <a:t>Ако всяка </a:t>
            </a:r>
            <a:r>
              <a:rPr lang="ru-RU" b="1" dirty="0"/>
              <a:t>NULL</a:t>
            </a:r>
            <a:r>
              <a:rPr lang="ru-RU" dirty="0"/>
              <a:t> стойност в колоната </a:t>
            </a:r>
            <a:r>
              <a:rPr lang="ru-RU" b="1" dirty="0"/>
              <a:t>ManagerID</a:t>
            </a:r>
            <a:r>
              <a:rPr lang="ru-RU" dirty="0"/>
              <a:t> се счита за </a:t>
            </a:r>
            <a:r>
              <a:rPr lang="ru-RU" b="1" dirty="0"/>
              <a:t>0</a:t>
            </a:r>
            <a:r>
              <a:rPr lang="ru-RU" dirty="0"/>
              <a:t> в изчислението, резултатът ще бъде </a:t>
            </a:r>
            <a:r>
              <a:rPr lang="ru-RU" b="1" dirty="0"/>
              <a:t>106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Групови функции и </a:t>
            </a:r>
            <a:r>
              <a:rPr lang="en-US" dirty="0"/>
              <a:t>NULL</a:t>
            </a:r>
            <a:endParaRPr lang="en-US" noProof="1"/>
          </a:p>
        </p:txBody>
      </p:sp>
      <p:sp>
        <p:nvSpPr>
          <p:cNvPr id="587780" name="Rectangle 4"/>
          <p:cNvSpPr>
            <a:spLocks noChangeArrowheads="1"/>
          </p:cNvSpPr>
          <p:nvPr/>
        </p:nvSpPr>
        <p:spPr bwMode="auto">
          <a:xfrm>
            <a:off x="1975364" y="2209801"/>
            <a:ext cx="8236507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AVG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(ManagerID) Avg,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(ManagerID) / COUNT(*) AvgAll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Employees</a:t>
            </a:r>
          </a:p>
        </p:txBody>
      </p:sp>
      <p:graphicFrame>
        <p:nvGraphicFramePr>
          <p:cNvPr id="58778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586738"/>
              </p:ext>
            </p:extLst>
          </p:nvPr>
        </p:nvGraphicFramePr>
        <p:xfrm>
          <a:off x="4634171" y="4274820"/>
          <a:ext cx="2953519" cy="906780"/>
        </p:xfrm>
        <a:graphic>
          <a:graphicData uri="http://schemas.openxmlformats.org/drawingml/2006/table">
            <a:tbl>
              <a:tblPr/>
              <a:tblGrid>
                <a:gridCol w="1448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5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Avg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AvgAll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108</a:t>
                      </a:r>
                      <a:endParaRPr kumimoji="1" lang="en-US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106</a:t>
                      </a:r>
                      <a:endParaRPr kumimoji="1" lang="en-US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924E7EB0-079E-C781-DCD3-BF509D6255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99800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3853</TotalTime>
  <Words>1553</Words>
  <Application>Microsoft Office PowerPoint</Application>
  <PresentationFormat>Widescreen</PresentationFormat>
  <Paragraphs>433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Courier New</vt:lpstr>
      <vt:lpstr>Wingdings</vt:lpstr>
      <vt:lpstr>SoftUni</vt:lpstr>
      <vt:lpstr>Групови и агрегатни функции</vt:lpstr>
      <vt:lpstr>Съдържание</vt:lpstr>
      <vt:lpstr>Групови функции</vt:lpstr>
      <vt:lpstr>Групови функции</vt:lpstr>
      <vt:lpstr>Групови функции в SQL</vt:lpstr>
      <vt:lpstr>Функцията COUNT</vt:lpstr>
      <vt:lpstr>Функциите AVG и SUM</vt:lpstr>
      <vt:lpstr>Функциите MIN и MAX</vt:lpstr>
      <vt:lpstr>Групови функции и NULL</vt:lpstr>
      <vt:lpstr>Групови функции във вложени заявки</vt:lpstr>
      <vt:lpstr>Групиране и филтриране на данни</vt:lpstr>
      <vt:lpstr>Агрегиране на групи от данни</vt:lpstr>
      <vt:lpstr>GROUP BY (1)</vt:lpstr>
      <vt:lpstr>GROUP BY (2)</vt:lpstr>
      <vt:lpstr>Групиране по няколко колони – Пример (1)</vt:lpstr>
      <vt:lpstr>Групиране по няколко колони – Пример (2)</vt:lpstr>
      <vt:lpstr>Неправилно използване на групови функции</vt:lpstr>
      <vt:lpstr>Ограничения за групиране</vt:lpstr>
      <vt:lpstr>Групиране с HAVING клаузата</vt:lpstr>
      <vt:lpstr>Групиращи функции и свързващи таблици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Групови и агрегатни функции</dc:title>
  <dc:subject>Модул 3: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Spasko Katsarski</cp:lastModifiedBy>
  <cp:revision>82</cp:revision>
  <dcterms:created xsi:type="dcterms:W3CDTF">2018-05-23T13:08:44Z</dcterms:created>
  <dcterms:modified xsi:type="dcterms:W3CDTF">2024-04-15T15:15:15Z</dcterms:modified>
  <cp:category>computer programming;programming;software development;software engineering</cp:category>
</cp:coreProperties>
</file>