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503" r:id="rId2"/>
    <p:sldId id="276" r:id="rId3"/>
    <p:sldId id="353" r:id="rId4"/>
    <p:sldId id="497" r:id="rId5"/>
    <p:sldId id="587" r:id="rId6"/>
    <p:sldId id="588" r:id="rId7"/>
    <p:sldId id="610" r:id="rId8"/>
    <p:sldId id="611" r:id="rId9"/>
    <p:sldId id="646" r:id="rId10"/>
    <p:sldId id="647" r:id="rId11"/>
    <p:sldId id="614" r:id="rId12"/>
    <p:sldId id="615" r:id="rId13"/>
    <p:sldId id="648" r:id="rId14"/>
    <p:sldId id="589" r:id="rId15"/>
    <p:sldId id="590" r:id="rId16"/>
    <p:sldId id="608" r:id="rId17"/>
    <p:sldId id="609" r:id="rId18"/>
    <p:sldId id="616" r:id="rId19"/>
    <p:sldId id="620" r:id="rId20"/>
    <p:sldId id="639" r:id="rId21"/>
    <p:sldId id="640" r:id="rId22"/>
    <p:sldId id="649" r:id="rId23"/>
    <p:sldId id="635" r:id="rId24"/>
    <p:sldId id="642" r:id="rId25"/>
    <p:sldId id="634" r:id="rId26"/>
    <p:sldId id="641" r:id="rId27"/>
    <p:sldId id="636" r:id="rId28"/>
    <p:sldId id="643" r:id="rId29"/>
    <p:sldId id="637" r:id="rId30"/>
    <p:sldId id="644" r:id="rId31"/>
    <p:sldId id="650" r:id="rId32"/>
    <p:sldId id="638" r:id="rId33"/>
    <p:sldId id="645" r:id="rId34"/>
    <p:sldId id="633" r:id="rId35"/>
    <p:sldId id="504" r:id="rId36"/>
    <p:sldId id="50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нформационни системи" id="{66DCFE1F-60FD-44F2-BE82-706DDBC14898}">
          <p14:sldIdLst>
            <p14:sldId id="353"/>
            <p14:sldId id="497"/>
            <p14:sldId id="587"/>
            <p14:sldId id="588"/>
          </p14:sldIdLst>
        </p14:section>
        <p14:section name="Основни понятия" id="{EB44CA50-B176-0C4C-B0D0-5459023C7783}">
          <p14:sldIdLst>
            <p14:sldId id="610"/>
            <p14:sldId id="611"/>
            <p14:sldId id="646"/>
            <p14:sldId id="647"/>
            <p14:sldId id="614"/>
            <p14:sldId id="615"/>
            <p14:sldId id="648"/>
          </p14:sldIdLst>
        </p14:section>
        <p14:section name="Елементи на информационните системи" id="{FAFEC62E-8A3E-B74C-B607-F2A5F82A6EDC}">
          <p14:sldIdLst>
            <p14:sldId id="589"/>
            <p14:sldId id="590"/>
            <p14:sldId id="608"/>
            <p14:sldId id="609"/>
          </p14:sldIdLst>
        </p14:section>
        <p14:section name="Видове информационни системи" id="{2B3E1915-4BA2-9447-BC07-AE658EE7EC35}">
          <p14:sldIdLst>
            <p14:sldId id="616"/>
            <p14:sldId id="620"/>
            <p14:sldId id="639"/>
            <p14:sldId id="640"/>
            <p14:sldId id="649"/>
            <p14:sldId id="635"/>
            <p14:sldId id="642"/>
            <p14:sldId id="634"/>
            <p14:sldId id="641"/>
            <p14:sldId id="636"/>
            <p14:sldId id="643"/>
            <p14:sldId id="637"/>
            <p14:sldId id="644"/>
            <p14:sldId id="650"/>
            <p14:sldId id="638"/>
            <p14:sldId id="645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8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5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19" autoAdjust="0"/>
    <p:restoredTop sz="95188" autoAdjust="0"/>
  </p:normalViewPr>
  <p:slideViewPr>
    <p:cSldViewPr showGuides="1">
      <p:cViewPr varScale="1">
        <p:scale>
          <a:sx n="106" d="100"/>
          <a:sy n="106" d="100"/>
        </p:scale>
        <p:origin x="208" y="2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4.02.25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25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27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53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21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55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07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67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92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9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50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04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811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508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908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967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111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995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10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07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54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7737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086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42086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11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99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54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rtal.nra.bg/health-statu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kolo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Какво са информационните системи?</a:t>
            </a:r>
          </a:p>
          <a:p>
            <a:r>
              <a:rPr lang="bg-BG" dirty="0"/>
              <a:t>Основни понятия, видове, примери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 dirty="0"/>
              <a:t>Информационни системи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162" y="3038128"/>
            <a:ext cx="1977650" cy="885072"/>
          </a:xfrm>
          <a:prstGeom prst="rect">
            <a:avLst/>
          </a:prstGeo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3934084-479A-25C6-B98E-0C9BDDCDF2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3" b="129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Система за управление на бази данни – СУБД </a:t>
            </a:r>
            <a:r>
              <a:rPr lang="en-GB" sz="3200" b="1" dirty="0"/>
              <a:t>(Database Management System - DBMS)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Софтуерен продукт за </a:t>
            </a:r>
            <a:r>
              <a:rPr lang="bg-BG" sz="3000" b="1" dirty="0">
                <a:solidFill>
                  <a:schemeClr val="bg1"/>
                </a:solidFill>
              </a:rPr>
              <a:t>създаване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управляване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манипулиране </a:t>
            </a:r>
            <a:r>
              <a:rPr lang="bg-BG" sz="3000" dirty="0"/>
              <a:t>на</a:t>
            </a:r>
            <a:r>
              <a:rPr lang="bg-BG" sz="3000" b="1" dirty="0">
                <a:solidFill>
                  <a:schemeClr val="bg1"/>
                </a:solidFill>
              </a:rPr>
              <a:t> бази данни</a:t>
            </a:r>
          </a:p>
          <a:p>
            <a:pPr lvl="1"/>
            <a:r>
              <a:rPr lang="bg-BG" sz="3000" dirty="0"/>
              <a:t>Предоставя </a:t>
            </a:r>
            <a:r>
              <a:rPr lang="bg-BG" sz="3000" b="1" dirty="0">
                <a:solidFill>
                  <a:schemeClr val="bg1"/>
                </a:solidFill>
              </a:rPr>
              <a:t>интерфейс</a:t>
            </a:r>
            <a:r>
              <a:rPr lang="bg-BG" sz="3000" dirty="0"/>
              <a:t> за извършване на различни </a:t>
            </a:r>
            <a:r>
              <a:rPr lang="bg-BG" sz="3000" b="1" dirty="0">
                <a:solidFill>
                  <a:schemeClr val="bg1"/>
                </a:solidFill>
              </a:rPr>
              <a:t>операции</a:t>
            </a:r>
            <a:r>
              <a:rPr lang="bg-BG" sz="3000" dirty="0"/>
              <a:t> върху </a:t>
            </a:r>
            <a:r>
              <a:rPr lang="bg-BG" sz="3000" b="1" dirty="0">
                <a:solidFill>
                  <a:schemeClr val="bg1"/>
                </a:solidFill>
              </a:rPr>
              <a:t>базата данни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2B55B-B8C7-3D1F-00EF-A229F2B7C25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502" y="4229999"/>
            <a:ext cx="2602996" cy="227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7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Мениджмънт на информацията </a:t>
            </a:r>
            <a:r>
              <a:rPr lang="bg-BG" sz="3200" b="1" dirty="0"/>
              <a:t>(</a:t>
            </a:r>
            <a:r>
              <a:rPr lang="en-US" sz="3200" b="1" dirty="0"/>
              <a:t>Information Management)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Процесът на </a:t>
            </a:r>
            <a:r>
              <a:rPr lang="bg-BG" sz="3000" b="1" dirty="0">
                <a:solidFill>
                  <a:schemeClr val="bg1"/>
                </a:solidFill>
              </a:rPr>
              <a:t>събиране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съхраняване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обработка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предоставяне</a:t>
            </a:r>
            <a:r>
              <a:rPr lang="bg-BG" sz="3000" dirty="0"/>
              <a:t> на информация</a:t>
            </a:r>
          </a:p>
          <a:p>
            <a:pPr lvl="1"/>
            <a:r>
              <a:rPr lang="bg-BG" sz="3000" dirty="0"/>
              <a:t>Включва </a:t>
            </a:r>
            <a:r>
              <a:rPr lang="bg-BG" sz="3000" b="1" dirty="0">
                <a:solidFill>
                  <a:schemeClr val="bg1"/>
                </a:solidFill>
              </a:rPr>
              <a:t>управление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  <a:r>
              <a:rPr lang="bg-BG" sz="3000" dirty="0"/>
              <a:t>, </a:t>
            </a:r>
            <a:r>
              <a:rPr lang="bg-BG" sz="3000" b="1" dirty="0"/>
              <a:t>документи</a:t>
            </a:r>
            <a:r>
              <a:rPr lang="bg-BG" sz="3000" dirty="0"/>
              <a:t>, </a:t>
            </a:r>
            <a:r>
              <a:rPr lang="bg-BG" sz="3000" b="1" dirty="0"/>
              <a:t>електронни ресурси </a:t>
            </a:r>
            <a:r>
              <a:rPr lang="bg-BG" sz="3000" dirty="0"/>
              <a:t>и други </a:t>
            </a:r>
            <a:r>
              <a:rPr lang="bg-BG" sz="3000" b="1" dirty="0"/>
              <a:t>информационни активи</a:t>
            </a:r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4)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4C6D58-58E8-04E5-54A1-9F7C1873B15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15"/>
          <a:stretch/>
        </p:blipFill>
        <p:spPr>
          <a:xfrm>
            <a:off x="4509750" y="3794421"/>
            <a:ext cx="3172500" cy="302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8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Информационна сигурност </a:t>
            </a:r>
            <a:r>
              <a:rPr lang="bg-BG" sz="3200" b="1" dirty="0"/>
              <a:t>(</a:t>
            </a:r>
            <a:r>
              <a:rPr lang="en-GB" sz="3200" b="1" dirty="0"/>
              <a:t>Information Security)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Осигурява </a:t>
            </a:r>
            <a:r>
              <a:rPr lang="bg-BG" sz="3000" b="1" dirty="0">
                <a:solidFill>
                  <a:schemeClr val="bg1"/>
                </a:solidFill>
              </a:rPr>
              <a:t>поверителност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защита </a:t>
            </a:r>
            <a:r>
              <a:rPr lang="bg-BG" sz="3000" dirty="0"/>
              <a:t>на информацията</a:t>
            </a:r>
          </a:p>
          <a:p>
            <a:pPr lvl="1"/>
            <a:r>
              <a:rPr lang="bg-BG" sz="3000" dirty="0"/>
              <a:t>Използва </a:t>
            </a:r>
            <a:r>
              <a:rPr lang="bg-BG" sz="3000" b="1" dirty="0">
                <a:solidFill>
                  <a:schemeClr val="bg1"/>
                </a:solidFill>
              </a:rPr>
              <a:t>криптография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аутентикация с пароли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двуфакторна аутентикация </a:t>
            </a:r>
            <a:r>
              <a:rPr lang="bg-BG" sz="3000" dirty="0"/>
              <a:t>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FC1AFA-7728-EAEF-28C5-09EF9D9356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381" y="3792569"/>
            <a:ext cx="1747322" cy="271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0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Мрежи и комуникации </a:t>
            </a:r>
            <a:r>
              <a:rPr lang="bg-BG" sz="3200" b="1" dirty="0"/>
              <a:t>(</a:t>
            </a:r>
            <a:r>
              <a:rPr lang="en-GB" sz="3200" b="1" dirty="0"/>
              <a:t>Networks and Communications)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Инфраструктура за </a:t>
            </a:r>
            <a:r>
              <a:rPr lang="bg-BG" sz="3000" b="1" dirty="0">
                <a:solidFill>
                  <a:schemeClr val="bg1"/>
                </a:solidFill>
              </a:rPr>
              <a:t>обмен</a:t>
            </a:r>
            <a:r>
              <a:rPr lang="bg-BG" sz="3000" dirty="0"/>
              <a:t> на информация между различните </a:t>
            </a:r>
            <a:r>
              <a:rPr lang="bg-BG" sz="3000" b="1" dirty="0">
                <a:solidFill>
                  <a:schemeClr val="bg1"/>
                </a:solidFill>
              </a:rPr>
              <a:t>компоненти</a:t>
            </a:r>
            <a:r>
              <a:rPr lang="bg-BG" sz="3000" dirty="0"/>
              <a:t> на информационната система</a:t>
            </a:r>
            <a:endParaRPr lang="en-US" sz="3000" dirty="0"/>
          </a:p>
          <a:p>
            <a:pPr lvl="1"/>
            <a:r>
              <a:rPr lang="bg-BG" sz="3000" dirty="0"/>
              <a:t>Свързва </a:t>
            </a:r>
            <a:r>
              <a:rPr lang="bg-BG" sz="3000" b="1" dirty="0">
                <a:solidFill>
                  <a:schemeClr val="bg1"/>
                </a:solidFill>
              </a:rPr>
              <a:t>устройства</a:t>
            </a:r>
            <a:r>
              <a:rPr lang="bg-BG" sz="3000" dirty="0"/>
              <a:t> като </a:t>
            </a:r>
            <a:r>
              <a:rPr lang="bg-BG" sz="3000" b="1" dirty="0"/>
              <a:t>компютри</a:t>
            </a:r>
            <a:r>
              <a:rPr lang="bg-BG" sz="3000" dirty="0"/>
              <a:t>, </a:t>
            </a:r>
            <a:r>
              <a:rPr lang="bg-BG" sz="3000" b="1" dirty="0"/>
              <a:t>смартфони</a:t>
            </a:r>
            <a:r>
              <a:rPr lang="bg-BG" sz="3000" dirty="0"/>
              <a:t>, </a:t>
            </a:r>
            <a:r>
              <a:rPr lang="bg-BG" sz="3000" b="1" dirty="0"/>
              <a:t>принтери</a:t>
            </a:r>
            <a:r>
              <a:rPr lang="bg-BG" sz="3000" dirty="0"/>
              <a:t>, </a:t>
            </a:r>
            <a:r>
              <a:rPr lang="bg-BG" sz="3000" b="1" dirty="0"/>
              <a:t>сървъри</a:t>
            </a:r>
            <a:r>
              <a:rPr lang="bg-BG" sz="3000" dirty="0"/>
              <a:t> и др.</a:t>
            </a:r>
          </a:p>
          <a:p>
            <a:pPr lvl="1"/>
            <a:r>
              <a:rPr lang="bg-BG" sz="3000" dirty="0"/>
              <a:t>Осигурява </a:t>
            </a:r>
            <a:r>
              <a:rPr lang="bg-BG" sz="3000" b="1" dirty="0">
                <a:solidFill>
                  <a:schemeClr val="bg1"/>
                </a:solidFill>
              </a:rPr>
              <a:t>достъп</a:t>
            </a:r>
            <a:r>
              <a:rPr lang="bg-BG" sz="3000" dirty="0"/>
              <a:t> до </a:t>
            </a:r>
            <a:r>
              <a:rPr lang="bg-BG" sz="3000" b="1" dirty="0"/>
              <a:t>интернет</a:t>
            </a:r>
            <a:r>
              <a:rPr lang="bg-BG" sz="3000" dirty="0"/>
              <a:t>, </a:t>
            </a:r>
            <a:r>
              <a:rPr lang="bg-BG" sz="3000" b="1" dirty="0"/>
              <a:t>файлови сървъри</a:t>
            </a:r>
            <a:r>
              <a:rPr lang="bg-BG" sz="3000" dirty="0"/>
              <a:t>, </a:t>
            </a:r>
            <a:r>
              <a:rPr lang="bg-BG" sz="3000" b="1" dirty="0"/>
              <a:t>бази данни</a:t>
            </a:r>
            <a:r>
              <a:rPr lang="bg-BG" sz="3000" dirty="0"/>
              <a:t> 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(6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E5F433-AFFD-47B3-42AD-395A31269D2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195" y="4766500"/>
            <a:ext cx="2853611" cy="17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0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Взаимовръзка и функционалност 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Елементи на информационните системи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9B9DF0-7D6B-9762-C729-217B2D34D85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9786">
            <a:off x="4743328" y="1506804"/>
            <a:ext cx="2705346" cy="22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2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Хардуерни</a:t>
            </a:r>
            <a:r>
              <a:rPr lang="bg-BG" sz="3200" dirty="0"/>
              <a:t> компоненти</a:t>
            </a:r>
          </a:p>
          <a:p>
            <a:pPr lvl="1"/>
            <a:r>
              <a:rPr lang="bg-BG" sz="3000" b="1" dirty="0"/>
              <a:t>Компютри</a:t>
            </a:r>
            <a:r>
              <a:rPr lang="bg-BG" sz="3000" dirty="0"/>
              <a:t>, </a:t>
            </a:r>
            <a:r>
              <a:rPr lang="bg-BG" sz="3000" b="1" dirty="0"/>
              <a:t>сървъри</a:t>
            </a:r>
            <a:r>
              <a:rPr lang="bg-BG" sz="3000" dirty="0"/>
              <a:t>, </a:t>
            </a:r>
            <a:r>
              <a:rPr lang="bg-BG" sz="3000" b="1" dirty="0"/>
              <a:t>мрежови</a:t>
            </a:r>
            <a:r>
              <a:rPr lang="bg-BG" sz="3000" dirty="0"/>
              <a:t> и </a:t>
            </a:r>
            <a:r>
              <a:rPr lang="bg-BG" sz="3000" b="1" dirty="0"/>
              <a:t>периферни устройства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Софтуерни</a:t>
            </a:r>
            <a:r>
              <a:rPr lang="bg-BG" sz="3200" dirty="0"/>
              <a:t> компоненти</a:t>
            </a:r>
          </a:p>
          <a:p>
            <a:pPr lvl="1"/>
            <a:r>
              <a:rPr lang="bg-BG" sz="3000" b="1" dirty="0"/>
              <a:t>Операционни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b="1" dirty="0"/>
              <a:t>системи</a:t>
            </a:r>
            <a:endParaRPr lang="bg-BG" sz="3000" dirty="0"/>
          </a:p>
          <a:p>
            <a:pPr lvl="1"/>
            <a:r>
              <a:rPr lang="bg-BG" sz="3000" b="1" dirty="0"/>
              <a:t>Приложен софтуер </a:t>
            </a:r>
            <a:r>
              <a:rPr lang="bg-BG" sz="3000" dirty="0"/>
              <a:t>(уеб браузъри, медийни плеъри, офис приложения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sz="3000" b="1" dirty="0"/>
              <a:t>Системи за управление на бази данни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ИС (</a:t>
            </a:r>
            <a:r>
              <a:rPr lang="en-US" dirty="0"/>
              <a:t>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944F38-9F27-B0DE-7F4B-A09D1654F45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443" y="4469393"/>
            <a:ext cx="2938641" cy="203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1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bg-BG" sz="3000" b="1" dirty="0"/>
              <a:t>Текстове</a:t>
            </a:r>
            <a:r>
              <a:rPr lang="bg-BG" sz="3000" dirty="0"/>
              <a:t>, </a:t>
            </a:r>
            <a:r>
              <a:rPr lang="bg-BG" sz="3000" b="1" dirty="0"/>
              <a:t>числа</a:t>
            </a:r>
            <a:r>
              <a:rPr lang="bg-BG" sz="3000" dirty="0"/>
              <a:t>, </a:t>
            </a:r>
            <a:r>
              <a:rPr lang="bg-BG" sz="3000" b="1" dirty="0"/>
              <a:t>изображения</a:t>
            </a:r>
            <a:r>
              <a:rPr lang="bg-BG" sz="3000" dirty="0"/>
              <a:t> и други </a:t>
            </a:r>
            <a:r>
              <a:rPr lang="bg-BG" sz="3000" b="1" dirty="0">
                <a:solidFill>
                  <a:schemeClr val="bg1"/>
                </a:solidFill>
              </a:rPr>
              <a:t>форми на информация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Процеси</a:t>
            </a:r>
          </a:p>
          <a:p>
            <a:pPr lvl="1"/>
            <a:r>
              <a:rPr lang="bg-BG" sz="3000" b="1" dirty="0"/>
              <a:t>Алгоритми</a:t>
            </a:r>
            <a:r>
              <a:rPr lang="bg-BG" sz="3000" dirty="0"/>
              <a:t> за </a:t>
            </a:r>
            <a:r>
              <a:rPr lang="bg-BG" sz="3000" b="1" dirty="0">
                <a:solidFill>
                  <a:schemeClr val="bg1"/>
                </a:solidFill>
              </a:rPr>
              <a:t>събиране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обработка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предоставяне</a:t>
            </a:r>
            <a:r>
              <a:rPr lang="bg-BG" sz="3000" dirty="0"/>
              <a:t> на информация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ИС (2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55B72-6944-1FF6-C55D-97A1E7F36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499" y="3895510"/>
            <a:ext cx="3839001" cy="275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7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Потребителски интерфейси</a:t>
            </a:r>
          </a:p>
          <a:p>
            <a:pPr lvl="1"/>
            <a:r>
              <a:rPr lang="bg-BG" sz="3000" b="1" dirty="0"/>
              <a:t>Графични</a:t>
            </a:r>
            <a:r>
              <a:rPr lang="bg-BG" sz="3000" dirty="0"/>
              <a:t> </a:t>
            </a:r>
            <a:r>
              <a:rPr lang="bg-BG" sz="3000" b="1" dirty="0"/>
              <a:t>потребителски интерфейси</a:t>
            </a:r>
            <a:r>
              <a:rPr lang="bg-BG" sz="3000" dirty="0"/>
              <a:t>, </a:t>
            </a:r>
            <a:r>
              <a:rPr lang="bg-BG" sz="3000" b="1" dirty="0"/>
              <a:t>текстови интерфейси</a:t>
            </a:r>
            <a:r>
              <a:rPr lang="bg-BG" sz="3000" dirty="0"/>
              <a:t>, </a:t>
            </a:r>
            <a:r>
              <a:rPr lang="bg-BG" sz="3000" b="1" dirty="0"/>
              <a:t>гласови команди </a:t>
            </a:r>
            <a:r>
              <a:rPr lang="bg-BG" sz="3000" dirty="0"/>
              <a:t>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Хора</a:t>
            </a:r>
          </a:p>
          <a:p>
            <a:pPr lvl="1"/>
            <a:r>
              <a:rPr lang="bg-BG" sz="3000" b="1" dirty="0"/>
              <a:t>Потребители</a:t>
            </a:r>
            <a:r>
              <a:rPr lang="bg-BG" sz="3000" dirty="0"/>
              <a:t> и </a:t>
            </a:r>
            <a:r>
              <a:rPr lang="bg-BG" sz="3000" b="1" dirty="0"/>
              <a:t>администратори</a:t>
            </a:r>
            <a:r>
              <a:rPr lang="bg-BG" sz="3000" dirty="0"/>
              <a:t>, които </a:t>
            </a:r>
            <a:r>
              <a:rPr lang="bg-BG" sz="3000" b="1" dirty="0">
                <a:solidFill>
                  <a:schemeClr val="bg1"/>
                </a:solidFill>
              </a:rPr>
              <a:t>използват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управляват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поддържат</a:t>
            </a:r>
            <a:r>
              <a:rPr lang="bg-BG" sz="3000" dirty="0"/>
              <a:t> информационната система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ИС (3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6971C-16D7-331E-56EF-7562BBE5C44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471" y="4344751"/>
            <a:ext cx="2340000" cy="231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7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Функционалност, предназначение и примери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Видове информационни системи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142C33-039D-1389-1291-1CDCDDDC527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3135">
            <a:off x="5103103" y="1363861"/>
            <a:ext cx="1985794" cy="257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MIS </a:t>
            </a:r>
            <a:r>
              <a:rPr lang="ru-RU" sz="3200" dirty="0"/>
              <a:t>(Управление на информацията)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ERP </a:t>
            </a:r>
            <a:r>
              <a:rPr lang="ru-RU" sz="3200" dirty="0"/>
              <a:t>(Интегрирана система за управление на ресурсите)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CRM </a:t>
            </a:r>
            <a:r>
              <a:rPr lang="ru-RU" sz="3200" dirty="0"/>
              <a:t>(Управление на взаимоотношенията с клиентите)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PMS </a:t>
            </a:r>
            <a:r>
              <a:rPr lang="ru-RU" sz="3200" dirty="0"/>
              <a:t>(Система за управление на проекти)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LMS </a:t>
            </a:r>
            <a:r>
              <a:rPr lang="ru-RU" sz="3200" dirty="0"/>
              <a:t>(Система за управление на </a:t>
            </a:r>
            <a:r>
              <a:rPr lang="bg-BG" sz="3200" dirty="0"/>
              <a:t>обучения</a:t>
            </a:r>
            <a:r>
              <a:rPr lang="ru-RU" sz="3200" dirty="0"/>
              <a:t>)</a:t>
            </a:r>
          </a:p>
          <a:p>
            <a:pPr>
              <a:buClr>
                <a:schemeClr val="tx2"/>
              </a:buClr>
            </a:pPr>
            <a:r>
              <a:rPr lang="ru-RU" sz="3200" b="1" dirty="0">
                <a:solidFill>
                  <a:schemeClr val="bg1"/>
                </a:solidFill>
              </a:rPr>
              <a:t>HRMS</a:t>
            </a:r>
            <a:r>
              <a:rPr lang="ru-RU" sz="3200" dirty="0"/>
              <a:t> (Система за управление на човешки ресурси)</a:t>
            </a:r>
            <a:endParaRPr lang="en-US" sz="3200" dirty="0"/>
          </a:p>
          <a:p>
            <a:pPr>
              <a:buClr>
                <a:schemeClr val="tx2"/>
              </a:buClr>
            </a:pPr>
            <a:r>
              <a:rPr lang="bg-BG" sz="3200" dirty="0"/>
              <a:t>И други</a:t>
            </a:r>
            <a:endParaRPr lang="ru-RU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Видове ИС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Информационни системи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Роля</a:t>
            </a:r>
            <a:r>
              <a:rPr lang="bg-BG" dirty="0"/>
              <a:t> на информационните системи в съвременния свят</a:t>
            </a:r>
            <a:endParaRPr lang="en-US" dirty="0"/>
          </a:p>
          <a:p>
            <a:r>
              <a:rPr lang="bg-BG" dirty="0"/>
              <a:t>Основни </a:t>
            </a:r>
            <a:r>
              <a:rPr lang="bg-BG" b="1" dirty="0">
                <a:solidFill>
                  <a:schemeClr val="bg1"/>
                </a:solidFill>
              </a:rPr>
              <a:t>понятия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Елементи</a:t>
            </a:r>
            <a:r>
              <a:rPr lang="bg-BG" dirty="0"/>
              <a:t> на информационните системи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Видове</a:t>
            </a:r>
            <a:r>
              <a:rPr lang="bg-BG" b="1" dirty="0"/>
              <a:t> </a:t>
            </a:r>
            <a:r>
              <a:rPr lang="bg-BG" dirty="0"/>
              <a:t>информационни системи и примери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MIS</a:t>
            </a:r>
            <a:r>
              <a:rPr lang="bg-BG" b="1" dirty="0">
                <a:solidFill>
                  <a:schemeClr val="bg1"/>
                </a:solidFill>
              </a:rPr>
              <a:t> системите </a:t>
            </a:r>
            <a:r>
              <a:rPr lang="en-US" b="1" dirty="0"/>
              <a:t>(</a:t>
            </a:r>
            <a:r>
              <a:rPr lang="en-GB" b="1" dirty="0"/>
              <a:t>Management Information System</a:t>
            </a:r>
            <a:r>
              <a:rPr lang="en-US" b="1" dirty="0"/>
              <a:t>s) </a:t>
            </a:r>
            <a:r>
              <a:rPr lang="bg-BG" b="1" dirty="0">
                <a:solidFill>
                  <a:schemeClr val="bg1"/>
                </a:solidFill>
              </a:rPr>
              <a:t>събират</a:t>
            </a:r>
            <a:r>
              <a:rPr lang="bg-BG" dirty="0"/>
              <a:t>,</a:t>
            </a:r>
            <a:r>
              <a:rPr lang="bg-BG" b="1" dirty="0">
                <a:solidFill>
                  <a:schemeClr val="bg1"/>
                </a:solidFill>
              </a:rPr>
              <a:t> обработват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предоставят </a:t>
            </a:r>
            <a:r>
              <a:rPr lang="bg-BG" dirty="0"/>
              <a:t>информация за управление на организацията</a:t>
            </a:r>
          </a:p>
          <a:p>
            <a:r>
              <a:rPr lang="bg-BG" b="1" dirty="0">
                <a:solidFill>
                  <a:schemeClr val="bg1"/>
                </a:solidFill>
              </a:rPr>
              <a:t>Осигуряват</a:t>
            </a:r>
            <a:r>
              <a:rPr lang="bg-BG" dirty="0"/>
              <a:t> необходимата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анализи</a:t>
            </a:r>
            <a:r>
              <a:rPr lang="bg-BG" dirty="0"/>
              <a:t> на ръководството на организацията</a:t>
            </a:r>
          </a:p>
          <a:p>
            <a:r>
              <a:rPr lang="bg-BG" b="1" dirty="0"/>
              <a:t>Примери</a:t>
            </a:r>
            <a:r>
              <a:rPr lang="bg-BG" dirty="0"/>
              <a:t> за </a:t>
            </a:r>
            <a:r>
              <a:rPr lang="en-US" dirty="0"/>
              <a:t>MIS </a:t>
            </a:r>
            <a:r>
              <a:rPr lang="bg-BG" dirty="0"/>
              <a:t>системи:</a:t>
            </a:r>
          </a:p>
          <a:p>
            <a:pPr lvl="1"/>
            <a:r>
              <a:rPr lang="bg-BG" dirty="0"/>
              <a:t>Система за управление на данни за продажбите в търговска верига</a:t>
            </a:r>
          </a:p>
          <a:p>
            <a:pPr lvl="1"/>
            <a:r>
              <a:rPr lang="bg-BG" dirty="0"/>
              <a:t>Портал за електронни услуги на НАП</a:t>
            </a:r>
          </a:p>
          <a:p>
            <a:pPr lvl="1"/>
            <a:r>
              <a:rPr lang="en-GB" dirty="0"/>
              <a:t>Oracle Business Intelligence (BI)</a:t>
            </a: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ИС за управление на информацията </a:t>
            </a:r>
            <a:r>
              <a:rPr lang="en-US" dirty="0"/>
              <a:t>(MIS)</a:t>
            </a:r>
          </a:p>
        </p:txBody>
      </p:sp>
      <p:pic>
        <p:nvPicPr>
          <p:cNvPr id="1026" name="Picture 2" descr="Портал за електронни услуги на НАП">
            <a:extLst>
              <a:ext uri="{FF2B5EF4-FFF2-40B4-BE49-F238E27FC236}">
                <a16:creationId xmlns:a16="http://schemas.microsoft.com/office/drawing/2014/main" id="{483898F7-B204-516F-FB11-74D70F84D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000" y="5069609"/>
            <a:ext cx="3020745" cy="158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06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683C0F-1592-3B57-AA51-B2F1ABB34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portal.nra.bg/health-status</a:t>
            </a:r>
            <a:endParaRPr lang="en-BG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300" dirty="0"/>
              <a:t>Пример за </a:t>
            </a:r>
            <a:r>
              <a:rPr lang="en-US" sz="3300" dirty="0"/>
              <a:t>MIS</a:t>
            </a:r>
            <a:r>
              <a:rPr lang="bg-BG" sz="3300" dirty="0"/>
              <a:t> – Портал за електронни услуги на НАП</a:t>
            </a:r>
            <a:endParaRPr lang="en-US" sz="3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541C3-750F-A756-A17F-D5C419341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733" y="1996439"/>
            <a:ext cx="9738535" cy="47175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186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Пример за </a:t>
            </a:r>
            <a:r>
              <a:rPr lang="en-US" dirty="0"/>
              <a:t>MIS</a:t>
            </a:r>
            <a:r>
              <a:rPr lang="bg-BG" dirty="0"/>
              <a:t> – </a:t>
            </a:r>
            <a:r>
              <a:rPr lang="en-GB" dirty="0"/>
              <a:t>Oracle Business Intelligence (BI)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B39E7-9BEA-BC3A-92CF-1DFB9EF88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68" y="1357292"/>
            <a:ext cx="8765864" cy="5148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287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ЕR</a:t>
            </a:r>
            <a:r>
              <a:rPr lang="en-US" b="1" dirty="0">
                <a:solidFill>
                  <a:schemeClr val="bg1"/>
                </a:solidFill>
              </a:rPr>
              <a:t>P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b="1" dirty="0"/>
              <a:t>(</a:t>
            </a:r>
            <a:r>
              <a:rPr lang="en-GB" b="1" dirty="0"/>
              <a:t>Enterprise Resource Planning</a:t>
            </a:r>
            <a:r>
              <a:rPr lang="en-US" b="1" dirty="0"/>
              <a:t>) </a:t>
            </a:r>
            <a:r>
              <a:rPr lang="bg-BG" b="1" dirty="0">
                <a:solidFill>
                  <a:schemeClr val="bg1"/>
                </a:solidFill>
              </a:rPr>
              <a:t>интегрират</a:t>
            </a:r>
            <a:r>
              <a:rPr lang="bg-BG" dirty="0"/>
              <a:t> различни </a:t>
            </a:r>
            <a:r>
              <a:rPr lang="bg-BG" b="1" dirty="0">
                <a:solidFill>
                  <a:schemeClr val="bg1"/>
                </a:solidFill>
              </a:rPr>
              <a:t>бизнес процеси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функции</a:t>
            </a:r>
            <a:r>
              <a:rPr lang="bg-BG" dirty="0"/>
              <a:t> в една </a:t>
            </a:r>
            <a:r>
              <a:rPr lang="bg-BG" b="1" dirty="0"/>
              <a:t>централизирана система </a:t>
            </a:r>
            <a:r>
              <a:rPr lang="bg-BG" dirty="0"/>
              <a:t>за управление</a:t>
            </a:r>
            <a:endParaRPr lang="en-US" dirty="0"/>
          </a:p>
          <a:p>
            <a:r>
              <a:rPr lang="bg-BG" b="1" dirty="0">
                <a:solidFill>
                  <a:schemeClr val="bg1"/>
                </a:solidFill>
              </a:rPr>
              <a:t>Управляват</a:t>
            </a:r>
            <a:r>
              <a:rPr lang="bg-BG" dirty="0"/>
              <a:t> информацията в организацията – </a:t>
            </a:r>
            <a:r>
              <a:rPr lang="bg-BG" b="1" dirty="0"/>
              <a:t>финансови ресурси</a:t>
            </a:r>
            <a:r>
              <a:rPr lang="bg-BG" dirty="0"/>
              <a:t>, </a:t>
            </a:r>
            <a:r>
              <a:rPr lang="bg-BG" b="1" dirty="0"/>
              <a:t>производствен процес</a:t>
            </a:r>
            <a:r>
              <a:rPr lang="bg-BG" dirty="0"/>
              <a:t>, </a:t>
            </a:r>
            <a:r>
              <a:rPr lang="bg-BG" b="1" dirty="0"/>
              <a:t>инвентар</a:t>
            </a:r>
            <a:r>
              <a:rPr lang="bg-BG" dirty="0"/>
              <a:t>, </a:t>
            </a:r>
            <a:r>
              <a:rPr lang="bg-BG" b="1" dirty="0"/>
              <a:t>продажби</a:t>
            </a:r>
            <a:r>
              <a:rPr lang="bg-BG" dirty="0"/>
              <a:t> и др.</a:t>
            </a:r>
            <a:endParaRPr lang="en-US" dirty="0"/>
          </a:p>
          <a:p>
            <a:r>
              <a:rPr lang="bg-BG" b="1" dirty="0"/>
              <a:t>Примери</a:t>
            </a:r>
            <a:r>
              <a:rPr lang="bg-BG" dirty="0"/>
              <a:t> за </a:t>
            </a:r>
            <a:r>
              <a:rPr lang="en-US" dirty="0"/>
              <a:t>ERP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Microsoft Dynamics 365</a:t>
            </a:r>
            <a:endParaRPr lang="bg-BG" dirty="0"/>
          </a:p>
          <a:p>
            <a:pPr lvl="1"/>
            <a:r>
              <a:rPr lang="en-US" dirty="0"/>
              <a:t>SAP ERP</a:t>
            </a:r>
          </a:p>
          <a:p>
            <a:pPr lvl="1"/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Интегрирана система за управление на ресурсите</a:t>
            </a:r>
            <a:r>
              <a:rPr lang="en-US" sz="3200" dirty="0"/>
              <a:t> (ERP)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05884E-ED63-24E4-F9C7-70ABA0D7C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00" y="4689000"/>
            <a:ext cx="2880000" cy="12761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223D84-C021-A688-1716-21D1DC160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98" y="4689000"/>
            <a:ext cx="2477132" cy="126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3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Пример за </a:t>
            </a:r>
            <a:r>
              <a:rPr lang="en-US" sz="3200" dirty="0"/>
              <a:t>ERP</a:t>
            </a:r>
            <a:r>
              <a:rPr lang="bg-BG" sz="3200" dirty="0"/>
              <a:t> – </a:t>
            </a:r>
            <a:r>
              <a:rPr lang="en-US" sz="3200" dirty="0"/>
              <a:t>Microsoft Dynamics 365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E6BE6F-BE6F-7113-4EC4-11C4805BE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3743" y="1179000"/>
            <a:ext cx="9944513" cy="5578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78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CRM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en-US" b="1" dirty="0"/>
              <a:t>(</a:t>
            </a:r>
            <a:r>
              <a:rPr lang="en-GB" b="1" dirty="0"/>
              <a:t>Customer Relationship Management</a:t>
            </a:r>
            <a:r>
              <a:rPr lang="en-US" b="1" dirty="0"/>
              <a:t>)</a:t>
            </a:r>
            <a:r>
              <a:rPr lang="bg-BG" b="1" dirty="0"/>
              <a:t> </a:t>
            </a:r>
            <a:r>
              <a:rPr lang="bg-BG" dirty="0"/>
              <a:t>се използват от организации за </a:t>
            </a:r>
            <a:r>
              <a:rPr lang="bg-BG" b="1" dirty="0">
                <a:solidFill>
                  <a:schemeClr val="bg1"/>
                </a:solidFill>
              </a:rPr>
              <a:t>събиране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обработване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анализиране </a:t>
            </a:r>
            <a:r>
              <a:rPr lang="bg-BG" dirty="0"/>
              <a:t>на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информация </a:t>
            </a:r>
          </a:p>
          <a:p>
            <a:r>
              <a:rPr lang="bg-BG" dirty="0"/>
              <a:t>Целта им е да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отношенията</a:t>
            </a:r>
            <a:r>
              <a:rPr lang="bg-BG" dirty="0"/>
              <a:t> с клиентите, да </a:t>
            </a:r>
            <a:r>
              <a:rPr lang="bg-BG" b="1" dirty="0">
                <a:solidFill>
                  <a:schemeClr val="bg1"/>
                </a:solidFill>
              </a:rPr>
              <a:t>увеличат продажбите </a:t>
            </a:r>
            <a:r>
              <a:rPr lang="bg-BG" dirty="0"/>
              <a:t>и да </a:t>
            </a:r>
            <a:r>
              <a:rPr lang="bg-BG" b="1" dirty="0">
                <a:solidFill>
                  <a:schemeClr val="bg1"/>
                </a:solidFill>
              </a:rPr>
              <a:t>насърчат лоялността </a:t>
            </a:r>
            <a:r>
              <a:rPr lang="bg-BG" dirty="0"/>
              <a:t>на клиентите</a:t>
            </a:r>
            <a:endParaRPr lang="en-US" dirty="0"/>
          </a:p>
          <a:p>
            <a:r>
              <a:rPr lang="bg-BG" b="1" dirty="0"/>
              <a:t>Примери</a:t>
            </a:r>
            <a:r>
              <a:rPr lang="bg-BG" dirty="0"/>
              <a:t> за </a:t>
            </a:r>
            <a:r>
              <a:rPr lang="en-US" dirty="0"/>
              <a:t>CRM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Salesforce</a:t>
            </a:r>
            <a:endParaRPr lang="bg-BG" dirty="0"/>
          </a:p>
          <a:p>
            <a:pPr lvl="1"/>
            <a:r>
              <a:rPr lang="en-US" dirty="0"/>
              <a:t>HubSpot</a:t>
            </a:r>
          </a:p>
          <a:p>
            <a:pPr lvl="1"/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Управление на взаимоотношенията с клиентите (</a:t>
            </a:r>
            <a:r>
              <a:rPr lang="en-US" sz="3200" dirty="0"/>
              <a:t>CRM)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586768-1F9E-37D0-CC71-F1E87280B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00" y="4420365"/>
            <a:ext cx="2574875" cy="18004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8F8143-4199-AE70-94F1-254E1E201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30" y="4513016"/>
            <a:ext cx="3036000" cy="170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Пример за C</a:t>
            </a:r>
            <a:r>
              <a:rPr lang="en-US" sz="3200" dirty="0"/>
              <a:t>RM</a:t>
            </a:r>
            <a:r>
              <a:rPr lang="bg-BG" sz="3200" dirty="0"/>
              <a:t> - </a:t>
            </a:r>
            <a:r>
              <a:rPr lang="en-US" sz="3200" dirty="0"/>
              <a:t>Salesforce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28F2BA-9D22-C4A7-B997-B1DC458E7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61" y="1359000"/>
            <a:ext cx="10608678" cy="5148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107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b="1" dirty="0"/>
              <a:t>(</a:t>
            </a:r>
            <a:r>
              <a:rPr lang="en-GB" b="1" dirty="0"/>
              <a:t>Project Management Systems) </a:t>
            </a:r>
            <a:r>
              <a:rPr lang="bg-BG" dirty="0"/>
              <a:t>улесняват </a:t>
            </a:r>
            <a:r>
              <a:rPr lang="bg-BG" b="1" dirty="0">
                <a:solidFill>
                  <a:schemeClr val="bg1"/>
                </a:solidFill>
              </a:rPr>
              <a:t>планирането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изпълнението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управлението</a:t>
            </a:r>
            <a:r>
              <a:rPr lang="bg-BG" dirty="0"/>
              <a:t> на проекти</a:t>
            </a:r>
            <a:endParaRPr lang="en-US" dirty="0"/>
          </a:p>
          <a:p>
            <a:r>
              <a:rPr lang="bg-BG" dirty="0"/>
              <a:t>Предоставят </a:t>
            </a:r>
            <a:r>
              <a:rPr lang="bg-BG" b="1" dirty="0">
                <a:solidFill>
                  <a:schemeClr val="bg1"/>
                </a:solidFill>
              </a:rPr>
              <a:t>инструменти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координиране</a:t>
            </a:r>
            <a:r>
              <a:rPr lang="bg-BG" dirty="0"/>
              <a:t> на различните аспекти на даден проект</a:t>
            </a:r>
            <a:endParaRPr lang="en-US" dirty="0"/>
          </a:p>
          <a:p>
            <a:r>
              <a:rPr lang="bg-BG" b="1" dirty="0"/>
              <a:t>Примери</a:t>
            </a:r>
            <a:r>
              <a:rPr lang="bg-BG" dirty="0"/>
              <a:t> за</a:t>
            </a:r>
            <a:r>
              <a:rPr lang="en-US" dirty="0"/>
              <a:t> PMS</a:t>
            </a:r>
            <a:r>
              <a:rPr lang="bg-BG" dirty="0"/>
              <a:t> системи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Trello</a:t>
            </a:r>
          </a:p>
          <a:p>
            <a:pPr lvl="1"/>
            <a:r>
              <a:rPr lang="en-US" dirty="0"/>
              <a:t>Jira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Система за управление на проекти </a:t>
            </a:r>
            <a:r>
              <a:rPr lang="en-US" dirty="0"/>
              <a:t>(PMS)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E96627-8DF2-FC44-5FDE-2C68F5CFF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000" y="4576025"/>
            <a:ext cx="3810000" cy="1085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904121-B4E3-C47A-64D0-AB9C2F61B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159" y="4576025"/>
            <a:ext cx="2817179" cy="118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PMS</a:t>
            </a:r>
            <a:r>
              <a:rPr lang="bg-BG" dirty="0"/>
              <a:t> - </a:t>
            </a:r>
            <a:r>
              <a:rPr lang="en-US" dirty="0"/>
              <a:t>Trello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68FFCF-C5B9-5670-91A2-7BBECA856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259" y="1248086"/>
            <a:ext cx="9757482" cy="52812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108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b="1" dirty="0"/>
              <a:t>(</a:t>
            </a:r>
            <a:r>
              <a:rPr lang="en-GB" b="1" dirty="0"/>
              <a:t>Learning Management Systems</a:t>
            </a:r>
            <a:r>
              <a:rPr lang="en-US" b="1" dirty="0"/>
              <a:t>) </a:t>
            </a:r>
            <a:r>
              <a:rPr lang="bg-BG" dirty="0"/>
              <a:t>се използват за </a:t>
            </a:r>
            <a:r>
              <a:rPr lang="bg-BG" b="1" dirty="0">
                <a:solidFill>
                  <a:schemeClr val="bg1"/>
                </a:solidFill>
              </a:rPr>
              <a:t>управление</a:t>
            </a:r>
            <a:r>
              <a:rPr lang="bg-BG" dirty="0"/>
              <a:t> на </a:t>
            </a:r>
            <a:r>
              <a:rPr lang="bg-BG" b="1" dirty="0"/>
              <a:t>учебни материали</a:t>
            </a:r>
            <a:r>
              <a:rPr lang="bg-BG" dirty="0"/>
              <a:t>, </a:t>
            </a:r>
            <a:r>
              <a:rPr lang="bg-BG" b="1" dirty="0"/>
              <a:t>курсове</a:t>
            </a:r>
            <a:r>
              <a:rPr lang="bg-BG" dirty="0"/>
              <a:t>, </a:t>
            </a:r>
            <a:r>
              <a:rPr lang="bg-BG" b="1" dirty="0"/>
              <a:t>тестове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проследяване</a:t>
            </a:r>
            <a:r>
              <a:rPr lang="bg-BG" dirty="0"/>
              <a:t> на </a:t>
            </a:r>
            <a:r>
              <a:rPr lang="bg-BG" b="1" dirty="0"/>
              <a:t>напредъка</a:t>
            </a:r>
            <a:r>
              <a:rPr lang="bg-BG" dirty="0"/>
              <a:t> на </a:t>
            </a:r>
            <a:r>
              <a:rPr lang="bg-BG" b="1" dirty="0"/>
              <a:t>обучението</a:t>
            </a:r>
          </a:p>
          <a:p>
            <a:r>
              <a:rPr lang="bg-BG" b="1" dirty="0">
                <a:solidFill>
                  <a:schemeClr val="bg1"/>
                </a:solidFill>
              </a:rPr>
              <a:t>Улесняват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процесите на обучение</a:t>
            </a:r>
          </a:p>
          <a:p>
            <a:r>
              <a:rPr lang="bg-BG" b="1" dirty="0"/>
              <a:t>Примери</a:t>
            </a:r>
            <a:r>
              <a:rPr lang="bg-BG" dirty="0"/>
              <a:t> за </a:t>
            </a:r>
            <a:r>
              <a:rPr lang="en-US" dirty="0"/>
              <a:t>LMS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Shkolo</a:t>
            </a:r>
          </a:p>
          <a:p>
            <a:pPr lvl="1"/>
            <a:r>
              <a:rPr lang="en-US" dirty="0"/>
              <a:t>Moodle</a:t>
            </a:r>
            <a:endParaRPr lang="bg-BG" dirty="0"/>
          </a:p>
          <a:p>
            <a:pPr lvl="1"/>
            <a:r>
              <a:rPr lang="en-US" dirty="0"/>
              <a:t>Google Classroom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Система за управление на обучения (</a:t>
            </a:r>
            <a:r>
              <a:rPr lang="en-US" dirty="0"/>
              <a:t>LMS)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21AA4-DE5D-470E-544E-AE5A7C3A2F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6" r="12238"/>
          <a:stretch/>
        </p:blipFill>
        <p:spPr>
          <a:xfrm>
            <a:off x="9233030" y="4141466"/>
            <a:ext cx="2520000" cy="18833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557575-94BB-8829-86BB-E25B485EE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00" y="4958763"/>
            <a:ext cx="2465854" cy="6082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2C1ECF-2052-98C2-74B9-B358D88A73F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4" t="31543" r="9360" b="29858"/>
          <a:stretch/>
        </p:blipFill>
        <p:spPr>
          <a:xfrm>
            <a:off x="5926084" y="4552695"/>
            <a:ext cx="3195000" cy="101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9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Дефиниция и роля</a:t>
            </a:r>
            <a:r>
              <a:rPr lang="en-US" dirty="0"/>
              <a:t> </a:t>
            </a:r>
            <a:r>
              <a:rPr lang="bg-BG" dirty="0"/>
              <a:t>в съвременния свят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Информационни системи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BCA4A2-F391-6709-4304-1C6DDE4C2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000" y="541818"/>
            <a:ext cx="4050000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0137A1-655A-4D80-E1F5-38890A85B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BG" dirty="0">
                <a:hlinkClick r:id="rId3"/>
              </a:rPr>
              <a:t>shkolo.bg</a:t>
            </a:r>
            <a:endParaRPr lang="en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LMS - Shkolo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C47DA-37D8-09EA-93BC-A767435E0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7223" y="1899000"/>
            <a:ext cx="8697554" cy="44805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052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LMS - Moodle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C47DA-37D8-09EA-93BC-A767435E0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000" y="1326670"/>
            <a:ext cx="7650000" cy="53172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894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HRMS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en-US" b="1" dirty="0"/>
              <a:t>(</a:t>
            </a:r>
            <a:r>
              <a:rPr lang="en-GB" b="1" dirty="0"/>
              <a:t>Human Resource Management Systems</a:t>
            </a:r>
            <a:r>
              <a:rPr lang="bg-BG" b="1" dirty="0"/>
              <a:t>)</a:t>
            </a:r>
            <a:r>
              <a:rPr lang="en-US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събират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управляват</a:t>
            </a:r>
            <a:r>
              <a:rPr lang="bg-BG" dirty="0"/>
              <a:t> информацията, свързана с </a:t>
            </a:r>
            <a:r>
              <a:rPr lang="bg-BG" b="1" dirty="0">
                <a:solidFill>
                  <a:schemeClr val="bg1"/>
                </a:solidFill>
              </a:rPr>
              <a:t>човешките ресурси</a:t>
            </a:r>
            <a:r>
              <a:rPr lang="bg-BG" dirty="0"/>
              <a:t> на организацията</a:t>
            </a:r>
          </a:p>
          <a:p>
            <a:pPr lvl="1"/>
            <a:r>
              <a:rPr lang="bg-BG" b="1" dirty="0"/>
              <a:t>Пример</a:t>
            </a:r>
            <a:r>
              <a:rPr lang="bg-BG" dirty="0"/>
              <a:t>:</a:t>
            </a:r>
            <a:r>
              <a:rPr lang="bg-BG" b="1" dirty="0"/>
              <a:t> </a:t>
            </a:r>
            <a:r>
              <a:rPr lang="bg-BG" dirty="0"/>
              <a:t>персонални данни, заплати, отпуски и др.</a:t>
            </a:r>
          </a:p>
          <a:p>
            <a:r>
              <a:rPr lang="bg-BG" b="1" dirty="0">
                <a:solidFill>
                  <a:schemeClr val="bg1"/>
                </a:solidFill>
              </a:rPr>
              <a:t>Оптимизират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административните процеси</a:t>
            </a:r>
            <a:endParaRPr lang="en-GB" dirty="0"/>
          </a:p>
          <a:p>
            <a:r>
              <a:rPr lang="bg-BG" b="1" dirty="0"/>
              <a:t>Примери</a:t>
            </a:r>
            <a:r>
              <a:rPr lang="bg-BG" dirty="0"/>
              <a:t> за </a:t>
            </a:r>
            <a:r>
              <a:rPr lang="en-US" dirty="0"/>
              <a:t>HRMS </a:t>
            </a:r>
            <a:r>
              <a:rPr lang="bg-BG" dirty="0"/>
              <a:t>система:</a:t>
            </a:r>
            <a:endParaRPr lang="en-US" dirty="0"/>
          </a:p>
          <a:p>
            <a:pPr lvl="1"/>
            <a:r>
              <a:rPr lang="en-GB" dirty="0"/>
              <a:t>Workday</a:t>
            </a:r>
            <a:endParaRPr lang="bg-BG" dirty="0"/>
          </a:p>
          <a:p>
            <a:pPr lvl="1"/>
            <a:r>
              <a:rPr lang="en-GB" dirty="0"/>
              <a:t>BambooHR</a:t>
            </a: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500" dirty="0"/>
              <a:t>Система за управление на човешки ресурси (</a:t>
            </a:r>
            <a:r>
              <a:rPr lang="en-US" sz="3500" dirty="0"/>
              <a:t>HRMS)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E45AA9-06AC-44F0-243D-4B38B6E08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830" y="5169286"/>
            <a:ext cx="4156200" cy="635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62243B-A01E-3AFD-1908-5775553E0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00" y="4959525"/>
            <a:ext cx="22606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600" dirty="0"/>
              <a:t>Пример за </a:t>
            </a:r>
            <a:r>
              <a:rPr lang="en-US" sz="3600" dirty="0"/>
              <a:t>HRMS - Workday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A6D619-814E-4480-44D2-6B6AECA96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000" y="1224181"/>
            <a:ext cx="8460000" cy="54313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23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870159"/>
          </a:xfrm>
        </p:spPr>
        <p:txBody>
          <a:bodyPr>
            <a:normAutofit fontScale="5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Информационни системи </a:t>
            </a:r>
            <a:r>
              <a:rPr lang="bg-BG" sz="4400" b="1" dirty="0"/>
              <a:t>(ИС</a:t>
            </a:r>
            <a:r>
              <a:rPr lang="en-US" sz="4400" b="1" dirty="0"/>
              <a:t>)</a:t>
            </a:r>
            <a:endParaRPr lang="bg-BG" sz="44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dirty="0">
                <a:solidFill>
                  <a:schemeClr val="bg2"/>
                </a:solidFill>
              </a:rPr>
              <a:t>Комбинация от </a:t>
            </a:r>
            <a:r>
              <a:rPr lang="bg-BG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взаимносвързани компоненти</a:t>
            </a:r>
            <a:r>
              <a:rPr lang="bg-BG" sz="4000" dirty="0">
                <a:solidFill>
                  <a:schemeClr val="bg2"/>
                </a:solidFill>
              </a:rPr>
              <a:t>, позволяващи работа с информация</a:t>
            </a:r>
            <a:endParaRPr lang="en-US" sz="40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Роля</a:t>
            </a:r>
            <a:r>
              <a:rPr lang="bg-BG" sz="4400" dirty="0"/>
              <a:t> на ИС в реалния свят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Подпомагат</a:t>
            </a:r>
            <a:r>
              <a:rPr lang="bg-BG" sz="4000" dirty="0">
                <a:solidFill>
                  <a:schemeClr val="bg2"/>
                </a:solidFill>
              </a:rPr>
              <a:t> и </a:t>
            </a:r>
            <a:r>
              <a:rPr lang="bg-BG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подобряват</a:t>
            </a:r>
            <a:r>
              <a:rPr lang="bg-BG" sz="4000" dirty="0">
                <a:solidFill>
                  <a:schemeClr val="bg2"/>
                </a:solidFill>
              </a:rPr>
              <a:t> обмена и обработката на информация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dirty="0"/>
              <a:t>Основни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понятия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dirty="0">
                <a:solidFill>
                  <a:schemeClr val="bg2"/>
                </a:solidFill>
              </a:rPr>
              <a:t>Бази данни, потребителски интерфейс, мениджмънт на информацията, система за управление на бази данни, информационна сигурност, мрежи и комуникации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Елементи</a:t>
            </a:r>
            <a:r>
              <a:rPr lang="bg-BG" sz="4400" dirty="0"/>
              <a:t> на ИС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dirty="0">
                <a:solidFill>
                  <a:schemeClr val="bg2"/>
                </a:solidFill>
              </a:rPr>
              <a:t>Хардуерни, софтуерни, данни, процеси, потребителски интерфейси, хора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Видове</a:t>
            </a:r>
            <a:r>
              <a:rPr lang="bg-BG" sz="4400" dirty="0"/>
              <a:t> ИС и примери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Комбинация от </a:t>
            </a:r>
            <a:r>
              <a:rPr lang="bg-BG" sz="3400" b="1" dirty="0">
                <a:solidFill>
                  <a:schemeClr val="bg1"/>
                </a:solidFill>
              </a:rPr>
              <a:t>взаимносвързани компоненти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Хардуер,</a:t>
            </a:r>
            <a:r>
              <a:rPr lang="en-US" sz="3200" dirty="0"/>
              <a:t> </a:t>
            </a:r>
            <a:r>
              <a:rPr lang="bg-BG" sz="3200" dirty="0"/>
              <a:t>софтуер, данни, процеси и хора</a:t>
            </a:r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Събират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обработват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съхраняват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предоставят</a:t>
            </a:r>
            <a:r>
              <a:rPr lang="bg-BG" sz="3400" dirty="0"/>
              <a:t> информация за управлението на организации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Основа за </a:t>
            </a:r>
            <a:r>
              <a:rPr lang="bg-BG" sz="3400" b="1" dirty="0">
                <a:solidFill>
                  <a:schemeClr val="bg1"/>
                </a:solidFill>
              </a:rPr>
              <a:t>функционирането</a:t>
            </a:r>
            <a:r>
              <a:rPr lang="bg-BG" sz="3400" dirty="0"/>
              <a:t> на съвременния свят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Информационни системи (ИС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442003-4F6C-0D72-2687-776A8D062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76" y="4606538"/>
            <a:ext cx="3109848" cy="19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Подпомагане на </a:t>
            </a:r>
            <a:r>
              <a:rPr lang="bg-BG" b="1" dirty="0">
                <a:solidFill>
                  <a:schemeClr val="bg1"/>
                </a:solidFill>
              </a:rPr>
              <a:t>бизнеса</a:t>
            </a:r>
          </a:p>
          <a:p>
            <a:pPr lvl="1"/>
            <a:r>
              <a:rPr lang="bg-BG" dirty="0"/>
              <a:t>Помагат за </a:t>
            </a:r>
            <a:r>
              <a:rPr lang="bg-BG" b="1" dirty="0"/>
              <a:t>взимане на решения</a:t>
            </a:r>
            <a:r>
              <a:rPr lang="bg-BG" dirty="0"/>
              <a:t>, </a:t>
            </a:r>
            <a:r>
              <a:rPr lang="bg-BG" b="1" dirty="0"/>
              <a:t>управление на ресурси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между нивата в организацията и др.</a:t>
            </a:r>
          </a:p>
          <a:p>
            <a:r>
              <a:rPr lang="bg-BG" dirty="0"/>
              <a:t>Подобряване на </a:t>
            </a:r>
            <a:r>
              <a:rPr lang="bg-BG" b="1" dirty="0">
                <a:solidFill>
                  <a:schemeClr val="bg1"/>
                </a:solidFill>
              </a:rPr>
              <a:t>комуникацията</a:t>
            </a:r>
          </a:p>
          <a:p>
            <a:pPr lvl="1"/>
            <a:r>
              <a:rPr lang="bg-BG" dirty="0"/>
              <a:t>Предоставят </a:t>
            </a:r>
            <a:r>
              <a:rPr lang="bg-BG" b="1" dirty="0"/>
              <a:t>средства</a:t>
            </a:r>
            <a:r>
              <a:rPr lang="bg-BG" dirty="0"/>
              <a:t> за </a:t>
            </a:r>
            <a:r>
              <a:rPr lang="bg-BG" b="1" dirty="0"/>
              <a:t>бързо</a:t>
            </a:r>
            <a:r>
              <a:rPr lang="bg-BG" dirty="0"/>
              <a:t> и </a:t>
            </a:r>
            <a:r>
              <a:rPr lang="bg-BG" b="1" dirty="0"/>
              <a:t>ефективно комуникиране </a:t>
            </a:r>
            <a:r>
              <a:rPr lang="bg-BG" dirty="0"/>
              <a:t>(електронна поща, социални мрежи и др.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Роля на ИС в реалния свят</a:t>
            </a:r>
            <a:r>
              <a:rPr lang="en-US" sz="3600" dirty="0"/>
              <a:t> (1)</a:t>
            </a:r>
            <a:endParaRPr lang="en-BG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15A1D-4BFC-CD8E-CE5F-65ADD446785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284" y="4921208"/>
            <a:ext cx="1767432" cy="173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9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Подпомагане на </a:t>
            </a:r>
            <a:r>
              <a:rPr lang="bg-BG" sz="3200" b="1" dirty="0">
                <a:solidFill>
                  <a:schemeClr val="bg1"/>
                </a:solidFill>
              </a:rPr>
              <a:t>научните изследвания</a:t>
            </a:r>
          </a:p>
          <a:p>
            <a:pPr lvl="1"/>
            <a:r>
              <a:rPr lang="bg-BG" sz="3000" dirty="0"/>
              <a:t>Предоставят </a:t>
            </a:r>
            <a:r>
              <a:rPr lang="bg-BG" sz="3000" b="1" dirty="0"/>
              <a:t>достъп</a:t>
            </a:r>
            <a:r>
              <a:rPr lang="bg-BG" sz="3000" dirty="0"/>
              <a:t> до информация, </a:t>
            </a:r>
            <a:r>
              <a:rPr lang="bg-BG" sz="3000" b="1" dirty="0"/>
              <a:t>инструменти</a:t>
            </a:r>
            <a:r>
              <a:rPr lang="bg-BG" sz="3000" dirty="0"/>
              <a:t> и </a:t>
            </a:r>
            <a:r>
              <a:rPr lang="bg-BG" sz="3000" b="1" dirty="0"/>
              <a:t>средства</a:t>
            </a:r>
            <a:r>
              <a:rPr lang="bg-BG" sz="3000" dirty="0"/>
              <a:t> за </a:t>
            </a:r>
            <a:r>
              <a:rPr lang="bg-BG" sz="3000" b="1" dirty="0"/>
              <a:t>анализ</a:t>
            </a:r>
            <a:r>
              <a:rPr lang="bg-BG" sz="3000" dirty="0"/>
              <a:t> и </a:t>
            </a:r>
            <a:r>
              <a:rPr lang="bg-BG" sz="3000" b="1" dirty="0"/>
              <a:t>споделяне</a:t>
            </a:r>
            <a:r>
              <a:rPr lang="bg-BG" sz="3000" dirty="0"/>
              <a:t> </a:t>
            </a:r>
            <a:r>
              <a:rPr lang="bg-BG" sz="3000" b="1" dirty="0"/>
              <a:t>на резултати</a:t>
            </a:r>
          </a:p>
          <a:p>
            <a:r>
              <a:rPr lang="bg-BG" sz="3200" dirty="0"/>
              <a:t>Подобряване на </a:t>
            </a:r>
            <a:r>
              <a:rPr lang="bg-BG" sz="3200" b="1" dirty="0">
                <a:solidFill>
                  <a:schemeClr val="bg1"/>
                </a:solidFill>
              </a:rPr>
              <a:t>образованието</a:t>
            </a:r>
          </a:p>
          <a:p>
            <a:pPr lvl="1"/>
            <a:r>
              <a:rPr lang="bg-BG" sz="3000" dirty="0"/>
              <a:t>Улесняват достъпа до </a:t>
            </a:r>
            <a:r>
              <a:rPr lang="bg-BG" sz="3000" b="1" dirty="0"/>
              <a:t>учебни материали</a:t>
            </a:r>
            <a:r>
              <a:rPr lang="bg-BG" sz="3000" dirty="0"/>
              <a:t>, </a:t>
            </a:r>
            <a:r>
              <a:rPr lang="bg-BG" sz="3000" b="1" dirty="0"/>
              <a:t>интерактивни уроци</a:t>
            </a:r>
            <a:r>
              <a:rPr lang="bg-BG" sz="3000" dirty="0"/>
              <a:t>, </a:t>
            </a:r>
            <a:r>
              <a:rPr lang="bg-BG" sz="3000" b="1" dirty="0"/>
              <a:t>онлайн курсове</a:t>
            </a:r>
          </a:p>
          <a:p>
            <a:r>
              <a:rPr lang="bg-BG" sz="3200" dirty="0"/>
              <a:t>Насърчават </a:t>
            </a:r>
            <a:r>
              <a:rPr lang="bg-BG" sz="3200" b="1" dirty="0">
                <a:solidFill>
                  <a:schemeClr val="bg1"/>
                </a:solidFill>
              </a:rPr>
              <a:t>знанието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обмена на информация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Роля на ИС в реалния свят (</a:t>
            </a:r>
            <a:r>
              <a:rPr lang="en-US" sz="3600" dirty="0"/>
              <a:t>2)</a:t>
            </a:r>
            <a:endParaRPr lang="en-BG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AB3F0-5EE1-310F-548E-B55A0612CF7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69" y="4374000"/>
            <a:ext cx="1859861" cy="196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9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Ключови термини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Основни понятия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37E2D-9DF3-ECB2-5ABF-ECF3D555607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50" y="1674000"/>
            <a:ext cx="2407500" cy="204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Бази данни </a:t>
            </a:r>
            <a:r>
              <a:rPr lang="en-GB" b="1" dirty="0"/>
              <a:t>(Database)</a:t>
            </a:r>
            <a:endParaRPr lang="bg-BG" b="1" dirty="0"/>
          </a:p>
          <a:p>
            <a:pPr lvl="1">
              <a:buClr>
                <a:schemeClr val="tx1"/>
              </a:buClr>
            </a:pPr>
            <a:r>
              <a:rPr lang="bg-BG" dirty="0"/>
              <a:t>Структурирана</a:t>
            </a:r>
            <a:r>
              <a:rPr lang="bg-BG" b="1" dirty="0">
                <a:solidFill>
                  <a:schemeClr val="bg1"/>
                </a:solidFill>
              </a:rPr>
              <a:t> колекция от данни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лесно търсене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обработване</a:t>
            </a:r>
            <a:r>
              <a:rPr lang="bg-BG" dirty="0"/>
              <a:t> на информация</a:t>
            </a:r>
          </a:p>
          <a:p>
            <a:pPr lvl="1"/>
            <a:r>
              <a:rPr lang="bg-BG" dirty="0"/>
              <a:t>Служи за </a:t>
            </a:r>
            <a:r>
              <a:rPr lang="bg-BG" b="1" dirty="0">
                <a:solidFill>
                  <a:schemeClr val="bg1"/>
                </a:solidFill>
              </a:rPr>
              <a:t>съхранение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големи обеми </a:t>
            </a:r>
            <a:r>
              <a:rPr lang="bg-BG" dirty="0"/>
              <a:t>от информация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778A38-AED2-D84F-55EE-BDB20F0CBE5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219" y="4374071"/>
            <a:ext cx="2397561" cy="228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Потребителски интерфейс </a:t>
            </a:r>
            <a:r>
              <a:rPr lang="en-GB" sz="3200" b="1" dirty="0"/>
              <a:t>(User Interface - UI)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Метод за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 </a:t>
            </a:r>
            <a:r>
              <a:rPr lang="bg-BG" sz="3000" dirty="0"/>
              <a:t>между </a:t>
            </a:r>
            <a:r>
              <a:rPr lang="bg-BG" sz="3000" b="1" dirty="0">
                <a:solidFill>
                  <a:schemeClr val="bg1"/>
                </a:solidFill>
              </a:rPr>
              <a:t>човека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компютърната система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графичен интерфейс, текстов интерфейс, гласови команди и др.</a:t>
            </a:r>
            <a:r>
              <a:rPr lang="en-US" sz="3000" dirty="0"/>
              <a:t>)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Включва всички </a:t>
            </a:r>
            <a:r>
              <a:rPr lang="bg-BG" sz="3000" b="1" dirty="0">
                <a:solidFill>
                  <a:schemeClr val="bg1"/>
                </a:solidFill>
              </a:rPr>
              <a:t>елементи</a:t>
            </a:r>
            <a:r>
              <a:rPr lang="bg-BG" sz="3000" dirty="0"/>
              <a:t>, с които </a:t>
            </a:r>
            <a:r>
              <a:rPr lang="bg-BG" sz="3000" b="1" dirty="0">
                <a:solidFill>
                  <a:schemeClr val="bg1"/>
                </a:solidFill>
              </a:rPr>
              <a:t>потребителят</a:t>
            </a:r>
            <a:r>
              <a:rPr lang="bg-BG" sz="3000" dirty="0"/>
              <a:t> може да </a:t>
            </a:r>
            <a:r>
              <a:rPr lang="bg-BG" sz="3000" b="1" dirty="0">
                <a:solidFill>
                  <a:schemeClr val="bg1"/>
                </a:solidFill>
              </a:rPr>
              <a:t>взаимодейства </a:t>
            </a:r>
            <a:r>
              <a:rPr lang="en-US" sz="3000" dirty="0"/>
              <a:t>(</a:t>
            </a:r>
            <a:r>
              <a:rPr lang="bg-BG" sz="3000" dirty="0"/>
              <a:t>прозорци, менюта, бутони, полета за въвеждане на текст и др.</a:t>
            </a:r>
            <a:r>
              <a:rPr lang="en-US" sz="3000" dirty="0"/>
              <a:t>)</a:t>
            </a:r>
            <a:endParaRPr lang="bg-BG" sz="30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BD16AC-BD34-0B0E-84A3-53C2B46D7F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1" t="17875" r="12919" b="19639"/>
          <a:stretch/>
        </p:blipFill>
        <p:spPr>
          <a:xfrm>
            <a:off x="4581848" y="4544211"/>
            <a:ext cx="3028303" cy="1962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84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5842</TotalTime>
  <Words>1891</Words>
  <Application>Microsoft Macintosh PowerPoint</Application>
  <PresentationFormat>Widescreen</PresentationFormat>
  <Paragraphs>253</Paragraphs>
  <Slides>36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SoftUni</vt:lpstr>
      <vt:lpstr>Информационни системи</vt:lpstr>
      <vt:lpstr>Съдържание</vt:lpstr>
      <vt:lpstr>Информационни системи</vt:lpstr>
      <vt:lpstr>Информационни системи (ИС)</vt:lpstr>
      <vt:lpstr>Роля на ИС в реалния свят (1)</vt:lpstr>
      <vt:lpstr>Роля на ИС в реалния свят (2)</vt:lpstr>
      <vt:lpstr>Основни понятия</vt:lpstr>
      <vt:lpstr>Основни понятия (1)</vt:lpstr>
      <vt:lpstr>Основни понятия (2)</vt:lpstr>
      <vt:lpstr>Основни понятия (3)</vt:lpstr>
      <vt:lpstr>Основни понятия (4)</vt:lpstr>
      <vt:lpstr>Основни понятия (5)</vt:lpstr>
      <vt:lpstr>Основни понятия (6)</vt:lpstr>
      <vt:lpstr>Елементи на информационните системи</vt:lpstr>
      <vt:lpstr>Елементи на ИС (1)</vt:lpstr>
      <vt:lpstr>Елементи на ИС (2)</vt:lpstr>
      <vt:lpstr>Елементи на ИС (3)</vt:lpstr>
      <vt:lpstr>Видове информационни системи</vt:lpstr>
      <vt:lpstr>Видове ИС</vt:lpstr>
      <vt:lpstr>ИС за управление на информацията (MIS)</vt:lpstr>
      <vt:lpstr>Пример за MIS – Портал за електронни услуги на НАП</vt:lpstr>
      <vt:lpstr>Пример за MIS – Oracle Business Intelligence (BI)</vt:lpstr>
      <vt:lpstr>Интегрирана система за управление на ресурсите (ERP)</vt:lpstr>
      <vt:lpstr>Пример за ERP – Microsoft Dynamics 365</vt:lpstr>
      <vt:lpstr>Управление на взаимоотношенията с клиентите (CRM)</vt:lpstr>
      <vt:lpstr>Пример за CRM - Salesforce</vt:lpstr>
      <vt:lpstr>Система за управление на проекти (PMS)</vt:lpstr>
      <vt:lpstr>Пример за PMS - Trello</vt:lpstr>
      <vt:lpstr>Система за управление на обучения (LMS)</vt:lpstr>
      <vt:lpstr>Пример за LMS - Shkolo</vt:lpstr>
      <vt:lpstr>Пример за LMS - Moodle</vt:lpstr>
      <vt:lpstr>Система за управление на човешки ресурси (HRMS)</vt:lpstr>
      <vt:lpstr>Пример за HRMS - Workday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информационните системи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177</cp:revision>
  <dcterms:created xsi:type="dcterms:W3CDTF">2018-05-23T13:08:44Z</dcterms:created>
  <dcterms:modified xsi:type="dcterms:W3CDTF">2025-02-04T20:23:53Z</dcterms:modified>
  <cp:category/>
</cp:coreProperties>
</file>