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74" r:id="rId2"/>
    <p:sldId id="276" r:id="rId3"/>
    <p:sldId id="610" r:id="rId4"/>
    <p:sldId id="587" r:id="rId5"/>
    <p:sldId id="635" r:id="rId6"/>
    <p:sldId id="628" r:id="rId7"/>
    <p:sldId id="626" r:id="rId8"/>
    <p:sldId id="627" r:id="rId9"/>
    <p:sldId id="611" r:id="rId10"/>
    <p:sldId id="634" r:id="rId11"/>
    <p:sldId id="636" r:id="rId12"/>
    <p:sldId id="629" r:id="rId13"/>
    <p:sldId id="637" r:id="rId14"/>
    <p:sldId id="630" r:id="rId15"/>
    <p:sldId id="592" r:id="rId16"/>
    <p:sldId id="632" r:id="rId17"/>
    <p:sldId id="633" r:id="rId18"/>
    <p:sldId id="586" r:id="rId19"/>
    <p:sldId id="528" r:id="rId20"/>
    <p:sldId id="4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Носители на информация" id="{F8F9833F-6FC8-435C-B14B-E7C733F5219D}">
          <p14:sldIdLst>
            <p14:sldId id="610"/>
            <p14:sldId id="587"/>
            <p14:sldId id="635"/>
            <p14:sldId id="628"/>
            <p14:sldId id="626"/>
            <p14:sldId id="627"/>
          </p14:sldIdLst>
        </p14:section>
        <p14:section name="Устройства за достъп до носители на информация" id="{ECEDB838-D858-484D-A0E5-E196B3D83A58}">
          <p14:sldIdLst>
            <p14:sldId id="611"/>
            <p14:sldId id="634"/>
            <p14:sldId id="636"/>
            <p14:sldId id="629"/>
            <p14:sldId id="637"/>
            <p14:sldId id="630"/>
          </p14:sldIdLst>
        </p14:section>
        <p14:section name="Правила за работа с носители на информация" id="{FF78C96D-2705-4081-93D6-FDF89C9A3D2B}">
          <p14:sldIdLst>
            <p14:sldId id="592"/>
            <p14:sldId id="632"/>
            <p14:sldId id="633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24" autoAdjust="0"/>
    <p:restoredTop sz="94609" autoAdjust="0"/>
  </p:normalViewPr>
  <p:slideViewPr>
    <p:cSldViewPr snapToGrid="0" showGuides="1">
      <p:cViewPr>
        <p:scale>
          <a:sx n="66" d="100"/>
          <a:sy n="66" d="100"/>
        </p:scale>
        <p:origin x="63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27.7.2023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87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7/27/2023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и правила за работа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Носители на информация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53" y="2357058"/>
            <a:ext cx="3358294" cy="3358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789578" cy="882654"/>
          </a:xfrm>
        </p:spPr>
        <p:txBody>
          <a:bodyPr>
            <a:normAutofit/>
          </a:bodyPr>
          <a:lstStyle/>
          <a:p>
            <a:r>
              <a:rPr lang="bg-BG" sz="4000" dirty="0"/>
              <a:t>Устройства за достъп до НИ (1)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59071" y="1146585"/>
            <a:ext cx="10036163" cy="3973370"/>
          </a:xfrm>
        </p:spPr>
        <p:txBody>
          <a:bodyPr>
            <a:normAutofit/>
          </a:bodyPr>
          <a:lstStyle/>
          <a:p>
            <a:r>
              <a:rPr lang="bg-BG" sz="3600" dirty="0"/>
              <a:t>Всеки носител на информация се управлява от </a:t>
            </a:r>
            <a:r>
              <a:rPr lang="bg-BG" sz="3600" b="1" dirty="0">
                <a:solidFill>
                  <a:schemeClr val="bg1"/>
                </a:solidFill>
              </a:rPr>
              <a:t>устройство за достъп</a:t>
            </a:r>
            <a:r>
              <a:rPr lang="bg-BG" sz="3600" b="1" dirty="0"/>
              <a:t> </a:t>
            </a:r>
            <a:r>
              <a:rPr lang="bg-BG" sz="3600" dirty="0"/>
              <a:t>до информацията в него</a:t>
            </a:r>
          </a:p>
          <a:p>
            <a:r>
              <a:rPr lang="bg-BG" sz="3600" dirty="0"/>
              <a:t>Всяко устройство има: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Физическо</a:t>
            </a:r>
            <a:r>
              <a:rPr lang="bg-BG" sz="3400" dirty="0"/>
              <a:t> име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Логическо</a:t>
            </a:r>
            <a:r>
              <a:rPr lang="bg-BG" sz="3400" dirty="0"/>
              <a:t> </a:t>
            </a:r>
            <a:r>
              <a:rPr lang="bg-BG" sz="3400" dirty="0" smtClean="0"/>
              <a:t>име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505614"/>
            <a:ext cx="11376010" cy="4360613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Показва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конкретното устройство – </a:t>
            </a:r>
            <a:r>
              <a:rPr lang="en-US" dirty="0"/>
              <a:t>HDD, FDD</a:t>
            </a:r>
            <a:r>
              <a:rPr lang="bg-BG" dirty="0"/>
              <a:t>, </a:t>
            </a:r>
            <a:r>
              <a:rPr lang="en-US" dirty="0"/>
              <a:t>CD- DVD</a:t>
            </a:r>
            <a:r>
              <a:rPr lang="bg-BG" dirty="0"/>
              <a:t>, </a:t>
            </a:r>
            <a:r>
              <a:rPr lang="en-US" dirty="0"/>
              <a:t>Memory Card</a:t>
            </a:r>
            <a:r>
              <a:rPr lang="bg-BG" dirty="0"/>
              <a:t>. 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Отнася се до </a:t>
            </a:r>
            <a:r>
              <a:rPr lang="bg-BG" b="1" dirty="0">
                <a:solidFill>
                  <a:schemeClr val="bg1"/>
                </a:solidFill>
              </a:rPr>
              <a:t>хардуера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драйверите</a:t>
            </a:r>
            <a:r>
              <a:rPr lang="bg-BG" dirty="0"/>
              <a:t> на ОС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Драйверите </a:t>
            </a:r>
            <a:r>
              <a:rPr lang="bg-BG" b="1" dirty="0">
                <a:solidFill>
                  <a:schemeClr val="bg1"/>
                </a:solidFill>
              </a:rPr>
              <a:t>управляват НИ </a:t>
            </a:r>
            <a:r>
              <a:rPr lang="bg-BG" dirty="0"/>
              <a:t>и освобождават потребителя от грижата за спецификата на хардуера.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50497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Файловият мениджър </a:t>
            </a:r>
            <a:r>
              <a:rPr lang="bg-BG" sz="3200" dirty="0"/>
              <a:t>използва имената на устройствата за основните информационни дейности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Обичайни логически имена: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A: B: - </a:t>
            </a:r>
            <a:r>
              <a:rPr lang="bg-BG" sz="3000" dirty="0"/>
              <a:t>за дискети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C:, D: - </a:t>
            </a:r>
            <a:r>
              <a:rPr lang="bg-BG" sz="3000" dirty="0"/>
              <a:t>за твърди дискове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D:, E:  -</a:t>
            </a:r>
            <a:r>
              <a:rPr lang="bg-BG" sz="3000" dirty="0"/>
              <a:t> за </a:t>
            </a:r>
            <a:r>
              <a:rPr lang="en-US" sz="3000" dirty="0"/>
              <a:t>CD, DVD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D:, E:, F: - </a:t>
            </a:r>
            <a:r>
              <a:rPr lang="bg-BG" sz="3000" dirty="0"/>
              <a:t>за флаш и карти памети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8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373904" y="1504975"/>
            <a:ext cx="11818096" cy="5201066"/>
          </a:xfrm>
        </p:spPr>
        <p:txBody>
          <a:bodyPr>
            <a:normAutofit/>
          </a:bodyPr>
          <a:lstStyle/>
          <a:p>
            <a:r>
              <a:rPr lang="bg-BG" dirty="0"/>
              <a:t>Задава се от </a:t>
            </a:r>
            <a:r>
              <a:rPr lang="bg-BG" dirty="0" smtClean="0"/>
              <a:t>ОС</a:t>
            </a:r>
          </a:p>
          <a:p>
            <a:r>
              <a:rPr lang="bg-BG" dirty="0" smtClean="0"/>
              <a:t>Един физически НИ може да е разделен на няколко логически дяла, като всеки дял си има логическо име</a:t>
            </a:r>
            <a:r>
              <a:rPr lang="bg-BG" dirty="0" smtClean="0"/>
              <a:t> </a:t>
            </a:r>
            <a:endParaRPr lang="bg-BG" dirty="0"/>
          </a:p>
          <a:p>
            <a:r>
              <a:rPr lang="bg-BG" dirty="0"/>
              <a:t>Отнася се до управлението на информацията в папки и файлове</a:t>
            </a:r>
          </a:p>
          <a:p>
            <a:r>
              <a:rPr lang="bg-BG" dirty="0"/>
              <a:t>Не зависи от вида на </a:t>
            </a:r>
            <a:r>
              <a:rPr lang="bg-BG" dirty="0" smtClean="0"/>
              <a:t>устройството</a:t>
            </a:r>
          </a:p>
          <a:p>
            <a:pPr marL="609219" lvl="1" indent="0">
              <a:buNone/>
            </a:pP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Логическо име на устройство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879570" cy="882654"/>
          </a:xfrm>
        </p:spPr>
        <p:txBody>
          <a:bodyPr>
            <a:noAutofit/>
          </a:bodyPr>
          <a:lstStyle/>
          <a:p>
            <a:r>
              <a:rPr lang="bg-BG" sz="4000" dirty="0"/>
              <a:t>Физическо и логическо име на устройство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8" y="2421147"/>
            <a:ext cx="5819645" cy="397604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83" y="2421147"/>
            <a:ext cx="5553751" cy="3115341"/>
          </a:xfrm>
          <a:prstGeom prst="rect">
            <a:avLst/>
          </a:prstGeom>
        </p:spPr>
      </p:pic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07853" y="1207454"/>
            <a:ext cx="2832196" cy="989642"/>
          </a:xfrm>
          <a:prstGeom prst="wedgeRoundRectCallout">
            <a:avLst>
              <a:gd name="adj1" fmla="val 47658"/>
              <a:gd name="adj2" fmla="val 3165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 име</a:t>
            </a:r>
          </a:p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Локален диск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3828449" y="1321512"/>
            <a:ext cx="3082650" cy="710727"/>
          </a:xfrm>
          <a:prstGeom prst="wedgeRoundRectCallout">
            <a:avLst>
              <a:gd name="adj1" fmla="val -56924"/>
              <a:gd name="adj2" fmla="val 4438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Логическо име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8555023" y="5737489"/>
            <a:ext cx="3225800" cy="568772"/>
          </a:xfrm>
          <a:prstGeom prst="wedgeRoundRectCallout">
            <a:avLst>
              <a:gd name="adj1" fmla="val -1786"/>
              <a:gd name="adj2" fmla="val -227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Премахваеми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НИ.   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8904764" y="3802411"/>
            <a:ext cx="3090470" cy="8382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4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07982-6D23-447D-9D4D-78C23E2B4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71043"/>
            <a:ext cx="10961783" cy="768084"/>
          </a:xfrm>
        </p:spPr>
        <p:txBody>
          <a:bodyPr/>
          <a:lstStyle/>
          <a:p>
            <a:r>
              <a:rPr lang="bg-BG" dirty="0"/>
              <a:t>Правила за работа с НИ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B8732-F1A3-4362-921B-7817987BA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315" y="5876247"/>
            <a:ext cx="11237367" cy="675365"/>
          </a:xfrm>
        </p:spPr>
        <p:txBody>
          <a:bodyPr/>
          <a:lstStyle/>
          <a:p>
            <a:r>
              <a:rPr lang="bg-BG" sz="4000" dirty="0"/>
              <a:t>Правила за работа и хардуерни особености на НИ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E881-27C0-4FD7-8EAD-6C02DC006F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30" name="Picture 6" descr="How to Eject External Hard Drive on Windows 10 – TechC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29" y="583920"/>
            <a:ext cx="6165942" cy="4120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15484" y="1451820"/>
            <a:ext cx="10416639" cy="390797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НЕ поставяйте НИ в близост до </a:t>
            </a:r>
            <a:r>
              <a:rPr lang="bg-BG" sz="3600" b="1" dirty="0">
                <a:solidFill>
                  <a:schemeClr val="bg1"/>
                </a:solidFill>
              </a:rPr>
              <a:t>отоплителни уреди</a:t>
            </a:r>
          </a:p>
          <a:p>
            <a:pPr>
              <a:lnSpc>
                <a:spcPct val="120000"/>
              </a:lnSpc>
            </a:pPr>
            <a:r>
              <a:rPr lang="bg-BG" sz="3600" dirty="0"/>
              <a:t>Предпазвайте оптичните дискове от </a:t>
            </a:r>
            <a:r>
              <a:rPr lang="bg-BG" sz="3600" b="1" dirty="0">
                <a:solidFill>
                  <a:schemeClr val="bg1"/>
                </a:solidFill>
              </a:rPr>
              <a:t>надраскване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замърсяване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огъване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Поставяйте</a:t>
            </a:r>
            <a:r>
              <a:rPr lang="bg-BG" sz="3600" dirty="0"/>
              <a:t> НИ </a:t>
            </a:r>
            <a:r>
              <a:rPr lang="bg-BG" sz="3600" b="1" dirty="0">
                <a:solidFill>
                  <a:schemeClr val="bg1"/>
                </a:solidFill>
              </a:rPr>
              <a:t>правилно</a:t>
            </a:r>
            <a:r>
              <a:rPr lang="bg-BG" sz="3600" dirty="0"/>
              <a:t> в устройствата за </a:t>
            </a:r>
            <a:r>
              <a:rPr lang="bg-BG" sz="3600" dirty="0" smtClean="0"/>
              <a:t>четене/запис</a:t>
            </a:r>
            <a:endParaRPr lang="en-US" sz="3600" dirty="0" smtClean="0"/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 smtClean="0">
                <a:solidFill>
                  <a:schemeClr val="bg1"/>
                </a:solidFill>
              </a:rPr>
              <a:t>Проверявайте</a:t>
            </a:r>
            <a:r>
              <a:rPr lang="bg-BG" sz="3600" dirty="0" smtClean="0"/>
              <a:t> и </a:t>
            </a:r>
            <a:r>
              <a:rPr lang="bg-BG" sz="3600" b="1" dirty="0" smtClean="0">
                <a:solidFill>
                  <a:schemeClr val="bg1"/>
                </a:solidFill>
              </a:rPr>
              <a:t>поправяйте</a:t>
            </a:r>
            <a:r>
              <a:rPr lang="bg-BG" sz="3600" dirty="0" smtClean="0"/>
              <a:t> НИ за грешки  в записаната информацията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446" y="4783914"/>
            <a:ext cx="3670864" cy="17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606" y="2867079"/>
            <a:ext cx="4971956" cy="3057825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340" y="1845579"/>
            <a:ext cx="3037072" cy="2043000"/>
          </a:xfrm>
          <a:prstGeom prst="rect">
            <a:avLst/>
          </a:prstGeom>
        </p:spPr>
      </p:pic>
      <p:sp>
        <p:nvSpPr>
          <p:cNvPr id="9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2944" y="1307078"/>
            <a:ext cx="7954791" cy="21121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600" dirty="0" smtClean="0"/>
              <a:t>Изваждайте </a:t>
            </a:r>
            <a:r>
              <a:rPr lang="bg-BG" sz="3600" dirty="0"/>
              <a:t>премахваемите НИ с </a:t>
            </a:r>
            <a:r>
              <a:rPr lang="bg-BG" sz="3600" b="1" dirty="0">
                <a:solidFill>
                  <a:schemeClr val="bg1"/>
                </a:solidFill>
              </a:rPr>
              <a:t>предварителна команда </a:t>
            </a:r>
            <a:r>
              <a:rPr lang="bg-BG" sz="3600" dirty="0"/>
              <a:t>към ОС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80691" y="5601795"/>
            <a:ext cx="2231949" cy="1104246"/>
          </a:xfrm>
          <a:prstGeom prst="wedgeRoundRectCallout">
            <a:avLst>
              <a:gd name="adj1" fmla="val 204957"/>
              <a:gd name="adj2" fmla="val -103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носителя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285117" y="2800132"/>
            <a:ext cx="2878553" cy="1630538"/>
          </a:xfrm>
          <a:prstGeom prst="wedgeRoundRectCallout">
            <a:avLst>
              <a:gd name="adj1" fmla="val 169524"/>
              <a:gd name="adj2" fmla="val 14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bg-BG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 изберете </a:t>
            </a:r>
            <a:r>
              <a:rPr lang="bg-BG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Извади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8529340" y="4568396"/>
            <a:ext cx="3056200" cy="1828800"/>
          </a:xfrm>
          <a:prstGeom prst="wedgeRoundRectCallout">
            <a:avLst>
              <a:gd name="adj1" fmla="val -19094"/>
              <a:gd name="adj2" fmla="val -89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укажете от лентата с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програмите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bg-BG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3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91" y="1392240"/>
            <a:ext cx="1003525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9323" y="307299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Носител на информация</a:t>
            </a:r>
            <a:r>
              <a:rPr lang="bg-BG" sz="3000" dirty="0">
                <a:solidFill>
                  <a:schemeClr val="bg2"/>
                </a:solidFill>
              </a:rPr>
              <a:t> – служи за трайно съхраняване на информация 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Видове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</a:t>
            </a:r>
            <a:r>
              <a:rPr lang="en-US" sz="3000" dirty="0">
                <a:solidFill>
                  <a:schemeClr val="bg2"/>
                </a:solidFill>
              </a:rPr>
              <a:t>HDD,  SSD, CD, DVD, </a:t>
            </a:r>
            <a:r>
              <a:rPr lang="bg-BG" sz="3000" dirty="0">
                <a:solidFill>
                  <a:schemeClr val="bg2"/>
                </a:solidFill>
              </a:rPr>
              <a:t>флаш и карта памет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Всеки НИ има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физическо</a:t>
            </a:r>
            <a:r>
              <a:rPr lang="bg-BG" sz="3000" dirty="0">
                <a:solidFill>
                  <a:schemeClr val="bg2"/>
                </a:solidFill>
              </a:rPr>
              <a:t> 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логическо</a:t>
            </a:r>
            <a:r>
              <a:rPr lang="bg-BG" sz="3000" dirty="0">
                <a:solidFill>
                  <a:schemeClr val="bg2"/>
                </a:solidFill>
              </a:rPr>
              <a:t> име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 Правила за работа с НИ: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Правилно поставяне/изваждане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Предпазване от отоплителни уреди за </a:t>
            </a:r>
            <a:r>
              <a:rPr lang="en-US" sz="2900" dirty="0">
                <a:solidFill>
                  <a:schemeClr val="bg2"/>
                </a:solidFill>
              </a:rPr>
              <a:t>CD </a:t>
            </a:r>
            <a:r>
              <a:rPr lang="bg-BG" sz="2900" dirty="0">
                <a:solidFill>
                  <a:schemeClr val="bg2"/>
                </a:solidFill>
              </a:rPr>
              <a:t>и </a:t>
            </a:r>
            <a:r>
              <a:rPr lang="en-US" sz="2900" dirty="0">
                <a:solidFill>
                  <a:schemeClr val="bg2"/>
                </a:solidFill>
              </a:rPr>
              <a:t>DVD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Предпазване от магнитни полета за </a:t>
            </a:r>
            <a:r>
              <a:rPr lang="en-US" sz="2900" dirty="0">
                <a:solidFill>
                  <a:schemeClr val="bg2"/>
                </a:solidFill>
              </a:rPr>
              <a:t>HDD, FDD </a:t>
            </a:r>
            <a:r>
              <a:rPr lang="bg-BG" sz="2900" dirty="0">
                <a:solidFill>
                  <a:schemeClr val="bg2"/>
                </a:solidFill>
              </a:rPr>
              <a:t>и</a:t>
            </a:r>
            <a:r>
              <a:rPr lang="en-US" sz="2900" dirty="0">
                <a:solidFill>
                  <a:schemeClr val="bg2"/>
                </a:solidFill>
              </a:rPr>
              <a:t> SSD</a:t>
            </a:r>
            <a:endParaRPr lang="bg-BG" sz="2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4"/>
            <a:ext cx="8735524" cy="53344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(НИ)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Най-често използвани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>
                <a:solidFill>
                  <a:schemeClr val="bg1"/>
                </a:solidFill>
              </a:rPr>
              <a:t>Устройства за достъп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до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Логическо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физическо</a:t>
            </a:r>
            <a:r>
              <a:rPr lang="bg-BG" sz="3400" b="1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b="1" dirty="0"/>
              <a:t> </a:t>
            </a:r>
            <a:r>
              <a:rPr lang="bg-BG" sz="3400" dirty="0"/>
              <a:t>на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/>
              <a:t>Правила за работа с НИ͏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846515"/>
            <a:ext cx="10961783" cy="768084"/>
          </a:xfrm>
        </p:spPr>
        <p:txBody>
          <a:bodyPr/>
          <a:lstStyle/>
          <a:p>
            <a:r>
              <a:rPr lang="bg-BG" sz="5400" dirty="0"/>
              <a:t>Носители на информация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7" y="5788219"/>
            <a:ext cx="10961783" cy="675365"/>
          </a:xfrm>
        </p:spPr>
        <p:txBody>
          <a:bodyPr/>
          <a:lstStyle/>
          <a:p>
            <a:pPr marL="475939" lvl="1" indent="0" algn="ctr">
              <a:buNone/>
            </a:pPr>
            <a:r>
              <a:rPr lang="en-US" sz="4000" dirty="0"/>
              <a:t>HDD, SSD, CD, DVD, </a:t>
            </a:r>
            <a:r>
              <a:rPr lang="bg-BG" sz="4000" dirty="0"/>
              <a:t>Флаш памет, Карта памет</a:t>
            </a:r>
          </a:p>
        </p:txBody>
      </p:sp>
      <p:pic>
        <p:nvPicPr>
          <p:cNvPr id="2050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4" y="518524"/>
            <a:ext cx="4044611" cy="4044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8766" y="1313879"/>
            <a:ext cx="9747645" cy="456440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en-US" sz="3400" dirty="0"/>
              <a:t>Data Storage</a:t>
            </a:r>
            <a:r>
              <a:rPr lang="bg-BG" sz="3400" dirty="0"/>
              <a:t>)</a:t>
            </a:r>
            <a:r>
              <a:rPr lang="en-US" sz="3400" dirty="0"/>
              <a:t> – </a:t>
            </a:r>
            <a:r>
              <a:rPr lang="bg-BG" sz="3400" dirty="0"/>
              <a:t>средство за трайно съхраняване на </a:t>
            </a:r>
            <a:r>
              <a:rPr lang="bg-BG" sz="3400" dirty="0" smtClean="0"/>
              <a:t>информация</a:t>
            </a:r>
          </a:p>
          <a:p>
            <a:pPr>
              <a:buClr>
                <a:schemeClr val="tx1"/>
              </a:buClr>
            </a:pPr>
            <a:r>
              <a:rPr lang="bg-BG" sz="3400" dirty="0" smtClean="0"/>
              <a:t>Служи за: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Съхраняване</a:t>
            </a:r>
            <a:r>
              <a:rPr lang="bg-BG" sz="3200" dirty="0" smtClean="0"/>
              <a:t> на данните след изключване на компютъра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Прехвърляне</a:t>
            </a:r>
            <a:r>
              <a:rPr lang="bg-BG" sz="3200" dirty="0" smtClean="0"/>
              <a:t> на информация към други компютри</a:t>
            </a:r>
          </a:p>
          <a:p>
            <a:pPr>
              <a:buClr>
                <a:schemeClr val="tx1"/>
              </a:buClr>
            </a:pPr>
            <a:r>
              <a:rPr lang="bg-BG" sz="3400" dirty="0" smtClean="0"/>
              <a:t>Съществуват различни технологични реализации</a:t>
            </a:r>
            <a:endParaRPr lang="bg-BG" sz="3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Носители 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9" y="1350552"/>
            <a:ext cx="11936045" cy="5201066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Твърди дискове</a:t>
            </a:r>
            <a:r>
              <a:rPr lang="en-US" sz="3200" dirty="0"/>
              <a:t> (Hard Disk Drive, </a:t>
            </a:r>
            <a:r>
              <a:rPr lang="en-US" sz="3200" b="1" dirty="0">
                <a:solidFill>
                  <a:schemeClr val="bg1"/>
                </a:solidFill>
              </a:rPr>
              <a:t>HDD</a:t>
            </a:r>
            <a:r>
              <a:rPr lang="en-US" sz="3200" dirty="0"/>
              <a:t>)</a:t>
            </a:r>
            <a:r>
              <a:rPr lang="bg-BG" sz="3200" dirty="0"/>
              <a:t> – външни и вътрешни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Дискети – (</a:t>
            </a:r>
            <a:r>
              <a:rPr lang="en-US" sz="3200" dirty="0"/>
              <a:t>Floppy Disk Drive, </a:t>
            </a:r>
            <a:r>
              <a:rPr lang="en-US" sz="3200" b="1" dirty="0">
                <a:solidFill>
                  <a:schemeClr val="bg1"/>
                </a:solidFill>
              </a:rPr>
              <a:t>FDD</a:t>
            </a:r>
            <a:r>
              <a:rPr lang="bg-BG" sz="3200" dirty="0"/>
              <a:t>)</a:t>
            </a:r>
            <a:r>
              <a:rPr lang="en-US" sz="3200" dirty="0"/>
              <a:t> – </a:t>
            </a:r>
            <a:r>
              <a:rPr lang="bg-BG" sz="3200" dirty="0"/>
              <a:t>сега почти не се ползват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Статични дискови устройства </a:t>
            </a:r>
            <a:r>
              <a:rPr lang="en-US" sz="3200" dirty="0"/>
              <a:t>(Solid-State Drive, </a:t>
            </a:r>
            <a:r>
              <a:rPr lang="en-US" sz="3200" b="1" dirty="0">
                <a:solidFill>
                  <a:schemeClr val="bg1"/>
                </a:solidFill>
              </a:rPr>
              <a:t>SSD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Оптични дискове – </a:t>
            </a:r>
            <a:r>
              <a:rPr lang="en-US" sz="3200" dirty="0"/>
              <a:t>Compact Disc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CD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Digital Versatile Disc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DVD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Флаш памет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Flash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Карта памет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Memory Card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Често използвани НИ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Твърди дискове и статични дискове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6" name="Picture 4" descr="https://5.imimg.com/data5/IR/LJ/MY-9423735/rugged-raid-thundebolt-mobile-drive-5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10" y="1447747"/>
            <a:ext cx="3375416" cy="337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50" y="5145293"/>
            <a:ext cx="3867690" cy="1486107"/>
          </a:xfrm>
          <a:prstGeom prst="rect">
            <a:avLst/>
          </a:prstGeom>
        </p:spPr>
      </p:pic>
      <p:pic>
        <p:nvPicPr>
          <p:cNvPr id="3078" name="Picture 6" descr="https://ardes.bg/uploads/original/samsung-ssd-870-qvo-1tb-int-2-5-sata-iii-v-nand-4b-288745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79" y="4500743"/>
            <a:ext cx="3074401" cy="21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684" y="1343773"/>
            <a:ext cx="4441823" cy="3282098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90405" y="1244446"/>
            <a:ext cx="2032290" cy="1104246"/>
          </a:xfrm>
          <a:prstGeom prst="wedgeRoundRectCallout">
            <a:avLst>
              <a:gd name="adj1" fmla="val 36891"/>
              <a:gd name="adj2" fmla="val 6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HDD,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вътрешен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9617329" y="1286682"/>
            <a:ext cx="1681682" cy="1004919"/>
          </a:xfrm>
          <a:prstGeom prst="wedgeRoundRectCallout">
            <a:avLst>
              <a:gd name="adj1" fmla="val -60609"/>
              <a:gd name="adj2" fmla="val 71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772137" y="3305908"/>
            <a:ext cx="1837885" cy="889979"/>
          </a:xfrm>
          <a:prstGeom prst="wedgeRoundRectCallout">
            <a:avLst>
              <a:gd name="adj1" fmla="val -42084"/>
              <a:gd name="adj2" fmla="val 82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29117" y="4195887"/>
            <a:ext cx="1712225" cy="949406"/>
          </a:xfrm>
          <a:prstGeom prst="wedgeRoundRectCallout">
            <a:avLst>
              <a:gd name="adj1" fmla="val 44151"/>
              <a:gd name="adj2" fmla="val 79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М.2</a:t>
            </a:r>
          </a:p>
        </p:txBody>
      </p:sp>
    </p:spTree>
    <p:extLst>
      <p:ext uri="{BB962C8B-B14F-4D97-AF65-F5344CB8AC3E}">
        <p14:creationId xmlns:p14="http://schemas.microsoft.com/office/powerpoint/2010/main" val="26263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73454" cy="5201066"/>
          </a:xfrm>
        </p:spPr>
        <p:txBody>
          <a:bodyPr/>
          <a:lstStyle/>
          <a:p>
            <a:r>
              <a:rPr lang="bg-BG" dirty="0"/>
              <a:t>Видове оптични дискове:</a:t>
            </a:r>
          </a:p>
          <a:p>
            <a:pPr lvl="1"/>
            <a:r>
              <a:rPr lang="en-US" dirty="0"/>
              <a:t>Compact Disc (CD), 720 MB</a:t>
            </a:r>
          </a:p>
          <a:p>
            <a:pPr lvl="1"/>
            <a:r>
              <a:rPr lang="en-US" dirty="0"/>
              <a:t>Digital Versatile Disc,  (DVD), 4.2 GB</a:t>
            </a:r>
          </a:p>
          <a:p>
            <a:r>
              <a:rPr lang="bg-BG" dirty="0"/>
              <a:t>Означения: </a:t>
            </a:r>
          </a:p>
          <a:p>
            <a:pPr lvl="1"/>
            <a:r>
              <a:rPr lang="en-US" dirty="0"/>
              <a:t>CD-R, DVD-R</a:t>
            </a:r>
            <a:r>
              <a:rPr lang="bg-BG" dirty="0"/>
              <a:t> – допуска </a:t>
            </a:r>
            <a:r>
              <a:rPr lang="bg-BG" b="1" dirty="0">
                <a:solidFill>
                  <a:schemeClr val="bg1"/>
                </a:solidFill>
              </a:rPr>
              <a:t>еднократен</a:t>
            </a:r>
            <a:r>
              <a:rPr lang="bg-BG" dirty="0"/>
              <a:t> запис</a:t>
            </a:r>
          </a:p>
          <a:p>
            <a:pPr lvl="1"/>
            <a:r>
              <a:rPr lang="en-US" dirty="0"/>
              <a:t>CD-RW, DVD-RW</a:t>
            </a:r>
            <a:r>
              <a:rPr lang="bg-BG" dirty="0"/>
              <a:t> – възможност за </a:t>
            </a:r>
            <a:r>
              <a:rPr lang="bg-BG" b="1" dirty="0">
                <a:solidFill>
                  <a:schemeClr val="bg1"/>
                </a:solidFill>
              </a:rPr>
              <a:t>многократен</a:t>
            </a:r>
            <a:r>
              <a:rPr lang="bg-BG" dirty="0"/>
              <a:t> запис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Оптични дискове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Blank CD RW 52X 700 MB Rewritable Professional Disk : Amazon.in: Computers  &amp;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59" y="1144598"/>
            <a:ext cx="2780544" cy="27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V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20" y="3796658"/>
            <a:ext cx="3131378" cy="31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6766" y="1429822"/>
            <a:ext cx="9185092" cy="5121796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Флаш памет</a:t>
            </a:r>
            <a:r>
              <a:rPr lang="bg-BG" sz="3500" dirty="0"/>
              <a:t> – външна памет, за четене/запис се използва </a:t>
            </a:r>
            <a:r>
              <a:rPr lang="en-US" sz="3500" b="1" dirty="0"/>
              <a:t>USB </a:t>
            </a:r>
            <a:r>
              <a:rPr lang="bg-BG" sz="3500" b="1" dirty="0"/>
              <a:t>порт </a:t>
            </a:r>
            <a:r>
              <a:rPr lang="bg-BG" sz="3500" dirty="0"/>
              <a:t>на компютъра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Карта памет</a:t>
            </a:r>
            <a:r>
              <a:rPr lang="bg-BG" sz="3500" dirty="0"/>
              <a:t> – различни стандарти </a:t>
            </a:r>
            <a:r>
              <a:rPr lang="en-US" sz="3500" b="1" dirty="0"/>
              <a:t>SD</a:t>
            </a:r>
            <a:r>
              <a:rPr lang="en-US" sz="3500" dirty="0"/>
              <a:t>, </a:t>
            </a:r>
            <a:r>
              <a:rPr lang="en-US" sz="3500" b="1" dirty="0"/>
              <a:t>Mini SD</a:t>
            </a:r>
            <a:r>
              <a:rPr lang="en-US" sz="3500" dirty="0"/>
              <a:t>, </a:t>
            </a:r>
            <a:r>
              <a:rPr lang="en-US" sz="3500" b="1" dirty="0"/>
              <a:t>Micro SD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Адаптер</a:t>
            </a:r>
            <a:r>
              <a:rPr lang="en-US" sz="3500" dirty="0"/>
              <a:t> </a:t>
            </a:r>
            <a:r>
              <a:rPr lang="bg-BG" sz="3500" dirty="0"/>
              <a:t>– уеднаквяване на </a:t>
            </a:r>
            <a:r>
              <a:rPr lang="bg-BG" sz="3500" b="1" dirty="0"/>
              <a:t>интерфейса</a:t>
            </a:r>
            <a:r>
              <a:rPr lang="bg-BG" sz="3500" dirty="0"/>
              <a:t> на различните модели карти памет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Флаш и карти памет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Usb 3.0 Memory Stick Flash Drive | Fruugo N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59" y="1429822"/>
            <a:ext cx="2005553" cy="16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2" y="4961348"/>
            <a:ext cx="1520343" cy="150767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67" y="3603502"/>
            <a:ext cx="1252627" cy="7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Устройства за достъп до НИ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Физически и логически имена на устройства</a:t>
            </a:r>
          </a:p>
        </p:txBody>
      </p:sp>
      <p:pic>
        <p:nvPicPr>
          <p:cNvPr id="1038" name="Picture 14" descr="https://m.media-amazon.com/images/I/61QvkhrnWML._AC_SL141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56" y="788622"/>
            <a:ext cx="4536488" cy="3774513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6381</TotalTime>
  <Words>764</Words>
  <Application>Microsoft Office PowerPoint</Application>
  <PresentationFormat>Широк екран</PresentationFormat>
  <Paragraphs>137</Paragraphs>
  <Slides>20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Носители на информация</vt:lpstr>
      <vt:lpstr>Съдържание</vt:lpstr>
      <vt:lpstr>Презентация на PowerPoint</vt:lpstr>
      <vt:lpstr>Носители на информация</vt:lpstr>
      <vt:lpstr>Често използвани НИ</vt:lpstr>
      <vt:lpstr>Твърди дискове и статични дискове</vt:lpstr>
      <vt:lpstr>Оптични дискове</vt:lpstr>
      <vt:lpstr>Флаш и карти памет</vt:lpstr>
      <vt:lpstr>Презентация на PowerPoint</vt:lpstr>
      <vt:lpstr>Устройства за достъп до НИ (1)</vt:lpstr>
      <vt:lpstr>Физическо име на устройство (1)</vt:lpstr>
      <vt:lpstr>Физическо име на устройство (2)</vt:lpstr>
      <vt:lpstr>Логическо име на устройство (1)</vt:lpstr>
      <vt:lpstr>Физическо и логическо име на устройство</vt:lpstr>
      <vt:lpstr>Презентация на PowerPoint</vt:lpstr>
      <vt:lpstr>Правила за работа с НИ (1)</vt:lpstr>
      <vt:lpstr>Правила за работа с НИ (2)</vt:lpstr>
      <vt:lpstr>Обобщение</vt:lpstr>
      <vt:lpstr>Презентация на PowerPoint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Muharem</cp:lastModifiedBy>
  <cp:revision>637</cp:revision>
  <dcterms:created xsi:type="dcterms:W3CDTF">2018-05-23T13:08:44Z</dcterms:created>
  <dcterms:modified xsi:type="dcterms:W3CDTF">2023-07-27T10:51:04Z</dcterms:modified>
  <cp:category>computer programming, programming</cp:category>
</cp:coreProperties>
</file>