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586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͏Анимационни ефекти на елемент от слайд" id="{41D1F9D9-9EF7-4FF7-A9D6-FBA3D9DF3123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</p14:sldIdLst>
        </p14:section>
        <p14:section name="͏Анимационни ефекти при преход между слайдове" id="{248321BD-F980-4D67-8C70-F3D476772F5E}">
          <p14:sldIdLst>
            <p14:sldId id="599"/>
            <p14:sldId id="600"/>
            <p14:sldId id="601"/>
            <p14:sldId id="602"/>
            <p14:sldId id="603"/>
            <p14:sldId id="604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3488" autoAdjust="0"/>
  </p:normalViewPr>
  <p:slideViewPr>
    <p:cSldViewPr showGuides="1">
      <p:cViewPr varScale="1">
        <p:scale>
          <a:sx n="103" d="100"/>
          <a:sy n="103" d="100"/>
        </p:scale>
        <p:origin x="91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287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2321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70576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384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7267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027499"/>
          </a:xfrm>
        </p:spPr>
        <p:txBody>
          <a:bodyPr>
            <a:normAutofit/>
          </a:bodyPr>
          <a:lstStyle/>
          <a:p>
            <a:r>
              <a:rPr lang="ru-RU" dirty="0"/>
              <a:t>Анимационни ефекти и времетраене на слайд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4" name="Picture 2" descr="How to loop a sequence of PowerPoint animations | BrightCarbon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3" t="4443" r="2113" b="5208"/>
          <a:stretch/>
        </p:blipFill>
        <p:spPr bwMode="auto">
          <a:xfrm>
            <a:off x="6390123" y="2844001"/>
            <a:ext cx="5248260" cy="27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Анимираните </a:t>
            </a:r>
            <a:r>
              <a:rPr lang="bg-BG" b="1" dirty="0"/>
              <a:t>обекти</a:t>
            </a:r>
            <a:r>
              <a:rPr lang="bg-BG" dirty="0"/>
              <a:t> се </a:t>
            </a:r>
            <a:r>
              <a:rPr lang="bg-BG" b="1" dirty="0"/>
              <a:t>движат</a:t>
            </a:r>
            <a:r>
              <a:rPr lang="bg-BG" dirty="0"/>
              <a:t> по предварително </a:t>
            </a:r>
            <a:r>
              <a:rPr lang="bg-BG" b="1" dirty="0"/>
              <a:t>зададена</a:t>
            </a:r>
            <a:r>
              <a:rPr lang="bg-BG" dirty="0"/>
              <a:t> </a:t>
            </a:r>
            <a:r>
              <a:rPr lang="bg-BG" b="1" dirty="0"/>
              <a:t>траектория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paths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00" y="3402120"/>
            <a:ext cx="5829300" cy="3362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5618" y="3429000"/>
            <a:ext cx="5730084" cy="20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70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-0.17434 -0.09074 L -0.51875 2.22222E-6 L -0.88567 -0.00556 L -0.95599 -0.0370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9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26252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Анимационните ефекти на отделните елементи се </a:t>
            </a:r>
            <a:r>
              <a:rPr lang="bg-BG" sz="3200" b="1" dirty="0"/>
              <a:t>номерират</a:t>
            </a:r>
            <a:r>
              <a:rPr lang="bg-BG" sz="3200" dirty="0"/>
              <a:t> в </a:t>
            </a:r>
            <a:r>
              <a:rPr lang="bg-BG" sz="3200" b="1" dirty="0"/>
              <a:t>реда</a:t>
            </a:r>
            <a:r>
              <a:rPr lang="bg-BG" sz="3200" dirty="0"/>
              <a:t> на </a:t>
            </a:r>
            <a:r>
              <a:rPr lang="bg-BG" sz="3200" b="1" dirty="0"/>
              <a:t>поставянето</a:t>
            </a:r>
            <a:r>
              <a:rPr lang="bg-BG" sz="3200" dirty="0"/>
              <a:t> им в </a:t>
            </a:r>
            <a:r>
              <a:rPr lang="bg-BG" sz="3200" b="1" dirty="0"/>
              <a:t>слайда</a:t>
            </a:r>
          </a:p>
          <a:p>
            <a:pPr lvl="1"/>
            <a:r>
              <a:rPr lang="bg-BG" sz="2800" dirty="0"/>
              <a:t>Може да видите техния </a:t>
            </a:r>
            <a:r>
              <a:rPr lang="bg-BG" sz="2800" b="1" dirty="0"/>
              <a:t>ред</a:t>
            </a:r>
            <a:r>
              <a:rPr lang="bg-BG" sz="2800" dirty="0"/>
              <a:t> от </a:t>
            </a:r>
            <a:r>
              <a:rPr lang="bg-BG" sz="2800" b="1" dirty="0"/>
              <a:t>бутона</a:t>
            </a:r>
            <a:r>
              <a:rPr lang="bg-BG" sz="2800" dirty="0"/>
              <a:t> </a:t>
            </a:r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Animation Pane</a:t>
            </a:r>
            <a:r>
              <a:rPr lang="en-US" sz="2800" dirty="0"/>
              <a:t>] (</a:t>
            </a:r>
            <a:r>
              <a:rPr lang="bg-BG" sz="2800" b="1" dirty="0"/>
              <a:t>Панел за анимация</a:t>
            </a:r>
            <a:r>
              <a:rPr lang="en-US" sz="2800" dirty="0"/>
              <a:t>)</a:t>
            </a:r>
            <a:endParaRPr lang="bg-BG" sz="2800" dirty="0"/>
          </a:p>
          <a:p>
            <a:r>
              <a:rPr lang="bg-BG" sz="3200" dirty="0"/>
              <a:t>С бутоните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Move Earlier</a:t>
            </a:r>
            <a:r>
              <a:rPr lang="en-US" sz="3200" dirty="0"/>
              <a:t>] (</a:t>
            </a:r>
            <a:r>
              <a:rPr lang="bg-BG" sz="3200" b="1" dirty="0"/>
              <a:t>Премести по-рано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Move Later</a:t>
            </a:r>
            <a:r>
              <a:rPr lang="en-US" sz="3200" dirty="0"/>
              <a:t>] (</a:t>
            </a:r>
            <a:r>
              <a:rPr lang="bg-BG" sz="3200" b="1" dirty="0"/>
              <a:t>Премести по-късно</a:t>
            </a:r>
            <a:r>
              <a:rPr lang="en-US" sz="3200" dirty="0"/>
              <a:t>)</a:t>
            </a:r>
            <a:r>
              <a:rPr lang="bg-BG" sz="3200" dirty="0"/>
              <a:t> може да променяте реда на показване на различните анимации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 на анимационните ефекти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7384" y="5261199"/>
            <a:ext cx="1689665" cy="13493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8730" y="1359000"/>
            <a:ext cx="2934539" cy="13379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 bwMode="auto">
          <a:xfrm>
            <a:off x="8955666" y="1369160"/>
            <a:ext cx="1755000" cy="34163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1294" y="1705776"/>
            <a:ext cx="2743743" cy="27335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98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76811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падащото менюто </a:t>
            </a:r>
            <a:r>
              <a:rPr lang="en-US" b="1" dirty="0">
                <a:solidFill>
                  <a:schemeClr val="bg1"/>
                </a:solidFill>
              </a:rPr>
              <a:t>Effect Options </a:t>
            </a:r>
            <a:r>
              <a:rPr lang="bg-BG" dirty="0"/>
              <a:t>(</a:t>
            </a:r>
            <a:r>
              <a:rPr lang="bg-BG" b="1" dirty="0"/>
              <a:t>Опции за ефект</a:t>
            </a:r>
            <a:r>
              <a:rPr lang="bg-BG" dirty="0"/>
              <a:t>) може да </a:t>
            </a:r>
            <a:r>
              <a:rPr lang="bg-BG" b="1" dirty="0"/>
              <a:t>настройвате</a:t>
            </a:r>
            <a:r>
              <a:rPr lang="bg-BG" dirty="0"/>
              <a:t> допълнителни </a:t>
            </a:r>
            <a:r>
              <a:rPr lang="bg-BG" b="1" dirty="0"/>
              <a:t>характеристики</a:t>
            </a:r>
            <a:r>
              <a:rPr lang="bg-BG" dirty="0"/>
              <a:t> на анамационния ефект</a:t>
            </a:r>
          </a:p>
          <a:p>
            <a:pPr lvl="1"/>
            <a:r>
              <a:rPr lang="bg-BG" b="1" dirty="0"/>
              <a:t>Характеристиките</a:t>
            </a:r>
            <a:r>
              <a:rPr lang="bg-BG" dirty="0"/>
              <a:t> зависят от </a:t>
            </a:r>
            <a:r>
              <a:rPr lang="bg-BG" b="1" dirty="0"/>
              <a:t>избрания ефект</a:t>
            </a:r>
          </a:p>
          <a:p>
            <a:endParaRPr lang="bg-BG" dirty="0"/>
          </a:p>
          <a:p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4465" y="1539000"/>
            <a:ext cx="1128901" cy="14861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2" b="23279"/>
          <a:stretch/>
        </p:blipFill>
        <p:spPr>
          <a:xfrm>
            <a:off x="8959914" y="2934000"/>
            <a:ext cx="2200415" cy="32838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858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 </a:t>
            </a:r>
            <a:r>
              <a:rPr lang="bg-BG" b="1" dirty="0"/>
              <a:t>панела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Timing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b="1" dirty="0"/>
              <a:t>Време</a:t>
            </a:r>
            <a:r>
              <a:rPr lang="bg-BG" dirty="0"/>
              <a:t>) се задават </a:t>
            </a:r>
            <a:r>
              <a:rPr lang="bg-BG" b="1" dirty="0"/>
              <a:t>времеви</a:t>
            </a:r>
            <a:r>
              <a:rPr lang="bg-BG" dirty="0"/>
              <a:t> </a:t>
            </a:r>
            <a:r>
              <a:rPr lang="bg-BG" b="1" dirty="0"/>
              <a:t>настройки</a:t>
            </a:r>
            <a:r>
              <a:rPr lang="bg-BG" dirty="0"/>
              <a:t> на анимирането: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(</a:t>
            </a:r>
            <a:r>
              <a:rPr lang="bg-BG" b="1" dirty="0"/>
              <a:t>Начало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От </a:t>
            </a:r>
            <a:r>
              <a:rPr lang="bg-BG" b="1" dirty="0"/>
              <a:t>падащата кутия</a:t>
            </a:r>
            <a:r>
              <a:rPr lang="bg-BG" dirty="0"/>
              <a:t> се избира </a:t>
            </a:r>
            <a:r>
              <a:rPr lang="bg-BG" b="1" dirty="0"/>
              <a:t>начинът</a:t>
            </a:r>
            <a:r>
              <a:rPr lang="bg-BG" dirty="0"/>
              <a:t> на </a:t>
            </a:r>
            <a:r>
              <a:rPr lang="bg-BG" b="1" dirty="0"/>
              <a:t>стартиране</a:t>
            </a:r>
            <a:r>
              <a:rPr lang="bg-BG" dirty="0"/>
              <a:t> на анимационните ефекти</a:t>
            </a:r>
            <a:endParaRPr lang="en-US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Duration</a:t>
            </a:r>
            <a:r>
              <a:rPr lang="en-US" dirty="0"/>
              <a:t> (</a:t>
            </a:r>
            <a:r>
              <a:rPr lang="bg-BG" b="1" dirty="0"/>
              <a:t>Времетраене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От </a:t>
            </a:r>
            <a:r>
              <a:rPr lang="bg-BG" b="1" dirty="0"/>
              <a:t>числовата кутия </a:t>
            </a:r>
            <a:r>
              <a:rPr lang="bg-BG" dirty="0"/>
              <a:t>се задава </a:t>
            </a:r>
          </a:p>
          <a:p>
            <a:pPr marL="895350" lvl="2" indent="0">
              <a:spcBef>
                <a:spcPts val="0"/>
              </a:spcBef>
              <a:buNone/>
            </a:pPr>
            <a:r>
              <a:rPr lang="bg-BG" b="1" dirty="0"/>
              <a:t>времетраенето</a:t>
            </a:r>
            <a:r>
              <a:rPr lang="bg-BG" dirty="0"/>
              <a:t> на анимационния ефект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Delay</a:t>
            </a:r>
            <a:r>
              <a:rPr lang="en-US" dirty="0"/>
              <a:t> (</a:t>
            </a:r>
            <a:r>
              <a:rPr lang="bg-BG" b="1" dirty="0"/>
              <a:t>Закъснение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От </a:t>
            </a:r>
            <a:r>
              <a:rPr lang="bg-BG" b="1" dirty="0"/>
              <a:t>числовата кутия</a:t>
            </a:r>
            <a:r>
              <a:rPr lang="bg-BG" dirty="0"/>
              <a:t> се задава </a:t>
            </a:r>
            <a:r>
              <a:rPr lang="bg-BG" b="1" dirty="0"/>
              <a:t>закъснението</a:t>
            </a:r>
            <a:r>
              <a:rPr lang="bg-BG" dirty="0"/>
              <a:t>, с което да се </a:t>
            </a:r>
            <a:r>
              <a:rPr lang="bg-BG" b="1" dirty="0"/>
              <a:t>появи</a:t>
            </a:r>
            <a:r>
              <a:rPr lang="bg-BG" dirty="0"/>
              <a:t> следващият ефект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1708" y="3564000"/>
            <a:ext cx="4149292" cy="14236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7671000" y="3564000"/>
            <a:ext cx="2430000" cy="39650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71000" y="3960507"/>
            <a:ext cx="2430000" cy="38566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71000" y="4346171"/>
            <a:ext cx="2430000" cy="35150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10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dirty="0"/>
              <a:t>Опциите на </a:t>
            </a:r>
            <a:r>
              <a:rPr lang="bg-BG" b="1" dirty="0"/>
              <a:t>падащта кутия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b="1" dirty="0"/>
              <a:t> </a:t>
            </a:r>
            <a:r>
              <a:rPr lang="bg-BG" dirty="0"/>
              <a:t>са:</a:t>
            </a:r>
            <a:endParaRPr lang="en-US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On Click </a:t>
            </a:r>
            <a:r>
              <a:rPr lang="bg-BG" dirty="0"/>
              <a:t>(</a:t>
            </a:r>
            <a:r>
              <a:rPr lang="bg-BG" b="1" dirty="0"/>
              <a:t>При щракване</a:t>
            </a:r>
            <a:r>
              <a:rPr lang="bg-BG" dirty="0"/>
              <a:t>)</a:t>
            </a:r>
          </a:p>
          <a:p>
            <a:pPr lvl="2"/>
            <a:r>
              <a:rPr lang="bg-BG" dirty="0"/>
              <a:t>Стартира анимацията </a:t>
            </a:r>
            <a:r>
              <a:rPr lang="bg-BG" b="1" dirty="0"/>
              <a:t>след щракване </a:t>
            </a:r>
            <a:r>
              <a:rPr lang="bg-BG" dirty="0"/>
              <a:t>с </a:t>
            </a:r>
            <a:r>
              <a:rPr lang="bg-BG" b="1" dirty="0"/>
              <a:t>мишката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With Previous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С предишния</a:t>
            </a:r>
            <a:r>
              <a:rPr lang="bg-BG" dirty="0"/>
              <a:t>)</a:t>
            </a:r>
            <a:endParaRPr lang="en-US" dirty="0"/>
          </a:p>
          <a:p>
            <a:pPr lvl="2"/>
            <a:r>
              <a:rPr lang="bg-BG" dirty="0"/>
              <a:t>Стартира анимацията </a:t>
            </a:r>
            <a:r>
              <a:rPr lang="bg-BG" b="1" dirty="0"/>
              <a:t>с предишната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After Previous </a:t>
            </a:r>
            <a:r>
              <a:rPr lang="en-US" dirty="0"/>
              <a:t>(</a:t>
            </a:r>
            <a:r>
              <a:rPr lang="bg-BG" b="1" dirty="0"/>
              <a:t>След предишния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Стартира анимацията </a:t>
            </a:r>
            <a:r>
              <a:rPr lang="bg-BG" b="1" dirty="0"/>
              <a:t>след предишната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2" b="2451"/>
          <a:stretch/>
        </p:blipFill>
        <p:spPr>
          <a:xfrm>
            <a:off x="7895810" y="3249000"/>
            <a:ext cx="3157232" cy="18467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212" y="3735418"/>
            <a:ext cx="1828144" cy="14440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0326000" y="401400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833859" y="447725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833859" y="493995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2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874175"/>
          </a:xfrm>
        </p:spPr>
        <p:txBody>
          <a:bodyPr/>
          <a:lstStyle/>
          <a:p>
            <a:r>
              <a:rPr lang="ru-RU" dirty="0"/>
              <a:t>͏Анимационни ефекти при преход между слайдове</a:t>
            </a:r>
            <a:endParaRPr lang="en-US" dirty="0"/>
          </a:p>
        </p:txBody>
      </p:sp>
      <p:pic>
        <p:nvPicPr>
          <p:cNvPr id="1026" name="Picture 2" descr="Sensational slide transitions in PowerPoint: Epic title slide transition |  BrightCar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25" y="1089000"/>
            <a:ext cx="4173750" cy="241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5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81000" cy="5528766"/>
          </a:xfrm>
        </p:spPr>
        <p:txBody>
          <a:bodyPr/>
          <a:lstStyle/>
          <a:p>
            <a:r>
              <a:rPr lang="bg-BG" b="1" dirty="0"/>
              <a:t>Преходите</a:t>
            </a:r>
            <a:r>
              <a:rPr lang="bg-BG" dirty="0"/>
              <a:t> между </a:t>
            </a:r>
            <a:r>
              <a:rPr lang="bg-BG" b="1" dirty="0"/>
              <a:t>слайдовете</a:t>
            </a:r>
            <a:r>
              <a:rPr lang="bg-BG" dirty="0"/>
              <a:t> са </a:t>
            </a:r>
            <a:r>
              <a:rPr lang="bg-BG" b="1" dirty="0"/>
              <a:t>подобни</a:t>
            </a:r>
            <a:r>
              <a:rPr lang="bg-BG" dirty="0"/>
              <a:t> на </a:t>
            </a:r>
            <a:r>
              <a:rPr lang="bg-BG" b="1" dirty="0"/>
              <a:t>анимационните</a:t>
            </a:r>
            <a:r>
              <a:rPr lang="bg-BG" dirty="0"/>
              <a:t> </a:t>
            </a:r>
            <a:r>
              <a:rPr lang="bg-BG" b="1" dirty="0"/>
              <a:t>ефекти</a:t>
            </a:r>
            <a:r>
              <a:rPr lang="bg-BG" dirty="0"/>
              <a:t> на елементи от слайд</a:t>
            </a:r>
          </a:p>
          <a:p>
            <a:r>
              <a:rPr lang="bg-BG" b="1" dirty="0"/>
              <a:t>Анимациите</a:t>
            </a:r>
            <a:r>
              <a:rPr lang="bg-BG" dirty="0"/>
              <a:t> между слайдовете са начина на </a:t>
            </a:r>
            <a:r>
              <a:rPr lang="bg-BG" b="1" dirty="0"/>
              <a:t>появяване</a:t>
            </a:r>
            <a:r>
              <a:rPr lang="bg-BG" dirty="0"/>
              <a:t> на </a:t>
            </a:r>
            <a:r>
              <a:rPr lang="bg-BG" b="1" dirty="0"/>
              <a:t>слайд</a:t>
            </a:r>
            <a:r>
              <a:rPr lang="bg-BG" dirty="0"/>
              <a:t> в </a:t>
            </a:r>
            <a:r>
              <a:rPr lang="bg-BG" b="1" dirty="0"/>
              <a:t>презентация</a:t>
            </a:r>
          </a:p>
          <a:p>
            <a:r>
              <a:rPr lang="bg-BG" b="1" dirty="0"/>
              <a:t>Преходите</a:t>
            </a:r>
            <a:r>
              <a:rPr lang="bg-BG" dirty="0"/>
              <a:t> се </a:t>
            </a:r>
            <a:r>
              <a:rPr lang="bg-BG" b="1" dirty="0"/>
              <a:t>задават</a:t>
            </a:r>
            <a:r>
              <a:rPr lang="bg-BG" dirty="0"/>
              <a:t> и </a:t>
            </a:r>
            <a:r>
              <a:rPr lang="bg-BG" b="1" dirty="0"/>
              <a:t>настройват</a:t>
            </a:r>
            <a:r>
              <a:rPr lang="bg-BG" dirty="0"/>
              <a:t> от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Transition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͏Анимационни ефекти между слайдове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46" y="4869000"/>
            <a:ext cx="11267508" cy="13375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5190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9444" cy="5528766"/>
          </a:xfrm>
        </p:spPr>
        <p:txBody>
          <a:bodyPr/>
          <a:lstStyle/>
          <a:p>
            <a:r>
              <a:rPr lang="bg-BG" b="1" dirty="0"/>
              <a:t>Преходите</a:t>
            </a:r>
            <a:r>
              <a:rPr lang="bg-BG" dirty="0"/>
              <a:t> между слайдовете се </a:t>
            </a:r>
            <a:r>
              <a:rPr lang="bg-BG" b="1" dirty="0"/>
              <a:t>задават</a:t>
            </a:r>
            <a:r>
              <a:rPr lang="bg-BG" dirty="0"/>
              <a:t>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Transition to This Slide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Преходи между слайдове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r="137"/>
          <a:stretch/>
        </p:blipFill>
        <p:spPr>
          <a:xfrm>
            <a:off x="3846000" y="2463019"/>
            <a:ext cx="4500000" cy="11941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89" b="21173"/>
          <a:stretch/>
        </p:blipFill>
        <p:spPr>
          <a:xfrm>
            <a:off x="2766000" y="3339000"/>
            <a:ext cx="7494673" cy="28498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329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120598" cy="5528766"/>
          </a:xfrm>
        </p:spPr>
        <p:txBody>
          <a:bodyPr/>
          <a:lstStyle/>
          <a:p>
            <a:r>
              <a:rPr lang="bg-BG" dirty="0"/>
              <a:t>Както и при анимациите при елементи, можете да настройвате </a:t>
            </a:r>
            <a:r>
              <a:rPr lang="bg-BG" b="1" dirty="0"/>
              <a:t>допълнителни характеристики </a:t>
            </a:r>
            <a:r>
              <a:rPr lang="bg-BG" dirty="0"/>
              <a:t>на прехода от </a:t>
            </a:r>
            <a:r>
              <a:rPr lang="bg-BG" b="1" dirty="0"/>
              <a:t>падащото менюто </a:t>
            </a:r>
            <a:r>
              <a:rPr lang="en-US" b="1" dirty="0">
                <a:solidFill>
                  <a:schemeClr val="bg1"/>
                </a:solidFill>
              </a:rPr>
              <a:t>Effect Options </a:t>
            </a:r>
            <a:r>
              <a:rPr lang="bg-BG" dirty="0"/>
              <a:t>(</a:t>
            </a:r>
            <a:r>
              <a:rPr lang="bg-BG" b="1" dirty="0"/>
              <a:t>Опции за ефект</a:t>
            </a:r>
            <a:r>
              <a:rPr lang="bg-BG" dirty="0"/>
              <a:t>)</a:t>
            </a:r>
          </a:p>
          <a:p>
            <a:pPr lvl="1"/>
            <a:r>
              <a:rPr lang="bg-BG" b="1" dirty="0"/>
              <a:t>Характеристиките</a:t>
            </a:r>
            <a:r>
              <a:rPr lang="bg-BG" dirty="0"/>
              <a:t> зависят от </a:t>
            </a:r>
            <a:r>
              <a:rPr lang="bg-BG" b="1" dirty="0"/>
              <a:t>избрания ефект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Options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6000" y="1854000"/>
            <a:ext cx="1203696" cy="1740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" t="47320" r="4853" b="1993"/>
          <a:stretch/>
        </p:blipFill>
        <p:spPr>
          <a:xfrm>
            <a:off x="8076000" y="3370404"/>
            <a:ext cx="2610000" cy="29452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23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9444" cy="5528766"/>
          </a:xfrm>
        </p:spPr>
        <p:txBody>
          <a:bodyPr>
            <a:normAutofit fontScale="92500"/>
          </a:bodyPr>
          <a:lstStyle/>
          <a:p>
            <a:r>
              <a:rPr lang="bg-BG" dirty="0"/>
              <a:t>От </a:t>
            </a:r>
            <a:r>
              <a:rPr lang="bg-BG" b="1" dirty="0"/>
              <a:t>панела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Timing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b="1" dirty="0"/>
              <a:t>Време</a:t>
            </a:r>
            <a:r>
              <a:rPr lang="bg-BG" dirty="0"/>
              <a:t>) се задават </a:t>
            </a:r>
            <a:r>
              <a:rPr lang="bg-BG" b="1" dirty="0"/>
              <a:t>времеви </a:t>
            </a:r>
            <a:r>
              <a:rPr lang="bg-BG" dirty="0"/>
              <a:t>и</a:t>
            </a:r>
            <a:r>
              <a:rPr lang="bg-BG" b="1" dirty="0"/>
              <a:t> звукови</a:t>
            </a:r>
            <a:r>
              <a:rPr lang="bg-BG" dirty="0"/>
              <a:t> </a:t>
            </a:r>
            <a:r>
              <a:rPr lang="bg-BG" b="1" dirty="0"/>
              <a:t>настройки</a:t>
            </a:r>
            <a:r>
              <a:rPr lang="bg-BG" dirty="0"/>
              <a:t> на прехода: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Sound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b="1" dirty="0"/>
              <a:t>Звук</a:t>
            </a:r>
            <a:r>
              <a:rPr lang="en-US" dirty="0"/>
              <a:t>)</a:t>
            </a:r>
          </a:p>
          <a:p>
            <a:pPr lvl="2">
              <a:spcAft>
                <a:spcPts val="0"/>
              </a:spcAft>
            </a:pPr>
            <a:r>
              <a:rPr lang="bg-BG" dirty="0"/>
              <a:t>От </a:t>
            </a:r>
            <a:r>
              <a:rPr lang="bg-BG" b="1" dirty="0"/>
              <a:t>падащата кутия</a:t>
            </a:r>
            <a:r>
              <a:rPr lang="bg-BG" dirty="0"/>
              <a:t> може да</a:t>
            </a:r>
          </a:p>
          <a:p>
            <a:pPr marL="895350" lvl="2" indent="0">
              <a:spcBef>
                <a:spcPts val="0"/>
              </a:spcBef>
              <a:buNone/>
            </a:pPr>
            <a:r>
              <a:rPr lang="bg-BG" dirty="0"/>
              <a:t>изберете </a:t>
            </a:r>
            <a:r>
              <a:rPr lang="bg-BG" b="1" dirty="0"/>
              <a:t>звук</a:t>
            </a:r>
            <a:r>
              <a:rPr lang="bg-BG" dirty="0"/>
              <a:t> при прехода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Duration</a:t>
            </a:r>
            <a:r>
              <a:rPr lang="en-US" dirty="0"/>
              <a:t> (</a:t>
            </a:r>
            <a:r>
              <a:rPr lang="bg-BG" b="1" dirty="0"/>
              <a:t>Времетраене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От </a:t>
            </a:r>
            <a:r>
              <a:rPr lang="bg-BG" b="1" dirty="0"/>
              <a:t>числовата кутия </a:t>
            </a:r>
            <a:r>
              <a:rPr lang="bg-BG" dirty="0"/>
              <a:t>се задава </a:t>
            </a:r>
            <a:r>
              <a:rPr lang="bg-BG" b="1" dirty="0"/>
              <a:t>времетраенето</a:t>
            </a:r>
            <a:r>
              <a:rPr lang="bg-BG" dirty="0"/>
              <a:t> на</a:t>
            </a:r>
            <a:r>
              <a:rPr lang="en-US" dirty="0"/>
              <a:t> </a:t>
            </a:r>
            <a:r>
              <a:rPr lang="bg-BG" dirty="0"/>
              <a:t>прехода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Advance Slide </a:t>
            </a:r>
            <a:r>
              <a:rPr lang="en-US" dirty="0"/>
              <a:t>(</a:t>
            </a:r>
            <a:r>
              <a:rPr lang="bg-BG" b="1" dirty="0"/>
              <a:t>Премини към следващ слайд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От </a:t>
            </a:r>
            <a:r>
              <a:rPr lang="bg-BG" b="1" dirty="0"/>
              <a:t>опциите</a:t>
            </a:r>
            <a:r>
              <a:rPr lang="bg-BG" dirty="0"/>
              <a:t> се задава </a:t>
            </a:r>
            <a:r>
              <a:rPr lang="bg-BG" b="1" dirty="0"/>
              <a:t>начина</a:t>
            </a:r>
            <a:r>
              <a:rPr lang="bg-BG" dirty="0"/>
              <a:t> за </a:t>
            </a:r>
            <a:r>
              <a:rPr lang="bg-BG" b="1" dirty="0"/>
              <a:t>преминаване</a:t>
            </a:r>
            <a:r>
              <a:rPr lang="bg-BG" dirty="0"/>
              <a:t> към следващ слайд</a:t>
            </a:r>
          </a:p>
          <a:p>
            <a:pPr lvl="1"/>
            <a:endParaRPr lang="bg-BG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1000" y="2551256"/>
            <a:ext cx="4875265" cy="15355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6590999" y="2574000"/>
            <a:ext cx="274499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90999" y="2979000"/>
            <a:ext cx="274499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336000" y="2574000"/>
            <a:ext cx="2130266" cy="12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77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͏͏</a:t>
            </a:r>
            <a:r>
              <a:rPr lang="bg-BG" b="1" dirty="0"/>
              <a:t>Анимационни ефекти </a:t>
            </a:r>
            <a:r>
              <a:rPr lang="bg-BG" dirty="0"/>
              <a:t>на </a:t>
            </a:r>
            <a:r>
              <a:rPr lang="bg-BG" b="1" dirty="0"/>
              <a:t>елемент</a:t>
            </a:r>
            <a:r>
              <a:rPr lang="bg-BG" dirty="0"/>
              <a:t> от слайд</a:t>
            </a:r>
          </a:p>
          <a:p>
            <a:r>
              <a:rPr lang="ru-RU" dirty="0"/>
              <a:t>͏</a:t>
            </a:r>
            <a:r>
              <a:rPr lang="ru-RU" b="1" dirty="0"/>
              <a:t>Анимационни ефекти </a:t>
            </a:r>
            <a:r>
              <a:rPr lang="ru-RU" dirty="0"/>
              <a:t>при </a:t>
            </a:r>
            <a:r>
              <a:rPr lang="ru-RU" b="1" dirty="0"/>
              <a:t>преход</a:t>
            </a:r>
            <a:r>
              <a:rPr lang="ru-RU" dirty="0"/>
              <a:t> между слайдове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2126000" cy="5528766"/>
          </a:xfrm>
        </p:spPr>
        <p:txBody>
          <a:bodyPr/>
          <a:lstStyle/>
          <a:p>
            <a:r>
              <a:rPr lang="bg-BG" dirty="0"/>
              <a:t>Опциите на </a:t>
            </a:r>
            <a:r>
              <a:rPr lang="bg-BG" b="1" dirty="0"/>
              <a:t>падащта кутия </a:t>
            </a:r>
            <a:r>
              <a:rPr lang="en-US" b="1" dirty="0">
                <a:solidFill>
                  <a:schemeClr val="bg1"/>
                </a:solidFill>
              </a:rPr>
              <a:t>Advance Slide</a:t>
            </a:r>
            <a:r>
              <a:rPr lang="en-US" b="1" dirty="0"/>
              <a:t> </a:t>
            </a:r>
            <a:r>
              <a:rPr lang="bg-BG" dirty="0"/>
              <a:t>са: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On Mouse Click </a:t>
            </a:r>
            <a:r>
              <a:rPr lang="en-US" dirty="0"/>
              <a:t>(</a:t>
            </a:r>
            <a:r>
              <a:rPr lang="bg-BG" b="1" dirty="0"/>
              <a:t>При щракване с мишката</a:t>
            </a:r>
            <a:r>
              <a:rPr lang="en-US" dirty="0"/>
              <a:t>)</a:t>
            </a:r>
          </a:p>
          <a:p>
            <a:pPr lvl="2"/>
            <a:r>
              <a:rPr lang="bg-BG" b="1" dirty="0"/>
              <a:t>Слайдът преминава </a:t>
            </a:r>
            <a:r>
              <a:rPr lang="bg-BG" dirty="0"/>
              <a:t>към следващия, когато </a:t>
            </a:r>
            <a:r>
              <a:rPr lang="bg-BG" b="1" dirty="0"/>
              <a:t>щракнем</a:t>
            </a:r>
            <a:r>
              <a:rPr lang="bg-BG" dirty="0"/>
              <a:t> с </a:t>
            </a:r>
            <a:r>
              <a:rPr lang="bg-BG" b="1" dirty="0"/>
              <a:t>мишката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(</a:t>
            </a:r>
            <a:r>
              <a:rPr lang="bg-BG" b="1" dirty="0"/>
              <a:t>След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Преминава към следващия слайд </a:t>
            </a:r>
            <a:r>
              <a:rPr lang="bg-BG" b="1" dirty="0"/>
              <a:t>след</a:t>
            </a:r>
            <a:r>
              <a:rPr lang="bg-BG" dirty="0"/>
              <a:t> толкова </a:t>
            </a:r>
            <a:r>
              <a:rPr lang="bg-BG" b="1" dirty="0"/>
              <a:t>време</a:t>
            </a:r>
            <a:r>
              <a:rPr lang="bg-BG" dirty="0"/>
              <a:t>, колкото </a:t>
            </a:r>
            <a:r>
              <a:rPr lang="bg-BG" b="1" dirty="0"/>
              <a:t>изпишем</a:t>
            </a:r>
            <a:r>
              <a:rPr lang="bg-BG" dirty="0"/>
              <a:t> в </a:t>
            </a:r>
            <a:r>
              <a:rPr lang="bg-BG" b="1" dirty="0"/>
              <a:t>числовата кутия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Slide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4800" y="5166068"/>
            <a:ext cx="4722399" cy="1487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8321839" y="576900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533633" y="617400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7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Анимационен ефект </a:t>
            </a:r>
            <a:r>
              <a:rPr lang="bg-BG" sz="2800" dirty="0">
                <a:solidFill>
                  <a:schemeClr val="bg2"/>
                </a:solidFill>
              </a:rPr>
              <a:t>– </a:t>
            </a:r>
            <a:r>
              <a:rPr lang="bg-BG" sz="2800" b="1" dirty="0">
                <a:solidFill>
                  <a:schemeClr val="bg2"/>
                </a:solidFill>
              </a:rPr>
              <a:t>поява</a:t>
            </a:r>
            <a:r>
              <a:rPr lang="bg-BG" sz="2800" dirty="0">
                <a:solidFill>
                  <a:schemeClr val="bg2"/>
                </a:solidFill>
              </a:rPr>
              <a:t> по </a:t>
            </a:r>
            <a:r>
              <a:rPr lang="bg-BG" sz="2800" b="1" dirty="0">
                <a:solidFill>
                  <a:schemeClr val="bg2"/>
                </a:solidFill>
              </a:rPr>
              <a:t>различно време </a:t>
            </a:r>
            <a:r>
              <a:rPr lang="bg-BG" sz="2800" dirty="0">
                <a:solidFill>
                  <a:schemeClr val="bg2"/>
                </a:solidFill>
              </a:rPr>
              <a:t>или </a:t>
            </a:r>
            <a:r>
              <a:rPr lang="bg-BG" sz="2800" b="1" dirty="0">
                <a:solidFill>
                  <a:schemeClr val="bg2"/>
                </a:solidFill>
              </a:rPr>
              <a:t>изменение</a:t>
            </a:r>
            <a:r>
              <a:rPr lang="bg-BG" sz="2800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2"/>
                </a:solidFill>
              </a:rPr>
              <a:t>обектите</a:t>
            </a:r>
            <a:r>
              <a:rPr lang="bg-BG" sz="2800" dirty="0">
                <a:solidFill>
                  <a:schemeClr val="bg2"/>
                </a:solidFill>
              </a:rPr>
              <a:t>, които се съдържат в един слайд, или при </a:t>
            </a:r>
            <a:r>
              <a:rPr lang="bg-BG" sz="2800" b="1" dirty="0">
                <a:solidFill>
                  <a:schemeClr val="bg2"/>
                </a:solidFill>
              </a:rPr>
              <a:t>преход</a:t>
            </a:r>
            <a:r>
              <a:rPr lang="bg-BG" sz="2800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между слайдове</a:t>
            </a:r>
            <a:endParaRPr lang="ru-RU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 анимационни ефекти</a:t>
            </a:r>
            <a:r>
              <a:rPr lang="bg-BG" sz="2800" b="1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Entrance</a:t>
            </a:r>
            <a:r>
              <a:rPr lang="en-US" sz="2400" dirty="0">
                <a:solidFill>
                  <a:schemeClr val="bg2"/>
                </a:solidFill>
              </a:rPr>
              <a:t> (</a:t>
            </a:r>
            <a:r>
              <a:rPr lang="bg-BG" sz="2400" b="1" dirty="0">
                <a:solidFill>
                  <a:schemeClr val="bg2"/>
                </a:solidFill>
              </a:rPr>
              <a:t>въвеждащи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͏Emphasis</a:t>
            </a:r>
            <a:r>
              <a:rPr lang="en-US" sz="2400" dirty="0">
                <a:solidFill>
                  <a:schemeClr val="bg2"/>
                </a:solidFill>
              </a:rPr>
              <a:t> (</a:t>
            </a:r>
            <a:r>
              <a:rPr lang="bg-BG" sz="2400" b="1" dirty="0">
                <a:solidFill>
                  <a:schemeClr val="bg2"/>
                </a:solidFill>
              </a:rPr>
              <a:t>акцентиращи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͏Exit</a:t>
            </a:r>
            <a:r>
              <a:rPr lang="en-US" sz="2400" dirty="0">
                <a:solidFill>
                  <a:schemeClr val="bg2"/>
                </a:solidFill>
              </a:rPr>
              <a:t> (</a:t>
            </a:r>
            <a:r>
              <a:rPr lang="bg-BG" sz="2400" b="1" dirty="0">
                <a:solidFill>
                  <a:schemeClr val="bg2"/>
                </a:solidFill>
              </a:rPr>
              <a:t>завършващи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͏Motion paths</a:t>
            </a:r>
            <a:r>
              <a:rPr lang="en-US" sz="2400" dirty="0">
                <a:solidFill>
                  <a:schemeClr val="bg2"/>
                </a:solidFill>
              </a:rPr>
              <a:t> (</a:t>
            </a:r>
            <a:r>
              <a:rPr lang="bg-BG" sz="2400" b="1" dirty="0">
                <a:solidFill>
                  <a:schemeClr val="bg2"/>
                </a:solidFill>
              </a:rPr>
              <a:t>траектории на движение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US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ru-RU" dirty="0"/>
              <a:t>͏͏Анимационни ефекти на </a:t>
            </a:r>
            <a:br>
              <a:rPr lang="en-US" dirty="0"/>
            </a:br>
            <a:r>
              <a:rPr lang="ru-RU" dirty="0"/>
              <a:t>елемент от слайд</a:t>
            </a:r>
            <a:endParaRPr lang="en-US" dirty="0"/>
          </a:p>
        </p:txBody>
      </p:sp>
      <p:pic>
        <p:nvPicPr>
          <p:cNvPr id="2050" name="Picture 2" descr="PowerPoint triggers: Make something happen | BrightCar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50" y="1269000"/>
            <a:ext cx="3676500" cy="21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71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95" y="4829156"/>
            <a:ext cx="760923" cy="15744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491" y="3160516"/>
            <a:ext cx="12201882" cy="3704879"/>
            <a:chOff x="-1491" y="3160516"/>
            <a:chExt cx="12201882" cy="37048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40" y="3160516"/>
              <a:ext cx="6586451" cy="37048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91" y="3429000"/>
              <a:ext cx="6109146" cy="3436395"/>
            </a:xfrm>
            <a:prstGeom prst="rect">
              <a:avLst/>
            </a:prstGeom>
          </p:spPr>
        </p:pic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Обектите</a:t>
            </a:r>
            <a:r>
              <a:rPr lang="bg-BG" dirty="0"/>
              <a:t> на един слай могат да се </a:t>
            </a:r>
            <a:r>
              <a:rPr lang="bg-BG" b="1" dirty="0"/>
              <a:t>появяват</a:t>
            </a:r>
            <a:r>
              <a:rPr lang="bg-BG" dirty="0"/>
              <a:t> по </a:t>
            </a:r>
            <a:r>
              <a:rPr lang="bg-BG" b="1" dirty="0"/>
              <a:t>различно време </a:t>
            </a:r>
            <a:r>
              <a:rPr lang="bg-BG" dirty="0"/>
              <a:t>в него или да </a:t>
            </a:r>
            <a:r>
              <a:rPr lang="bg-BG" b="1" dirty="0"/>
              <a:t>изменят положението </a:t>
            </a:r>
            <a:r>
              <a:rPr lang="bg-BG" dirty="0"/>
              <a:t>си</a:t>
            </a:r>
          </a:p>
          <a:p>
            <a:r>
              <a:rPr lang="bg-BG" dirty="0"/>
              <a:t>Тези </a:t>
            </a:r>
            <a:r>
              <a:rPr lang="bg-BG" b="1" dirty="0"/>
              <a:t>движения</a:t>
            </a:r>
            <a:r>
              <a:rPr lang="bg-BG" dirty="0"/>
              <a:t> се означават като използване на </a:t>
            </a:r>
            <a:r>
              <a:rPr lang="bg-BG" b="1" dirty="0">
                <a:solidFill>
                  <a:schemeClr val="bg1"/>
                </a:solidFill>
              </a:rPr>
              <a:t>анимационни ефекти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Анимационни ефекти на елементи от слайд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2" t="9231" r="21538" b="10769"/>
          <a:stretch/>
        </p:blipFill>
        <p:spPr>
          <a:xfrm>
            <a:off x="-1672961" y="3953508"/>
            <a:ext cx="1755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6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375E-6 -7.40741E-7 L 0.21224 0.08519 L 0.47122 0.0963 L 0.6875 0.03148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75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</a:t>
            </a:r>
            <a:r>
              <a:rPr lang="bg-BG" b="1" dirty="0"/>
              <a:t>използвате анимация </a:t>
            </a:r>
            <a:r>
              <a:rPr lang="bg-BG" dirty="0"/>
              <a:t>върху даден елемент от слайда, е необходимо той да бъде </a:t>
            </a:r>
            <a:r>
              <a:rPr lang="bg-BG" b="1" dirty="0"/>
              <a:t>маркиран</a:t>
            </a:r>
          </a:p>
          <a:p>
            <a:r>
              <a:rPr lang="bg-BG" dirty="0"/>
              <a:t>Анимационните ефекти се избират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Animation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b="1" dirty="0"/>
              <a:t>Анимация</a:t>
            </a:r>
            <a:r>
              <a:rPr lang="bg-BG" dirty="0"/>
              <a:t>) от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Animations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b="1" dirty="0"/>
              <a:t>Анимации</a:t>
            </a:r>
            <a:r>
              <a:rPr lang="en-US" dirty="0"/>
              <a:t>)</a:t>
            </a:r>
            <a:endParaRPr lang="bg-BG" dirty="0"/>
          </a:p>
          <a:p>
            <a:r>
              <a:rPr lang="bg-BG" b="1" dirty="0"/>
              <a:t>Повече</a:t>
            </a:r>
            <a:r>
              <a:rPr lang="bg-BG" dirty="0"/>
              <a:t> анимационни</a:t>
            </a:r>
            <a:r>
              <a:rPr lang="bg-BG" b="1" dirty="0"/>
              <a:t> ефекти </a:t>
            </a:r>
            <a:r>
              <a:rPr lang="bg-BG" dirty="0"/>
              <a:t>може да намерите от </a:t>
            </a:r>
            <a:r>
              <a:rPr lang="bg-BG" b="1" dirty="0"/>
              <a:t>бутона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Add Animation</a:t>
            </a:r>
            <a:r>
              <a:rPr lang="en-US" dirty="0"/>
              <a:t>] </a:t>
            </a:r>
            <a:r>
              <a:rPr lang="bg-BG" dirty="0"/>
              <a:t>(</a:t>
            </a:r>
            <a:r>
              <a:rPr lang="bg-BG" b="1" dirty="0"/>
              <a:t>Добавяне на анимации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анимация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390" y="5252578"/>
            <a:ext cx="11475221" cy="12364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1101000" y="5252578"/>
            <a:ext cx="4455000" cy="12364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56000" y="5252578"/>
            <a:ext cx="990000" cy="12364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62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C71B3E-F01D-D076-45C8-B66423C57A8D}"/>
              </a:ext>
            </a:extLst>
          </p:cNvPr>
          <p:cNvGrpSpPr/>
          <p:nvPr/>
        </p:nvGrpSpPr>
        <p:grpSpPr>
          <a:xfrm>
            <a:off x="7941000" y="1259853"/>
            <a:ext cx="3375000" cy="5457463"/>
            <a:chOff x="3551654" y="-54000"/>
            <a:chExt cx="3952316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897880-3747-9070-A03B-05529EF90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1654" y="-54000"/>
              <a:ext cx="395231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24D543C-7013-B56A-37A3-0BEF4E344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814" y="5385816"/>
              <a:ext cx="3942156" cy="141818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/>
          <a:lstStyle/>
          <a:p>
            <a:r>
              <a:rPr lang="bg-BG" dirty="0"/>
              <a:t>Като изберете </a:t>
            </a:r>
            <a:r>
              <a:rPr lang="bg-BG" b="1" dirty="0"/>
              <a:t>бутона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Add Animation</a:t>
            </a:r>
            <a:r>
              <a:rPr lang="en-US" dirty="0"/>
              <a:t>] </a:t>
            </a:r>
            <a:r>
              <a:rPr lang="bg-BG" dirty="0"/>
              <a:t>се отваря </a:t>
            </a:r>
            <a:r>
              <a:rPr lang="bg-BG" b="1" dirty="0"/>
              <a:t>меню</a:t>
            </a:r>
            <a:r>
              <a:rPr lang="bg-BG" dirty="0"/>
              <a:t>, в което </a:t>
            </a:r>
            <a:r>
              <a:rPr lang="bg-BG" b="1" dirty="0"/>
              <a:t>ефектите</a:t>
            </a:r>
            <a:r>
              <a:rPr lang="bg-BG" dirty="0"/>
              <a:t> са събрани в </a:t>
            </a:r>
            <a:r>
              <a:rPr lang="bg-BG" b="1" dirty="0"/>
              <a:t>четири групи</a:t>
            </a:r>
            <a:r>
              <a:rPr lang="bg-BG" dirty="0"/>
              <a:t>: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Entrance</a:t>
            </a:r>
            <a:r>
              <a:rPr lang="en-US" dirty="0"/>
              <a:t> (</a:t>
            </a:r>
            <a:r>
              <a:rPr lang="bg-BG" b="1" dirty="0"/>
              <a:t>въвеждащи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Emphasis</a:t>
            </a:r>
            <a:r>
              <a:rPr lang="en-US" dirty="0"/>
              <a:t> (</a:t>
            </a:r>
            <a:r>
              <a:rPr lang="bg-BG" b="1" dirty="0"/>
              <a:t>акцентиращи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Exit</a:t>
            </a:r>
            <a:r>
              <a:rPr lang="en-US" dirty="0"/>
              <a:t> (</a:t>
            </a:r>
            <a:r>
              <a:rPr lang="bg-BG" b="1" dirty="0"/>
              <a:t>завършващи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Motion paths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b="1" dirty="0"/>
              <a:t>траектории на движение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Animation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941000" y="1259853"/>
            <a:ext cx="3240000" cy="149414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941000" y="2754000"/>
            <a:ext cx="3240000" cy="193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41000" y="4689000"/>
            <a:ext cx="3240000" cy="90732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41000" y="5596329"/>
            <a:ext cx="3240000" cy="112856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14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въвеждащите ефекти </a:t>
            </a:r>
            <a:r>
              <a:rPr lang="bg-BG" b="1" dirty="0"/>
              <a:t>обектите</a:t>
            </a:r>
            <a:r>
              <a:rPr lang="bg-BG" dirty="0"/>
              <a:t> се </a:t>
            </a:r>
            <a:r>
              <a:rPr lang="bg-BG" b="1" dirty="0"/>
              <a:t>появяват отвън </a:t>
            </a:r>
            <a:r>
              <a:rPr lang="bg-BG" dirty="0"/>
              <a:t>на </a:t>
            </a:r>
            <a:r>
              <a:rPr lang="bg-BG" b="1" dirty="0"/>
              <a:t>слайда</a:t>
            </a:r>
            <a:r>
              <a:rPr lang="bg-BG" dirty="0"/>
              <a:t> и се </a:t>
            </a:r>
            <a:r>
              <a:rPr lang="bg-BG" b="1" dirty="0"/>
              <a:t>движат</a:t>
            </a:r>
            <a:r>
              <a:rPr lang="bg-BG" dirty="0"/>
              <a:t> към </a:t>
            </a:r>
            <a:r>
              <a:rPr lang="bg-BG" b="1" dirty="0"/>
              <a:t>мястото</a:t>
            </a:r>
            <a:r>
              <a:rPr lang="bg-BG" dirty="0"/>
              <a:t> си в него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9" b="8295"/>
          <a:stretch/>
        </p:blipFill>
        <p:spPr>
          <a:xfrm>
            <a:off x="1686000" y="3042340"/>
            <a:ext cx="3427291" cy="3851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" b="-1581"/>
          <a:stretch/>
        </p:blipFill>
        <p:spPr>
          <a:xfrm>
            <a:off x="5961000" y="3609000"/>
            <a:ext cx="4950000" cy="247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5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акцентиращите ефекти </a:t>
            </a:r>
            <a:r>
              <a:rPr lang="bg-BG" b="1" dirty="0"/>
              <a:t>обектите</a:t>
            </a:r>
            <a:r>
              <a:rPr lang="bg-BG" dirty="0"/>
              <a:t> се </a:t>
            </a:r>
            <a:r>
              <a:rPr lang="bg-BG" b="1" dirty="0"/>
              <a:t>акцентират </a:t>
            </a:r>
            <a:r>
              <a:rPr lang="bg-BG" dirty="0"/>
              <a:t>с цел </a:t>
            </a:r>
            <a:r>
              <a:rPr lang="bg-BG" b="1" dirty="0"/>
              <a:t>привличане</a:t>
            </a:r>
            <a:r>
              <a:rPr lang="bg-BG" dirty="0"/>
              <a:t> на </a:t>
            </a:r>
            <a:r>
              <a:rPr lang="bg-BG" b="1" dirty="0"/>
              <a:t>вниманието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Emphasis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t="15270" r="10811" b="17162"/>
          <a:stretch/>
        </p:blipFill>
        <p:spPr>
          <a:xfrm>
            <a:off x="1416000" y="2709000"/>
            <a:ext cx="4216050" cy="3698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642905"/>
            <a:ext cx="2618862" cy="2068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375"/>
          <a:stretch/>
        </p:blipFill>
        <p:spPr>
          <a:xfrm>
            <a:off x="6305701" y="2979000"/>
            <a:ext cx="5029146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335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завършващите ефекти </a:t>
            </a:r>
            <a:r>
              <a:rPr lang="bg-BG" b="1" dirty="0"/>
              <a:t>обектите</a:t>
            </a:r>
            <a:r>
              <a:rPr lang="bg-BG" dirty="0"/>
              <a:t> се </a:t>
            </a:r>
            <a:r>
              <a:rPr lang="bg-BG" b="1" dirty="0"/>
              <a:t>движат </a:t>
            </a:r>
            <a:r>
              <a:rPr lang="bg-BG" dirty="0"/>
              <a:t>от </a:t>
            </a:r>
            <a:r>
              <a:rPr lang="bg-BG" b="1" dirty="0"/>
              <a:t>мястото</a:t>
            </a:r>
            <a:r>
              <a:rPr lang="bg-BG" dirty="0"/>
              <a:t> </a:t>
            </a:r>
            <a:r>
              <a:rPr lang="bg-BG" b="1" dirty="0"/>
              <a:t>си</a:t>
            </a:r>
            <a:r>
              <a:rPr lang="bg-BG" dirty="0"/>
              <a:t> в слайда към </a:t>
            </a:r>
            <a:r>
              <a:rPr lang="bg-BG" b="1" dirty="0"/>
              <a:t>външната</a:t>
            </a:r>
            <a:r>
              <a:rPr lang="bg-BG" dirty="0"/>
              <a:t> му </a:t>
            </a:r>
            <a:r>
              <a:rPr lang="bg-BG" b="1" dirty="0"/>
              <a:t>част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8" t="9187" r="19074"/>
          <a:stretch/>
        </p:blipFill>
        <p:spPr>
          <a:xfrm>
            <a:off x="1686000" y="3024000"/>
            <a:ext cx="3555001" cy="311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8" b="879"/>
          <a:stretch/>
        </p:blipFill>
        <p:spPr>
          <a:xfrm>
            <a:off x="6049345" y="3204000"/>
            <a:ext cx="5275377" cy="261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473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6402</TotalTime>
  <Words>953</Words>
  <Application>Microsoft Office PowerPoint</Application>
  <PresentationFormat>Widescreen</PresentationFormat>
  <Paragraphs>134</Paragraphs>
  <Slides>23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Анимационни ефекти и времетраене на слайд</vt:lpstr>
      <vt:lpstr>Съдържание</vt:lpstr>
      <vt:lpstr>͏͏Анимационни ефекти на  елемент от слайд</vt:lpstr>
      <vt:lpstr>Анимационни ефекти на елементи от слайд</vt:lpstr>
      <vt:lpstr>Използване на анимация</vt:lpstr>
      <vt:lpstr>Add Animation</vt:lpstr>
      <vt:lpstr>Entrance</vt:lpstr>
      <vt:lpstr>Emphasis</vt:lpstr>
      <vt:lpstr>Exit</vt:lpstr>
      <vt:lpstr>Motion paths</vt:lpstr>
      <vt:lpstr>Ред на анимационните ефекти</vt:lpstr>
      <vt:lpstr>Effect Options</vt:lpstr>
      <vt:lpstr>Timing</vt:lpstr>
      <vt:lpstr>Start</vt:lpstr>
      <vt:lpstr>͏Анимационни ефекти при преход между слайдове</vt:lpstr>
      <vt:lpstr>͏Анимационни ефекти между слайдове</vt:lpstr>
      <vt:lpstr>Преходи между слайдове</vt:lpstr>
      <vt:lpstr>Effect Options</vt:lpstr>
      <vt:lpstr>Timing</vt:lpstr>
      <vt:lpstr>Advance Slide 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Анимационни ефекти и времетраене на слайд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1710</cp:revision>
  <dcterms:created xsi:type="dcterms:W3CDTF">2018-05-23T13:08:44Z</dcterms:created>
  <dcterms:modified xsi:type="dcterms:W3CDTF">2025-08-30T08:55:06Z</dcterms:modified>
  <cp:category/>
</cp:coreProperties>
</file>