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610" r:id="rId4"/>
    <p:sldId id="587" r:id="rId5"/>
    <p:sldId id="664" r:id="rId6"/>
    <p:sldId id="635" r:id="rId7"/>
    <p:sldId id="665" r:id="rId8"/>
    <p:sldId id="666" r:id="rId9"/>
    <p:sldId id="667" r:id="rId10"/>
    <p:sldId id="668" r:id="rId11"/>
    <p:sldId id="669" r:id="rId12"/>
    <p:sldId id="671" r:id="rId13"/>
    <p:sldId id="672" r:id="rId14"/>
    <p:sldId id="673" r:id="rId15"/>
    <p:sldId id="675" r:id="rId16"/>
    <p:sldId id="674" r:id="rId17"/>
    <p:sldId id="644" r:id="rId18"/>
    <p:sldId id="676" r:id="rId19"/>
    <p:sldId id="677" r:id="rId20"/>
    <p:sldId id="678" r:id="rId21"/>
    <p:sldId id="679" r:id="rId22"/>
    <p:sldId id="680" r:id="rId23"/>
    <p:sldId id="681" r:id="rId24"/>
    <p:sldId id="684" r:id="rId25"/>
    <p:sldId id="586" r:id="rId26"/>
    <p:sldId id="528" r:id="rId27"/>
    <p:sldId id="4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Scratch" id="{B9F6E15E-4845-4AE3-8AD1-1800D8DFA388}">
          <p14:sldIdLst>
            <p14:sldId id="610"/>
            <p14:sldId id="587"/>
          </p14:sldIdLst>
        </p14:section>
        <p14:section name="Интерфейс" id="{BDD1AE39-3CC6-4543-88C2-EEC2CB56FB68}">
          <p14:sldIdLst>
            <p14:sldId id="664"/>
            <p14:sldId id="635"/>
            <p14:sldId id="665"/>
            <p14:sldId id="666"/>
            <p14:sldId id="667"/>
            <p14:sldId id="668"/>
          </p14:sldIdLst>
        </p14:section>
        <p14:section name="Основни понятия" id="{F4B76974-747A-4BF1-9DB1-EB905D76B652}">
          <p14:sldIdLst>
            <p14:sldId id="669"/>
            <p14:sldId id="671"/>
            <p14:sldId id="672"/>
            <p14:sldId id="673"/>
            <p14:sldId id="675"/>
            <p14:sldId id="674"/>
            <p14:sldId id="644"/>
          </p14:sldIdLst>
        </p14:section>
        <p14:section name="Видове блокове" id="{E7CA8A6C-8D1A-49BB-9172-4192FD899ED0}">
          <p14:sldIdLst>
            <p14:sldId id="676"/>
            <p14:sldId id="677"/>
            <p14:sldId id="678"/>
            <p14:sldId id="679"/>
            <p14:sldId id="680"/>
            <p14:sldId id="681"/>
            <p14:sldId id="684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09" autoAdjust="0"/>
  </p:normalViewPr>
  <p:slideViewPr>
    <p:cSldViewPr snapToGrid="0" showGuides="1">
      <p:cViewPr varScale="1">
        <p:scale>
          <a:sx n="105" d="100"/>
          <a:sy n="105" d="100"/>
        </p:scale>
        <p:origin x="224" y="1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11.08.23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26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13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90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548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62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8/11/23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Въведение в програмната среда на </a:t>
            </a:r>
            <a:r>
              <a:rPr lang="en-US" dirty="0"/>
              <a:t>Scratch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Програмиране в </a:t>
            </a:r>
            <a:r>
              <a:rPr lang="en-US" dirty="0"/>
              <a:t>Scratch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5900321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Блоковото поле </a:t>
            </a:r>
            <a:r>
              <a:rPr lang="ru-RU" dirty="0"/>
              <a:t>– списък с всички </a:t>
            </a:r>
            <a:r>
              <a:rPr lang="ru-RU" b="1" dirty="0"/>
              <a:t>кодови блокове </a:t>
            </a:r>
            <a:r>
              <a:rPr lang="ru-RU" dirty="0"/>
              <a:t>в</a:t>
            </a:r>
            <a:r>
              <a:rPr lang="ru-RU" b="1" dirty="0"/>
              <a:t> </a:t>
            </a:r>
            <a:r>
              <a:rPr lang="en-US" b="1" dirty="0"/>
              <a:t>Scratch</a:t>
            </a:r>
            <a:endParaRPr lang="ru-RU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327" y="1266464"/>
            <a:ext cx="2517262" cy="493383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6530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Главни елементи в </a:t>
            </a:r>
            <a:r>
              <a:rPr lang="en-US" dirty="0"/>
              <a:t>Scratch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029" y="1281018"/>
            <a:ext cx="2354079" cy="260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Спрайтове</a:t>
            </a:r>
            <a:endParaRPr lang="en-US" dirty="0"/>
          </a:p>
        </p:txBody>
      </p:sp>
      <p:sp>
        <p:nvSpPr>
          <p:cNvPr id="8" name="Text Placeholder 1"/>
          <p:cNvSpPr txBox="1">
            <a:spLocks/>
          </p:cNvSpPr>
          <p:nvPr/>
        </p:nvSpPr>
        <p:spPr>
          <a:xfrm>
            <a:off x="386524" y="1160610"/>
            <a:ext cx="11446887" cy="546430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Спрайт (</a:t>
            </a:r>
            <a:r>
              <a:rPr lang="en-US" b="1" dirty="0">
                <a:solidFill>
                  <a:schemeClr val="bg1"/>
                </a:solidFill>
              </a:rPr>
              <a:t>Sprite</a:t>
            </a:r>
            <a:r>
              <a:rPr lang="bg-BG" b="1" dirty="0">
                <a:solidFill>
                  <a:schemeClr val="bg1"/>
                </a:solidFill>
              </a:rPr>
              <a:t>)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обект</a:t>
            </a:r>
            <a:r>
              <a:rPr lang="ru-RU" dirty="0"/>
              <a:t> или </a:t>
            </a:r>
            <a:r>
              <a:rPr lang="ru-RU" b="1" dirty="0"/>
              <a:t>герой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Scratch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M</a:t>
            </a:r>
            <a:r>
              <a:rPr lang="ru-RU" dirty="0"/>
              <a:t>оже да бъде програмиран да изпълнява действия с помощта на </a:t>
            </a:r>
            <a:r>
              <a:rPr lang="bg-BG" b="1" dirty="0"/>
              <a:t>кодови </a:t>
            </a:r>
            <a:r>
              <a:rPr lang="ru-RU" b="1" dirty="0"/>
              <a:t>блокове</a:t>
            </a:r>
            <a:endParaRPr lang="ru-RU" dirty="0"/>
          </a:p>
          <a:p>
            <a:r>
              <a:rPr lang="ru-RU" dirty="0"/>
              <a:t>Всеки </a:t>
            </a:r>
            <a:r>
              <a:rPr lang="bg-BG" b="1" dirty="0">
                <a:solidFill>
                  <a:schemeClr val="bg1"/>
                </a:solidFill>
              </a:rPr>
              <a:t>спрайт</a:t>
            </a:r>
            <a:r>
              <a:rPr lang="ru-RU" dirty="0"/>
              <a:t> има свои собствени </a:t>
            </a:r>
            <a:r>
              <a:rPr lang="ru-RU" b="1" dirty="0"/>
              <a:t>скриптове</a:t>
            </a:r>
            <a:r>
              <a:rPr lang="ru-RU" dirty="0"/>
              <a:t>, </a:t>
            </a:r>
            <a:r>
              <a:rPr lang="ru-RU" b="1" dirty="0"/>
              <a:t>костюми</a:t>
            </a:r>
            <a:r>
              <a:rPr lang="ru-RU" dirty="0"/>
              <a:t> и </a:t>
            </a:r>
            <a:r>
              <a:rPr lang="ru-RU" b="1" dirty="0"/>
              <a:t>звуци</a:t>
            </a:r>
            <a:r>
              <a:rPr lang="ru-RU" dirty="0"/>
              <a:t> и може да се </a:t>
            </a:r>
            <a:r>
              <a:rPr lang="ru-RU" b="1" dirty="0"/>
              <a:t>движи</a:t>
            </a:r>
            <a:r>
              <a:rPr lang="ru-RU" dirty="0"/>
              <a:t> самостоятелно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234" y="4291118"/>
            <a:ext cx="5445532" cy="2333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8467" cy="52010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Фон</a:t>
            </a:r>
            <a:r>
              <a:rPr lang="ru-RU" dirty="0"/>
              <a:t> </a:t>
            </a:r>
            <a:r>
              <a:rPr lang="en-US" dirty="0"/>
              <a:t>-</a:t>
            </a:r>
            <a:r>
              <a:rPr lang="ru-RU" dirty="0"/>
              <a:t> </a:t>
            </a:r>
            <a:r>
              <a:rPr lang="ru-RU" b="1" dirty="0"/>
              <a:t>изображение</a:t>
            </a:r>
            <a:r>
              <a:rPr lang="ru-RU" dirty="0"/>
              <a:t>, което може да се показва на </a:t>
            </a:r>
            <a:r>
              <a:rPr lang="ru-RU" b="1" dirty="0"/>
              <a:t>сцената</a:t>
            </a:r>
            <a:r>
              <a:rPr lang="ru-RU" dirty="0"/>
              <a:t> 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</a:t>
            </a:r>
            <a:r>
              <a:rPr lang="ru-RU" dirty="0"/>
              <a:t>одобен на </a:t>
            </a:r>
            <a:r>
              <a:rPr lang="ru-RU" b="1" dirty="0"/>
              <a:t>костюм</a:t>
            </a:r>
            <a:r>
              <a:rPr lang="ru-RU" dirty="0"/>
              <a:t>, само че се показва на </a:t>
            </a:r>
            <a:r>
              <a:rPr lang="ru-RU" b="1" dirty="0"/>
              <a:t>сцената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Фон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40" y="2082158"/>
            <a:ext cx="457200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4B1CD-2515-B80D-F61B-39F08041FF46}"/>
              </a:ext>
            </a:extLst>
          </p:cNvPr>
          <p:cNvSpPr txBox="1"/>
          <p:nvPr/>
        </p:nvSpPr>
        <p:spPr>
          <a:xfrm>
            <a:off x="1546544" y="4246348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add one more background example pic</a:t>
            </a:r>
          </a:p>
        </p:txBody>
      </p:sp>
    </p:spTree>
    <p:extLst>
      <p:ext uri="{BB962C8B-B14F-4D97-AF65-F5344CB8AC3E}">
        <p14:creationId xmlns:p14="http://schemas.microsoft.com/office/powerpoint/2010/main" val="1683193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Кодовите блоков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се използват за създаване на </a:t>
            </a:r>
            <a:r>
              <a:rPr lang="ru-RU" b="1" dirty="0"/>
              <a:t>код</a:t>
            </a:r>
            <a:r>
              <a:rPr lang="ru-RU" dirty="0"/>
              <a:t> в </a:t>
            </a:r>
            <a:r>
              <a:rPr lang="ru-RU" b="1" dirty="0"/>
              <a:t>Scratch</a:t>
            </a:r>
            <a:endParaRPr lang="ru-RU" dirty="0"/>
          </a:p>
          <a:p>
            <a:r>
              <a:rPr lang="ru-RU" b="1" dirty="0"/>
              <a:t>Блоковете</a:t>
            </a:r>
            <a:r>
              <a:rPr lang="ru-RU" dirty="0"/>
              <a:t> се свързват помежду си като </a:t>
            </a:r>
            <a:r>
              <a:rPr lang="ru-RU" b="1" dirty="0"/>
              <a:t>пъзел</a:t>
            </a:r>
            <a:r>
              <a:rPr lang="ru-RU" dirty="0"/>
              <a:t>, като всеки тип блок има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Своя</a:t>
            </a:r>
            <a:r>
              <a:rPr lang="bg-BG" b="1" dirty="0"/>
              <a:t> ф</a:t>
            </a:r>
            <a:r>
              <a:rPr lang="ru-RU" b="1" dirty="0"/>
              <a:t>орма</a:t>
            </a:r>
            <a:endParaRPr lang="ru-RU" dirty="0"/>
          </a:p>
          <a:p>
            <a:pPr lvl="1"/>
            <a:r>
              <a:rPr lang="ru-RU" b="1" dirty="0"/>
              <a:t>Форма на</a:t>
            </a:r>
            <a:r>
              <a:rPr lang="ru-RU" dirty="0"/>
              <a:t> </a:t>
            </a:r>
            <a:r>
              <a:rPr lang="ru-RU" b="1" dirty="0"/>
              <a:t>слот</a:t>
            </a:r>
            <a:r>
              <a:rPr lang="ru-RU" dirty="0"/>
              <a:t>, в който може да се вмъкне </a:t>
            </a:r>
            <a:endParaRPr lang="en-US" dirty="0"/>
          </a:p>
          <a:p>
            <a:r>
              <a:rPr lang="ru-RU" dirty="0"/>
              <a:t>Поредиците от свързани </a:t>
            </a:r>
            <a:r>
              <a:rPr lang="ru-RU" b="1" dirty="0"/>
              <a:t>блокове</a:t>
            </a:r>
            <a:r>
              <a:rPr lang="ru-RU" dirty="0"/>
              <a:t> се наричат </a:t>
            </a:r>
            <a:r>
              <a:rPr lang="ru-RU" b="1" dirty="0"/>
              <a:t>скриптове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Кодов блок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270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кодови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94" y="2297921"/>
            <a:ext cx="10058400" cy="32464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2964C-E0E4-38BE-EBFB-07EC279383FC}"/>
              </a:ext>
            </a:extLst>
          </p:cNvPr>
          <p:cNvSpPr txBox="1"/>
          <p:nvPr/>
        </p:nvSpPr>
        <p:spPr>
          <a:xfrm>
            <a:off x="1243584" y="1231392"/>
            <a:ext cx="8948928" cy="1348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400" dirty="0"/>
              <a:t>(</a:t>
            </a:r>
            <a:r>
              <a:rPr lang="en-US" sz="4400" b="1" dirty="0"/>
              <a:t>hat</a:t>
            </a:r>
            <a:r>
              <a:rPr lang="en-US" sz="4400" dirty="0"/>
              <a:t>, </a:t>
            </a:r>
            <a:r>
              <a:rPr lang="en-US" sz="4400" b="1" dirty="0"/>
              <a:t>stack</a:t>
            </a:r>
            <a:r>
              <a:rPr lang="en-US" sz="4400" dirty="0"/>
              <a:t>, </a:t>
            </a:r>
            <a:r>
              <a:rPr lang="en-US" sz="4400" b="1" dirty="0"/>
              <a:t>reporter</a:t>
            </a:r>
            <a:r>
              <a:rPr lang="en-US" sz="4400" dirty="0"/>
              <a:t>, </a:t>
            </a:r>
            <a:r>
              <a:rPr lang="en-US" sz="4400" b="1" dirty="0" err="1"/>
              <a:t>boolean</a:t>
            </a:r>
            <a:r>
              <a:rPr lang="en-US" sz="4400" dirty="0"/>
              <a:t> </a:t>
            </a:r>
            <a:r>
              <a:rPr lang="bg-BG" sz="4400" dirty="0"/>
              <a:t>и </a:t>
            </a:r>
            <a:r>
              <a:rPr lang="en-US" sz="4400" b="1" dirty="0"/>
              <a:t>cap</a:t>
            </a:r>
            <a:r>
              <a:rPr lang="en-US" sz="4400" dirty="0"/>
              <a:t>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BG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E1B987-74E8-1374-70C6-BA50BE096B44}"/>
              </a:ext>
            </a:extLst>
          </p:cNvPr>
          <p:cNvSpPr txBox="1"/>
          <p:nvPr/>
        </p:nvSpPr>
        <p:spPr>
          <a:xfrm>
            <a:off x="1128094" y="5145235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write the function of each one</a:t>
            </a:r>
          </a:p>
        </p:txBody>
      </p:sp>
    </p:spTree>
    <p:extLst>
      <p:ext uri="{BB962C8B-B14F-4D97-AF65-F5344CB8AC3E}">
        <p14:creationId xmlns:p14="http://schemas.microsoft.com/office/powerpoint/2010/main" val="255059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7138" y="1196130"/>
            <a:ext cx="11917326" cy="5201066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Скрипт</a:t>
            </a:r>
            <a:r>
              <a:rPr lang="bg-BG" sz="3300" dirty="0"/>
              <a:t> </a:t>
            </a:r>
            <a:r>
              <a:rPr lang="en-US" sz="3300" dirty="0"/>
              <a:t>- </a:t>
            </a:r>
            <a:r>
              <a:rPr lang="bg-BG" sz="3300" b="1" dirty="0"/>
              <a:t>колекция</a:t>
            </a:r>
            <a:r>
              <a:rPr lang="bg-BG" sz="3300" dirty="0"/>
              <a:t> или "</a:t>
            </a:r>
            <a:r>
              <a:rPr lang="bg-BG" sz="3300" b="1" dirty="0"/>
              <a:t>стек</a:t>
            </a:r>
            <a:r>
              <a:rPr lang="bg-BG" sz="3300" dirty="0"/>
              <a:t>" от блокове, които са свързани помежду си</a:t>
            </a:r>
          </a:p>
          <a:p>
            <a:pPr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</a:pPr>
            <a:r>
              <a:rPr lang="bg-BG" sz="3300" b="1" dirty="0"/>
              <a:t>Блоковете</a:t>
            </a:r>
            <a:r>
              <a:rPr lang="bg-BG" sz="3300" dirty="0"/>
              <a:t> и тяхната </a:t>
            </a:r>
            <a:r>
              <a:rPr lang="bg-BG" sz="3300" b="1" dirty="0"/>
              <a:t>последователност</a:t>
            </a:r>
            <a:r>
              <a:rPr lang="bg-BG" sz="3300" dirty="0"/>
              <a:t> определят начина, по който </a:t>
            </a:r>
            <a:r>
              <a:rPr lang="bg-BG" sz="3300" b="1" dirty="0"/>
              <a:t>спрайтовете</a:t>
            </a:r>
            <a:r>
              <a:rPr lang="bg-BG" sz="3300" dirty="0"/>
              <a:t> взаимодействат помежду си и със </a:t>
            </a:r>
            <a:r>
              <a:rPr lang="bg-BG" sz="3300" b="1" dirty="0"/>
              <a:t>сцената</a:t>
            </a:r>
            <a:endParaRPr lang="bg-BG" sz="3300" dirty="0"/>
          </a:p>
          <a:p>
            <a:pPr>
              <a:lnSpc>
                <a:spcPct val="114000"/>
              </a:lnSpc>
            </a:pPr>
            <a:r>
              <a:rPr lang="bg-BG" sz="3300" dirty="0"/>
              <a:t>Към </a:t>
            </a:r>
            <a:r>
              <a:rPr lang="bg-BG" sz="3300" b="1" dirty="0"/>
              <a:t>скриптовете</a:t>
            </a:r>
            <a:r>
              <a:rPr lang="bg-BG" sz="3300" dirty="0"/>
              <a:t> може да се добавят </a:t>
            </a:r>
            <a:r>
              <a:rPr lang="bg-BG" sz="3300" b="1" dirty="0"/>
              <a:t>коментари</a:t>
            </a:r>
            <a:r>
              <a:rPr lang="bg-BG" sz="3300" dirty="0"/>
              <a:t>, които обясняват какво правят </a:t>
            </a:r>
            <a:r>
              <a:rPr lang="bg-BG" sz="3300" b="1" dirty="0"/>
              <a:t>блоковете</a:t>
            </a:r>
            <a:r>
              <a:rPr lang="bg-BG" sz="3300" dirty="0"/>
              <a:t> и каква е целта на </a:t>
            </a:r>
            <a:r>
              <a:rPr lang="bg-BG" sz="3300" b="1" dirty="0"/>
              <a:t>скрипта</a:t>
            </a:r>
            <a:endParaRPr lang="bg-BG" sz="33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Скрипт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 за скрипт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1669" y="1257637"/>
            <a:ext cx="5230491" cy="53793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36882D-658D-CB8A-72F5-C658CDF732C1}"/>
              </a:ext>
            </a:extLst>
          </p:cNvPr>
          <p:cNvSpPr txBox="1"/>
          <p:nvPr/>
        </p:nvSpPr>
        <p:spPr>
          <a:xfrm>
            <a:off x="6167254" y="4730707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add more examples</a:t>
            </a:r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Видове блокове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" t="32237" r="76141" b="33097"/>
          <a:stretch/>
        </p:blipFill>
        <p:spPr>
          <a:xfrm>
            <a:off x="4495548" y="1881554"/>
            <a:ext cx="3200433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7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Блоковете за движение </a:t>
            </a:r>
            <a:r>
              <a:rPr lang="ru-RU" sz="3200" dirty="0"/>
              <a:t>- блоковете, които управляват </a:t>
            </a:r>
            <a:r>
              <a:rPr lang="ru-RU" sz="3200" b="1" dirty="0"/>
              <a:t>движението</a:t>
            </a:r>
            <a:r>
              <a:rPr lang="ru-RU" sz="3200" dirty="0"/>
              <a:t> на даден </a:t>
            </a:r>
            <a:r>
              <a:rPr lang="bg-BG" sz="3200" b="1" dirty="0"/>
              <a:t>спрайт</a:t>
            </a:r>
            <a:r>
              <a:rPr lang="ru-RU" sz="3200" dirty="0"/>
              <a:t> (</a:t>
            </a:r>
            <a:r>
              <a:rPr lang="ru-RU" sz="3200" b="1" dirty="0"/>
              <a:t>герой</a:t>
            </a:r>
            <a:r>
              <a:rPr lang="ru-RU" sz="3200" dirty="0"/>
              <a:t>)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9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930079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r>
              <a:rPr lang="en-US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Интерфейс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</a:rPr>
              <a:t>Scratch</a:t>
            </a:r>
            <a:endParaRPr lang="bg-BG" sz="3400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понятия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Видове </a:t>
            </a:r>
            <a:r>
              <a:rPr lang="bg-BG" sz="3400" b="1" dirty="0">
                <a:solidFill>
                  <a:schemeClr val="bg1"/>
                </a:solidFill>
              </a:rPr>
              <a:t>кодови блокове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движение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959844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831" y="1725055"/>
            <a:ext cx="2611358" cy="7274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546" y="2954410"/>
            <a:ext cx="2685928" cy="7571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055" y="4134224"/>
            <a:ext cx="2866424" cy="8032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5106" y="5513771"/>
            <a:ext cx="3238322" cy="63186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090141" y="1602683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Мести</a:t>
            </a:r>
            <a:r>
              <a:rPr lang="ru-RU" sz="2400" dirty="0"/>
              <a:t> </a:t>
            </a:r>
            <a:r>
              <a:rPr lang="ru-RU" sz="2400" b="1" dirty="0"/>
              <a:t>спрайта</a:t>
            </a:r>
            <a:r>
              <a:rPr lang="ru-RU" sz="2400" dirty="0"/>
              <a:t> с посоченото количество "</a:t>
            </a:r>
            <a:r>
              <a:rPr lang="ru-RU" sz="2400" b="1" dirty="0"/>
              <a:t>стъпки</a:t>
            </a:r>
            <a:r>
              <a:rPr lang="ru-RU" sz="2400" dirty="0"/>
              <a:t>" в посоката, в която е обърнат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Задава </a:t>
            </a:r>
            <a:r>
              <a:rPr lang="ru-RU" sz="2400" b="1" dirty="0"/>
              <a:t>позицията</a:t>
            </a:r>
            <a:r>
              <a:rPr lang="ru-RU" sz="2400" dirty="0"/>
              <a:t> на своя </a:t>
            </a:r>
            <a:r>
              <a:rPr lang="bg-BG" sz="2400" b="1" dirty="0"/>
              <a:t>спрайт</a:t>
            </a:r>
            <a:r>
              <a:rPr lang="ru-RU" sz="2400" dirty="0"/>
              <a:t> според зададените координати</a:t>
            </a:r>
            <a:endParaRPr lang="en-US" sz="2400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02282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Променя посоката на своя </a:t>
            </a:r>
            <a:r>
              <a:rPr lang="bg-BG" sz="2400" b="1" dirty="0"/>
              <a:t>спрайт</a:t>
            </a:r>
            <a:r>
              <a:rPr lang="bg-BG" sz="2400" dirty="0"/>
              <a:t> с посочените </a:t>
            </a:r>
            <a:r>
              <a:rPr lang="bg-BG" sz="2400" b="1" dirty="0"/>
              <a:t>градуси</a:t>
            </a:r>
            <a:r>
              <a:rPr lang="bg-BG" sz="2400" dirty="0"/>
              <a:t> в избраната </a:t>
            </a:r>
            <a:r>
              <a:rPr lang="bg-BG" sz="2400" b="1" dirty="0"/>
              <a:t>посока</a:t>
            </a:r>
            <a:endParaRPr lang="bg-BG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403861"/>
            <a:ext cx="5591907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Премества </a:t>
            </a:r>
            <a:r>
              <a:rPr lang="bg-BG" sz="2400" b="1" dirty="0"/>
              <a:t>спрайта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до избраните </a:t>
            </a:r>
            <a:r>
              <a:rPr lang="bg-BG" sz="2400" b="1" dirty="0"/>
              <a:t>X</a:t>
            </a:r>
            <a:r>
              <a:rPr lang="bg-BG" sz="2400" dirty="0"/>
              <a:t> и </a:t>
            </a:r>
            <a:r>
              <a:rPr lang="bg-BG" sz="2400" b="1" dirty="0"/>
              <a:t>Y</a:t>
            </a:r>
            <a:r>
              <a:rPr lang="bg-BG" sz="2400" dirty="0"/>
              <a:t> </a:t>
            </a:r>
            <a:r>
              <a:rPr lang="bg-BG" sz="2400" b="1" dirty="0"/>
              <a:t>координати</a:t>
            </a:r>
            <a:r>
              <a:rPr lang="bg-BG" sz="2400" dirty="0"/>
              <a:t> за избраното </a:t>
            </a:r>
            <a:r>
              <a:rPr lang="bg-BG" sz="2400" b="1" dirty="0"/>
              <a:t>време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07889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външността </a:t>
            </a:r>
            <a:r>
              <a:rPr lang="ru-RU" dirty="0"/>
              <a:t>- блоковете, които управляват външния вид на </a:t>
            </a:r>
            <a:r>
              <a:rPr lang="bg-BG" sz="3600" b="1" dirty="0"/>
              <a:t>спрайта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външността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658091"/>
              </p:ext>
            </p:extLst>
          </p:nvPr>
        </p:nvGraphicFramePr>
        <p:xfrm>
          <a:off x="536328" y="1904004"/>
          <a:ext cx="11175024" cy="34121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700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693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119444" y="1968784"/>
            <a:ext cx="5662247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речеви</a:t>
            </a:r>
            <a:r>
              <a:rPr lang="ru-RU" sz="2400" dirty="0"/>
              <a:t> </a:t>
            </a:r>
            <a:r>
              <a:rPr lang="ru-RU" sz="2400" b="1" dirty="0"/>
              <a:t>балон</a:t>
            </a:r>
            <a:r>
              <a:rPr lang="ru-RU" sz="2400" dirty="0"/>
              <a:t> със зададения текст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19444" y="3054838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dirty="0"/>
              <a:t>Дава на </a:t>
            </a:r>
            <a:r>
              <a:rPr lang="bg-BG" sz="2400" b="1" dirty="0"/>
              <a:t>спрайта</a:t>
            </a:r>
            <a:r>
              <a:rPr lang="ru-RU" sz="2400" dirty="0"/>
              <a:t> </a:t>
            </a:r>
            <a:r>
              <a:rPr lang="ru-RU" sz="2400" b="1" dirty="0"/>
              <a:t>мисловен </a:t>
            </a:r>
            <a:r>
              <a:rPr lang="bg-BG" sz="2400" b="1" dirty="0"/>
              <a:t>балон</a:t>
            </a:r>
            <a:r>
              <a:rPr lang="ru-RU" sz="2400" b="1" dirty="0"/>
              <a:t> </a:t>
            </a:r>
            <a:r>
              <a:rPr lang="ru-RU" sz="2400" dirty="0"/>
              <a:t>със зададения текст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119444" y="4178790"/>
            <a:ext cx="5591908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Сменя </a:t>
            </a:r>
            <a:r>
              <a:rPr lang="bg-BG" sz="2400" b="1" dirty="0"/>
              <a:t>костюма</a:t>
            </a:r>
            <a:r>
              <a:rPr lang="bg-BG" sz="2400" dirty="0"/>
              <a:t> на </a:t>
            </a:r>
            <a:r>
              <a:rPr lang="bg-BG" sz="2400" b="1" dirty="0"/>
              <a:t>спрайта</a:t>
            </a:r>
            <a:r>
              <a:rPr lang="bg-BG" sz="2400" dirty="0"/>
              <a:t> с избрания от потребителя костюм</a:t>
            </a:r>
            <a:endParaRPr lang="en-US" sz="2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180" y="4324639"/>
            <a:ext cx="2932263" cy="7877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586" y="2142406"/>
            <a:ext cx="1808723" cy="7135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5"/>
          <a:stretch/>
        </p:blipFill>
        <p:spPr>
          <a:xfrm>
            <a:off x="2509586" y="3244036"/>
            <a:ext cx="1830088" cy="783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598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Блоковете за събития </a:t>
            </a:r>
            <a:r>
              <a:rPr lang="ru-RU" dirty="0"/>
              <a:t>- блокове, които управляват събитията и задействането на </a:t>
            </a:r>
            <a:r>
              <a:rPr lang="ru-RU" b="1" dirty="0"/>
              <a:t>скриптове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88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Блокове за събития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276463"/>
              </p:ext>
            </p:extLst>
          </p:nvPr>
        </p:nvGraphicFramePr>
        <p:xfrm>
          <a:off x="509951" y="1406076"/>
          <a:ext cx="11175024" cy="51969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8751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5587512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32627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0726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3628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43520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3068" y="1649916"/>
            <a:ext cx="5591908" cy="95677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dirty="0"/>
              <a:t>Когато се </a:t>
            </a:r>
            <a:r>
              <a:rPr lang="ru-RU" sz="2400" b="1" dirty="0"/>
              <a:t>щракне</a:t>
            </a:r>
            <a:r>
              <a:rPr lang="ru-RU" sz="2400" dirty="0"/>
              <a:t> върху </a:t>
            </a:r>
            <a:r>
              <a:rPr lang="ru-RU" sz="2400" b="1" dirty="0"/>
              <a:t>флага</a:t>
            </a:r>
            <a:r>
              <a:rPr lang="ru-RU" sz="2400" dirty="0"/>
              <a:t>, кодът се </a:t>
            </a:r>
            <a:r>
              <a:rPr lang="ru-RU" sz="2400" b="1" dirty="0"/>
              <a:t>активира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093068" y="2756062"/>
            <a:ext cx="5591908" cy="14369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натисне</a:t>
            </a:r>
            <a:r>
              <a:rPr lang="bg-BG" sz="2400" dirty="0"/>
              <a:t> посоченият клавиш, кодът се </a:t>
            </a:r>
            <a:r>
              <a:rPr lang="bg-BG" sz="2400" b="1" dirty="0"/>
              <a:t>активира</a:t>
            </a:r>
            <a:endParaRPr lang="en-US" sz="2400" b="1" dirty="0"/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3068" y="4014474"/>
            <a:ext cx="5591908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първата стойност е </a:t>
            </a:r>
            <a:r>
              <a:rPr lang="bg-BG" sz="2400" b="1" dirty="0"/>
              <a:t>по-голяма</a:t>
            </a:r>
            <a:r>
              <a:rPr lang="bg-BG" sz="2400" dirty="0"/>
              <a:t> от втората,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093068" y="5367285"/>
            <a:ext cx="5591907" cy="103064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Когато се </a:t>
            </a:r>
            <a:r>
              <a:rPr lang="bg-BG" sz="2400" b="1" dirty="0"/>
              <a:t>щракне</a:t>
            </a:r>
            <a:r>
              <a:rPr lang="bg-BG" sz="2400" dirty="0"/>
              <a:t> върху </a:t>
            </a:r>
            <a:r>
              <a:rPr lang="bg-BG" sz="2400" b="1" dirty="0"/>
              <a:t>спрайта</a:t>
            </a:r>
            <a:r>
              <a:rPr lang="en-US" sz="2400" b="1" dirty="0"/>
              <a:t>,</a:t>
            </a:r>
            <a:r>
              <a:rPr lang="bg-BG" sz="2400" dirty="0"/>
              <a:t> кодът се </a:t>
            </a:r>
            <a:r>
              <a:rPr lang="bg-BG" sz="2400" b="1" dirty="0"/>
              <a:t>активира</a:t>
            </a:r>
            <a:endParaRPr lang="en-US" sz="24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481" y="1612662"/>
            <a:ext cx="2083504" cy="8843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483" y="2941040"/>
            <a:ext cx="3074595" cy="7358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4" y="4053501"/>
            <a:ext cx="2275917" cy="88278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74" y="5477608"/>
            <a:ext cx="2275917" cy="74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60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5060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Scratch</a:t>
            </a:r>
            <a:r>
              <a:rPr lang="bg-BG" sz="2900" b="1" dirty="0">
                <a:solidFill>
                  <a:schemeClr val="bg2"/>
                </a:solidFill>
              </a:rPr>
              <a:t> 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визуален език за програмиране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2900" dirty="0">
                <a:solidFill>
                  <a:schemeClr val="bg2"/>
                </a:solidFill>
              </a:rPr>
              <a:t> на интерфейса: сцена, спрайт панел, работно поле и блоково поле</a:t>
            </a:r>
            <a:endParaRPr lang="bg-BG" sz="29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Sprite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b="1" dirty="0">
                <a:solidFill>
                  <a:schemeClr val="bg2"/>
                </a:solidFill>
              </a:rPr>
              <a:t>обект</a:t>
            </a:r>
            <a:r>
              <a:rPr lang="bg-BG" sz="2900" dirty="0">
                <a:solidFill>
                  <a:schemeClr val="bg2"/>
                </a:solidFill>
              </a:rPr>
              <a:t> или </a:t>
            </a:r>
            <a:r>
              <a:rPr lang="bg-BG" sz="2900" b="1" dirty="0">
                <a:solidFill>
                  <a:schemeClr val="bg2"/>
                </a:solidFill>
              </a:rPr>
              <a:t>герой</a:t>
            </a:r>
            <a:r>
              <a:rPr lang="bg-BG" sz="2900" dirty="0">
                <a:solidFill>
                  <a:schemeClr val="bg2"/>
                </a:solidFill>
              </a:rPr>
              <a:t> в </a:t>
            </a:r>
            <a:r>
              <a:rPr lang="en-US" sz="2900" dirty="0">
                <a:solidFill>
                  <a:schemeClr val="bg2"/>
                </a:solidFill>
              </a:rPr>
              <a:t>Scratch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Кодов блок</a:t>
            </a:r>
            <a:r>
              <a:rPr lang="bg-BG" sz="29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елемент, създаващ </a:t>
            </a:r>
            <a:r>
              <a:rPr lang="bg-BG" sz="2900" b="1" dirty="0">
                <a:solidFill>
                  <a:schemeClr val="bg2"/>
                </a:solidFill>
              </a:rPr>
              <a:t>код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Скрипт </a:t>
            </a:r>
            <a:r>
              <a:rPr lang="bg-BG" sz="2900" dirty="0">
                <a:solidFill>
                  <a:schemeClr val="bg2"/>
                </a:solidFill>
              </a:rPr>
              <a:t>-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колекция от кодови блокове, свързани помежду си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2900" b="1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блокове</a:t>
            </a:r>
            <a:r>
              <a:rPr lang="bg-BG" sz="2900" b="1" dirty="0">
                <a:solidFill>
                  <a:schemeClr val="bg2"/>
                </a:solidFill>
              </a:rPr>
              <a:t>: </a:t>
            </a:r>
            <a:r>
              <a:rPr lang="bg-BG" sz="2900" dirty="0">
                <a:solidFill>
                  <a:schemeClr val="bg2"/>
                </a:solidFill>
              </a:rPr>
              <a:t>за </a:t>
            </a:r>
            <a:r>
              <a:rPr lang="bg-BG" sz="2900" b="1" dirty="0">
                <a:solidFill>
                  <a:schemeClr val="bg2"/>
                </a:solidFill>
              </a:rPr>
              <a:t>движение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външността</a:t>
            </a:r>
            <a:r>
              <a:rPr lang="bg-BG" sz="2900" dirty="0">
                <a:solidFill>
                  <a:schemeClr val="bg2"/>
                </a:solidFill>
              </a:rPr>
              <a:t>, за </a:t>
            </a:r>
            <a:r>
              <a:rPr lang="bg-BG" sz="2900" b="1" dirty="0">
                <a:solidFill>
                  <a:schemeClr val="bg2"/>
                </a:solidFill>
              </a:rPr>
              <a:t>събития</a:t>
            </a:r>
            <a:endParaRPr lang="bg-BG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4846515"/>
            <a:ext cx="10961783" cy="768084"/>
          </a:xfrm>
        </p:spPr>
        <p:txBody>
          <a:bodyPr/>
          <a:lstStyle/>
          <a:p>
            <a:r>
              <a:rPr lang="bg-BG" sz="5400" dirty="0"/>
              <a:t>Какво е </a:t>
            </a:r>
            <a:r>
              <a:rPr lang="en-US" sz="5400" dirty="0"/>
              <a:t>Scratch?</a:t>
            </a:r>
            <a:endParaRPr lang="bg-BG" sz="5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7" y="5788219"/>
            <a:ext cx="10961783" cy="675365"/>
          </a:xfrm>
        </p:spPr>
        <p:txBody>
          <a:bodyPr/>
          <a:lstStyle/>
          <a:p>
            <a:pPr marL="475939" lvl="1" indent="0" algn="ctr">
              <a:buNone/>
            </a:pPr>
            <a:r>
              <a:rPr lang="bg-BG" sz="4000" dirty="0"/>
              <a:t>Основи на програмния език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Scratch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– </a:t>
            </a:r>
            <a:r>
              <a:rPr lang="bg-BG" sz="3200" b="1" dirty="0"/>
              <a:t>визуален език за програмиране</a:t>
            </a:r>
            <a:r>
              <a:rPr lang="en-US" sz="3200" b="1" dirty="0"/>
              <a:t> </a:t>
            </a:r>
            <a:r>
              <a:rPr lang="bg-BG" sz="3200" dirty="0"/>
              <a:t>разработен от Масачузетския технологичен институт (</a:t>
            </a:r>
            <a:r>
              <a:rPr lang="en-US" sz="3200" b="1" dirty="0"/>
              <a:t>MIT</a:t>
            </a:r>
            <a:r>
              <a:rPr lang="en-US" sz="3200" dirty="0"/>
              <a:t>)</a:t>
            </a:r>
            <a:endParaRPr lang="bg-BG" sz="3200" dirty="0"/>
          </a:p>
          <a:p>
            <a:pPr>
              <a:buClr>
                <a:schemeClr val="tx1"/>
              </a:buClr>
            </a:pPr>
            <a:r>
              <a:rPr lang="bg-BG" sz="3200" dirty="0"/>
              <a:t>Използва се предимно за </a:t>
            </a:r>
            <a:br>
              <a:rPr lang="en-US" sz="3200" dirty="0"/>
            </a:br>
            <a:r>
              <a:rPr lang="bg-BG" sz="3200" dirty="0"/>
              <a:t>създаване на интерактивни </a:t>
            </a:r>
            <a:br>
              <a:rPr lang="en-US" sz="3200" dirty="0"/>
            </a:br>
            <a:r>
              <a:rPr lang="bg-BG" sz="3200" b="1" dirty="0"/>
              <a:t>истории</a:t>
            </a:r>
            <a:r>
              <a:rPr lang="bg-BG" sz="3200" dirty="0"/>
              <a:t>, </a:t>
            </a:r>
            <a:r>
              <a:rPr lang="bg-BG" sz="3200" b="1" dirty="0"/>
              <a:t>игри</a:t>
            </a:r>
            <a:r>
              <a:rPr lang="bg-BG" sz="3200" dirty="0"/>
              <a:t> и </a:t>
            </a:r>
            <a:r>
              <a:rPr lang="bg-BG" sz="3200" b="1" dirty="0"/>
              <a:t>анимации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</a:t>
            </a:r>
            <a:r>
              <a:rPr lang="en-US" sz="4000" dirty="0"/>
              <a:t>Scratch</a:t>
            </a:r>
            <a:endParaRPr lang="bg-BG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0" y="2535937"/>
            <a:ext cx="4015682" cy="40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399906"/>
            <a:ext cx="10961783" cy="768084"/>
          </a:xfrm>
        </p:spPr>
        <p:txBody>
          <a:bodyPr/>
          <a:lstStyle/>
          <a:p>
            <a:r>
              <a:rPr lang="bg-BG" sz="5400" dirty="0"/>
              <a:t>Интерфейс на </a:t>
            </a:r>
            <a:r>
              <a:rPr lang="en-US" sz="5400" dirty="0"/>
              <a:t>Scratch</a:t>
            </a:r>
            <a:endParaRPr lang="bg-BG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443" y="578230"/>
            <a:ext cx="8034555" cy="44089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432C41-8D8F-2629-AA6F-1CA0AD72C6F2}"/>
              </a:ext>
            </a:extLst>
          </p:cNvPr>
          <p:cNvSpPr txBox="1"/>
          <p:nvPr/>
        </p:nvSpPr>
        <p:spPr>
          <a:xfrm>
            <a:off x="1011936" y="1987296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Change picture to one with higher quality</a:t>
            </a:r>
          </a:p>
        </p:txBody>
      </p:sp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Интерфейс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59" y="1713870"/>
            <a:ext cx="8899281" cy="44612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Закръглено правоъгълно изнесено означение 12"/>
          <p:cNvSpPr/>
          <p:nvPr/>
        </p:nvSpPr>
        <p:spPr bwMode="auto">
          <a:xfrm>
            <a:off x="9539453" y="1108061"/>
            <a:ext cx="1861033" cy="581425"/>
          </a:xfrm>
          <a:prstGeom prst="wedgeRoundRectCallout">
            <a:avLst>
              <a:gd name="adj1" fmla="val -37692"/>
              <a:gd name="adj2" fmla="val 1767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Сцена</a:t>
            </a:r>
          </a:p>
        </p:txBody>
      </p:sp>
      <p:sp>
        <p:nvSpPr>
          <p:cNvPr id="12" name="Закръглено правоъгълно изнесено означение 12"/>
          <p:cNvSpPr/>
          <p:nvPr/>
        </p:nvSpPr>
        <p:spPr bwMode="auto">
          <a:xfrm>
            <a:off x="8651631" y="6175128"/>
            <a:ext cx="2385241" cy="610294"/>
          </a:xfrm>
          <a:prstGeom prst="wedgeRoundRectCallout">
            <a:avLst>
              <a:gd name="adj1" fmla="val -40070"/>
              <a:gd name="adj2" fmla="val -869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Спрайт панел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296805" y="2172788"/>
            <a:ext cx="2173165" cy="1608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077104" y="2172787"/>
            <a:ext cx="5144031" cy="400234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Закръглено правоъгълно изнесено означение 12"/>
          <p:cNvSpPr/>
          <p:nvPr/>
        </p:nvSpPr>
        <p:spPr bwMode="auto">
          <a:xfrm>
            <a:off x="5202644" y="1107126"/>
            <a:ext cx="2466241" cy="577485"/>
          </a:xfrm>
          <a:prstGeom prst="wedgeRoundRectCallout">
            <a:avLst>
              <a:gd name="adj1" fmla="val 2804"/>
              <a:gd name="adj2" fmla="val 166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646359" y="1969477"/>
            <a:ext cx="1355075" cy="42056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Закръглено правоъгълно изнесено означение 12"/>
          <p:cNvSpPr/>
          <p:nvPr/>
        </p:nvSpPr>
        <p:spPr bwMode="auto">
          <a:xfrm>
            <a:off x="131111" y="5765264"/>
            <a:ext cx="1821887" cy="940777"/>
          </a:xfrm>
          <a:prstGeom prst="wedgeRoundRectCallout">
            <a:avLst>
              <a:gd name="adj1" fmla="val 39279"/>
              <a:gd name="adj2" fmla="val -838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Блоково поле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8296805" y="3848067"/>
            <a:ext cx="2173165" cy="232706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7286" y="1121144"/>
            <a:ext cx="10284986" cy="5276048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Сцената</a:t>
            </a:r>
            <a:r>
              <a:rPr lang="bg-BG" dirty="0"/>
              <a:t> е полето, в което се </a:t>
            </a:r>
            <a:r>
              <a:rPr lang="bg-BG" b="1" dirty="0"/>
              <a:t>показват</a:t>
            </a:r>
            <a:r>
              <a:rPr lang="bg-BG" dirty="0"/>
              <a:t> и </a:t>
            </a:r>
            <a:r>
              <a:rPr lang="bg-BG" b="1" dirty="0"/>
              <a:t>изпълняват</a:t>
            </a:r>
            <a:r>
              <a:rPr lang="bg-BG" dirty="0"/>
              <a:t> всички </a:t>
            </a:r>
            <a:r>
              <a:rPr lang="bg-BG" b="1" dirty="0"/>
              <a:t>действия</a:t>
            </a:r>
            <a:r>
              <a:rPr lang="en-US" dirty="0"/>
              <a:t>, </a:t>
            </a:r>
            <a:r>
              <a:rPr lang="bg-BG" dirty="0"/>
              <a:t>зададени от потребителя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Сцена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442" y="2659103"/>
            <a:ext cx="4496674" cy="37380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90350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Панел със спрайтове </a:t>
            </a:r>
            <a:r>
              <a:rPr lang="ru-RU" dirty="0"/>
              <a:t>- списък с всички </a:t>
            </a:r>
            <a:r>
              <a:rPr lang="ru-RU" b="1" dirty="0"/>
              <a:t>спрайтове </a:t>
            </a:r>
            <a:r>
              <a:rPr lang="ru-RU" dirty="0"/>
              <a:t>(</a:t>
            </a:r>
            <a:r>
              <a:rPr lang="ru-RU" b="1" dirty="0"/>
              <a:t>герой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Панел със спрайтове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53" y="3041681"/>
            <a:ext cx="4998793" cy="2871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4039AD-F593-E647-964B-9AD4ED43B0BF}"/>
              </a:ext>
            </a:extLst>
          </p:cNvPr>
          <p:cNvSpPr txBox="1"/>
          <p:nvPr/>
        </p:nvSpPr>
        <p:spPr>
          <a:xfrm>
            <a:off x="5644896" y="2338485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Change picture to one with higher quality</a:t>
            </a:r>
          </a:p>
        </p:txBody>
      </p:sp>
    </p:spTree>
    <p:extLst>
      <p:ext uri="{BB962C8B-B14F-4D97-AF65-F5344CB8AC3E}">
        <p14:creationId xmlns:p14="http://schemas.microsoft.com/office/powerpoint/2010/main" val="416272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се сглобяват </a:t>
            </a:r>
            <a:r>
              <a:rPr lang="ru-RU" b="1" dirty="0"/>
              <a:t>скриптове</a:t>
            </a:r>
            <a:endParaRPr lang="ru-RU" dirty="0"/>
          </a:p>
          <a:p>
            <a:r>
              <a:rPr lang="ru-RU" dirty="0"/>
              <a:t>Достъп до </a:t>
            </a:r>
            <a:r>
              <a:rPr lang="ru-RU" b="1" dirty="0">
                <a:solidFill>
                  <a:schemeClr val="bg1"/>
                </a:solidFill>
              </a:rPr>
              <a:t>работното поле </a:t>
            </a:r>
            <a:r>
              <a:rPr lang="ru-RU" dirty="0"/>
              <a:t>имат </a:t>
            </a:r>
            <a:r>
              <a:rPr lang="ru-RU" b="1" dirty="0"/>
              <a:t>сцената</a:t>
            </a:r>
            <a:r>
              <a:rPr lang="ru-RU" dirty="0"/>
              <a:t>, както и </a:t>
            </a:r>
            <a:r>
              <a:rPr lang="ru-RU" b="1" dirty="0"/>
              <a:t>спрайтовете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Работно поле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382" y="3395241"/>
            <a:ext cx="3820259" cy="27030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BD4092-C56C-59A7-1007-4276801C949B}"/>
              </a:ext>
            </a:extLst>
          </p:cNvPr>
          <p:cNvSpPr txBox="1"/>
          <p:nvPr/>
        </p:nvSpPr>
        <p:spPr>
          <a:xfrm>
            <a:off x="6696759" y="3416808"/>
            <a:ext cx="5084064" cy="140638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BG" sz="3600" dirty="0"/>
              <a:t>TODO: Change picture to one with higher quality</a:t>
            </a:r>
          </a:p>
        </p:txBody>
      </p:sp>
    </p:spTree>
    <p:extLst>
      <p:ext uri="{BB962C8B-B14F-4D97-AF65-F5344CB8AC3E}">
        <p14:creationId xmlns:p14="http://schemas.microsoft.com/office/powerpoint/2010/main" val="3131606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7048</TotalTime>
  <Words>780</Words>
  <Application>Microsoft Macintosh PowerPoint</Application>
  <PresentationFormat>Widescreen</PresentationFormat>
  <Paragraphs>138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-apple-system</vt:lpstr>
      <vt:lpstr>Arial</vt:lpstr>
      <vt:lpstr>Calibri</vt:lpstr>
      <vt:lpstr>Consolas</vt:lpstr>
      <vt:lpstr>var(--ff-mono)</vt:lpstr>
      <vt:lpstr>Wingdings</vt:lpstr>
      <vt:lpstr>Wingdings 2</vt:lpstr>
      <vt:lpstr>1_SoftUni3_1</vt:lpstr>
      <vt:lpstr>Програмиране в Scratch</vt:lpstr>
      <vt:lpstr>Съдържание</vt:lpstr>
      <vt:lpstr>PowerPoint Presentation</vt:lpstr>
      <vt:lpstr> Scratch</vt:lpstr>
      <vt:lpstr>PowerPoint Presentation</vt:lpstr>
      <vt:lpstr>Интерфейс</vt:lpstr>
      <vt:lpstr>Сцена</vt:lpstr>
      <vt:lpstr>Панел със спрайтове</vt:lpstr>
      <vt:lpstr>Работно поле</vt:lpstr>
      <vt:lpstr>Блоково поле</vt:lpstr>
      <vt:lpstr>PowerPoint Presentation</vt:lpstr>
      <vt:lpstr>Спрайтове</vt:lpstr>
      <vt:lpstr>Фон</vt:lpstr>
      <vt:lpstr>Кодов блок</vt:lpstr>
      <vt:lpstr>Примери за кодови блокове</vt:lpstr>
      <vt:lpstr>Скрипт</vt:lpstr>
      <vt:lpstr>Пример за скрипт</vt:lpstr>
      <vt:lpstr>PowerPoint Presentation</vt:lpstr>
      <vt:lpstr>Блокове за движение</vt:lpstr>
      <vt:lpstr>Блокове за движение</vt:lpstr>
      <vt:lpstr>Блокове за външността</vt:lpstr>
      <vt:lpstr>Блокове за външността</vt:lpstr>
      <vt:lpstr>Блокове за събития</vt:lpstr>
      <vt:lpstr>Блокове за събития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Drinka</cp:lastModifiedBy>
  <cp:revision>997</cp:revision>
  <dcterms:created xsi:type="dcterms:W3CDTF">2018-05-23T13:08:44Z</dcterms:created>
  <dcterms:modified xsi:type="dcterms:W3CDTF">2023-08-11T14:55:25Z</dcterms:modified>
  <cp:category>computer programming, programming</cp:category>
</cp:coreProperties>
</file>