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503" r:id="rId2"/>
    <p:sldId id="276" r:id="rId3"/>
    <p:sldId id="353" r:id="rId4"/>
    <p:sldId id="741" r:id="rId5"/>
    <p:sldId id="742" r:id="rId6"/>
    <p:sldId id="745" r:id="rId7"/>
    <p:sldId id="570" r:id="rId8"/>
    <p:sldId id="571" r:id="rId9"/>
    <p:sldId id="743" r:id="rId10"/>
    <p:sldId id="746" r:id="rId11"/>
    <p:sldId id="748" r:id="rId12"/>
    <p:sldId id="747" r:id="rId13"/>
    <p:sldId id="750" r:id="rId14"/>
    <p:sldId id="557" r:id="rId15"/>
    <p:sldId id="599" r:id="rId16"/>
    <p:sldId id="558" r:id="rId17"/>
    <p:sldId id="559" r:id="rId18"/>
    <p:sldId id="560" r:id="rId19"/>
    <p:sldId id="610" r:id="rId20"/>
    <p:sldId id="751" r:id="rId21"/>
    <p:sldId id="752" r:id="rId22"/>
    <p:sldId id="649" r:id="rId23"/>
    <p:sldId id="753" r:id="rId24"/>
    <p:sldId id="758" r:id="rId25"/>
    <p:sldId id="757" r:id="rId26"/>
    <p:sldId id="754" r:id="rId27"/>
    <p:sldId id="755" r:id="rId28"/>
    <p:sldId id="759" r:id="rId29"/>
    <p:sldId id="756" r:id="rId30"/>
    <p:sldId id="760" r:id="rId31"/>
    <p:sldId id="633" r:id="rId32"/>
    <p:sldId id="504" r:id="rId33"/>
    <p:sldId id="5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aster-Detail навигация" id="{66DCFE1F-60FD-44F2-BE82-706DDBC14898}">
          <p14:sldIdLst>
            <p14:sldId id="353"/>
            <p14:sldId id="741"/>
          </p14:sldIdLst>
        </p14:section>
        <p14:section name="Fluent API и Model Builder" id="{2D5756AF-8390-6F4F-9933-47BC1B44579B}">
          <p14:sldIdLst>
            <p14:sldId id="742"/>
            <p14:sldId id="745"/>
            <p14:sldId id="570"/>
            <p14:sldId id="571"/>
          </p14:sldIdLst>
        </p14:section>
        <p14:section name="Атрибути в EF Core" id="{147F3A6C-0EC2-DF40-AC60-15E62D26AFD7}">
          <p14:sldIdLst>
            <p14:sldId id="743"/>
            <p14:sldId id="746"/>
            <p14:sldId id="748"/>
            <p14:sldId id="747"/>
          </p14:sldIdLst>
        </p14:section>
        <p14:section name="Имплементиране на Master-Detail с EF Core" id="{7301398C-D23A-B047-96BF-236852349065}">
          <p14:sldIdLst>
            <p14:sldId id="750"/>
            <p14:sldId id="557"/>
            <p14:sldId id="599"/>
            <p14:sldId id="558"/>
            <p14:sldId id="559"/>
            <p14:sldId id="560"/>
          </p14:sldIdLst>
        </p14:section>
        <p14:section name="Филтриране и сортиране на таблица" id="{EB44CA50-B176-0C4C-B0D0-5459023C7783}">
          <p14:sldIdLst>
            <p14:sldId id="61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53"/>
            <p14:sldId id="758"/>
            <p14:sldId id="757"/>
            <p14:sldId id="754"/>
            <p14:sldId id="755"/>
            <p14:sldId id="759"/>
            <p14:sldId id="756"/>
            <p14:sldId id="760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72" autoAdjust="0"/>
    <p:restoredTop sz="95188" autoAdjust="0"/>
  </p:normalViewPr>
  <p:slideViewPr>
    <p:cSldViewPr showGuides="1">
      <p:cViewPr varScale="1">
        <p:scale>
          <a:sx n="106" d="100"/>
          <a:sy n="106" d="100"/>
        </p:scale>
        <p:origin x="184" y="2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53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83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800" dirty="0"/>
              <a:t>Навигация между свързани таблици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" b="684"/>
          <a:stretch/>
        </p:blipFill>
        <p:spPr>
          <a:xfrm>
            <a:off x="5621536" y="2583415"/>
            <a:ext cx="5844291" cy="28026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0AE9B3-21CD-23FC-C4F5-FB3F50F6B9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86C2D-E0D0-67E0-7D35-A9CE161A2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Декларативен</a:t>
            </a:r>
            <a:r>
              <a:rPr lang="bg-BG" sz="3000" dirty="0"/>
              <a:t> </a:t>
            </a:r>
            <a:r>
              <a:rPr lang="bg-BG" sz="3000" b="1" dirty="0"/>
              <a:t>начин</a:t>
            </a:r>
            <a:r>
              <a:rPr lang="bg-BG" sz="3000" dirty="0"/>
              <a:t> за </a:t>
            </a:r>
            <a:r>
              <a:rPr lang="bg-BG" sz="3000" b="1" dirty="0"/>
              <a:t>конфигуриране</a:t>
            </a:r>
            <a:r>
              <a:rPr lang="bg-BG" sz="3000" dirty="0"/>
              <a:t> на </a:t>
            </a:r>
            <a:r>
              <a:rPr lang="bg-BG" sz="3000" b="1" dirty="0"/>
              <a:t>модели</a:t>
            </a:r>
            <a:r>
              <a:rPr lang="bg-BG" sz="3000" dirty="0"/>
              <a:t> на данни</a:t>
            </a:r>
          </a:p>
          <a:p>
            <a:r>
              <a:rPr lang="bg-BG" sz="3000" dirty="0"/>
              <a:t>Използват се </a:t>
            </a:r>
            <a:r>
              <a:rPr lang="bg-BG" sz="3000" b="1" dirty="0">
                <a:solidFill>
                  <a:schemeClr val="bg1"/>
                </a:solidFill>
              </a:rPr>
              <a:t>директно</a:t>
            </a:r>
            <a:r>
              <a:rPr lang="bg-BG" sz="3000" dirty="0"/>
              <a:t> в </a:t>
            </a:r>
            <a:r>
              <a:rPr lang="bg-BG" sz="3000" b="1" dirty="0">
                <a:solidFill>
                  <a:schemeClr val="bg1"/>
                </a:solidFill>
              </a:rPr>
              <a:t>класовете</a:t>
            </a:r>
            <a:r>
              <a:rPr lang="bg-BG" sz="3000" dirty="0"/>
              <a:t> на </a:t>
            </a:r>
            <a:r>
              <a:rPr lang="bg-BG" sz="3000" b="1" dirty="0"/>
              <a:t>моделите</a:t>
            </a:r>
          </a:p>
          <a:p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[Key]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Свойството е </a:t>
            </a:r>
            <a:r>
              <a:rPr lang="bg-BG" sz="3000" b="1" dirty="0"/>
              <a:t>първичен ключ</a:t>
            </a:r>
          </a:p>
          <a:p>
            <a:pPr marL="0" indent="0">
              <a:buNone/>
            </a:pP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ForeignKey]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Свойството е </a:t>
            </a:r>
            <a:r>
              <a:rPr lang="bg-BG" sz="3000" b="1" dirty="0"/>
              <a:t>външен ключ</a:t>
            </a:r>
          </a:p>
          <a:p>
            <a:endParaRPr lang="bg-BG" sz="3200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5B0AA2-345A-C12D-26DD-C05E52A3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Атрибути в </a:t>
            </a:r>
            <a:r>
              <a:rPr lang="en-US" dirty="0"/>
              <a:t>EF Core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EEFFA9-392F-B0BD-8CBD-FAC1C4130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3059892"/>
            <a:ext cx="11102030" cy="7382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Key</a:t>
            </a:r>
            <a:r>
              <a:rPr lang="en-US" sz="2600" b="1" noProof="1">
                <a:latin typeface="Consolas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public int StudentId { get; set;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A3484C-EBFC-31CB-548E-00888BB12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4374490"/>
            <a:ext cx="11102030" cy="23386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public class Client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ForeignKey</a:t>
            </a:r>
            <a:r>
              <a:rPr lang="en-US" sz="2600" b="1" noProof="1">
                <a:latin typeface="Consolas" pitchFamily="49" charset="0"/>
              </a:rPr>
              <a:t>("Order")]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public int OrderRefId { get; set; }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public Order Order { get; set; }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11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0AE9B3-21CD-23FC-C4F5-FB3F50F6B9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86C2D-E0D0-67E0-7D35-A9CE161A2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Table]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Указва </a:t>
            </a:r>
            <a:r>
              <a:rPr lang="bg-BG" sz="3000" b="1" dirty="0"/>
              <a:t>името на таблицата </a:t>
            </a:r>
            <a:r>
              <a:rPr lang="bg-BG" sz="3000" dirty="0"/>
              <a:t>в </a:t>
            </a:r>
            <a:r>
              <a:rPr lang="bg-BG" sz="3000" b="1" dirty="0"/>
              <a:t>БД</a:t>
            </a:r>
            <a:r>
              <a:rPr lang="bg-BG" sz="3000" dirty="0"/>
              <a:t> за този модел</a:t>
            </a:r>
            <a:endParaRPr lang="bg-BG" sz="3000" b="1" dirty="0">
              <a:solidFill>
                <a:schemeClr val="bg1"/>
              </a:solidFill>
            </a:endParaRPr>
          </a:p>
          <a:p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Required]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Свойството е </a:t>
            </a:r>
            <a:r>
              <a:rPr lang="bg-BG" sz="3000" b="1" dirty="0"/>
              <a:t>задължително</a:t>
            </a:r>
          </a:p>
          <a:p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MaxLength]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</a:t>
            </a:r>
            <a:r>
              <a:rPr lang="bg-BG" sz="3000" b="1" dirty="0"/>
              <a:t>Максимална дължина </a:t>
            </a:r>
            <a:r>
              <a:rPr lang="bg-BG" sz="3000" dirty="0"/>
              <a:t>на свойството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5B0AA2-345A-C12D-26DD-C05E52A3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Атрибути в </a:t>
            </a:r>
            <a:r>
              <a:rPr lang="en-US" dirty="0"/>
              <a:t>EF Core (2)</a:t>
            </a:r>
            <a:endParaRPr lang="en-B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5D032-3C89-B6C6-BCEA-6F3ECC27DDA3}"/>
              </a:ext>
            </a:extLst>
          </p:cNvPr>
          <p:cNvSpPr txBox="1"/>
          <p:nvPr/>
        </p:nvSpPr>
        <p:spPr>
          <a:xfrm>
            <a:off x="606000" y="3081650"/>
            <a:ext cx="11147030" cy="3643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</a:rPr>
              <a:t>("Students")]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Key</a:t>
            </a:r>
            <a:r>
              <a:rPr lang="en-US" sz="2400" b="1" noProof="1">
                <a:latin typeface="Consolas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public int StudentId { get; set; }</a:t>
            </a:r>
          </a:p>
          <a:p>
            <a:pPr>
              <a:lnSpc>
                <a:spcPct val="80000"/>
              </a:lnSpc>
            </a:pPr>
            <a:endParaRPr lang="en-US" sz="2400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Required</a:t>
            </a:r>
            <a:r>
              <a:rPr lang="en-US" sz="2400" b="1" noProof="1">
                <a:latin typeface="Consolas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public string Name { get; set; }</a:t>
            </a:r>
          </a:p>
          <a:p>
            <a:pPr>
              <a:lnSpc>
                <a:spcPct val="80000"/>
              </a:lnSpc>
            </a:pPr>
            <a:endParaRPr lang="en-US" sz="2400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MaxLength</a:t>
            </a:r>
            <a:r>
              <a:rPr lang="en-US" sz="2400" b="1" noProof="1">
                <a:latin typeface="Consolas" pitchFamily="49" charset="0"/>
              </a:rPr>
              <a:t>(100)]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public string Email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530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0AE9B3-21CD-23FC-C4F5-FB3F50F6B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C202C1-B37B-63C9-33B7-FB47F6D2ED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b="1" dirty="0"/>
              <a:t>Атрибутите</a:t>
            </a:r>
            <a:r>
              <a:rPr lang="bg-BG" dirty="0"/>
              <a:t> са </a:t>
            </a:r>
            <a:r>
              <a:rPr lang="bg-BG" b="1" dirty="0">
                <a:solidFill>
                  <a:schemeClr val="bg1"/>
                </a:solidFill>
              </a:rPr>
              <a:t>лесни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използване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четене</a:t>
            </a:r>
          </a:p>
          <a:p>
            <a:r>
              <a:rPr lang="bg-BG" dirty="0"/>
              <a:t>Подходящи за </a:t>
            </a:r>
            <a:r>
              <a:rPr lang="bg-BG" b="1" dirty="0">
                <a:solidFill>
                  <a:schemeClr val="bg1"/>
                </a:solidFill>
              </a:rPr>
              <a:t>основни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конфигурации</a:t>
            </a:r>
          </a:p>
          <a:p>
            <a:r>
              <a:rPr lang="bg-BG" b="1" dirty="0"/>
              <a:t>Конфигурацията</a:t>
            </a:r>
            <a:r>
              <a:rPr lang="bg-BG" dirty="0"/>
              <a:t> е </a:t>
            </a:r>
            <a:r>
              <a:rPr lang="bg-BG" b="1" dirty="0">
                <a:solidFill>
                  <a:schemeClr val="bg1"/>
                </a:solidFill>
              </a:rPr>
              <a:t>вградена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директно</a:t>
            </a:r>
            <a:r>
              <a:rPr lang="bg-BG" dirty="0"/>
              <a:t> в кода на </a:t>
            </a:r>
            <a:r>
              <a:rPr lang="bg-BG" b="1" dirty="0"/>
              <a:t>моделите</a:t>
            </a:r>
            <a:endParaRPr lang="en-BG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79D3D-7D28-4E81-B10B-78D7414A4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680598" cy="49570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BG" sz="3600" b="1" dirty="0"/>
              <a:t>Fluent API </a:t>
            </a:r>
            <a:r>
              <a:rPr lang="bg-BG" sz="3600" dirty="0"/>
              <a:t>е подходящ за </a:t>
            </a:r>
            <a:r>
              <a:rPr lang="bg-BG" sz="3600" b="1" dirty="0">
                <a:solidFill>
                  <a:schemeClr val="bg1"/>
                </a:solidFill>
              </a:rPr>
              <a:t>сложни конфигурации</a:t>
            </a:r>
          </a:p>
          <a:p>
            <a:r>
              <a:rPr lang="bg-BG" sz="3600" dirty="0"/>
              <a:t>Предоставя </a:t>
            </a:r>
            <a:r>
              <a:rPr lang="bg-BG" sz="3600" b="1" dirty="0">
                <a:solidFill>
                  <a:schemeClr val="bg1"/>
                </a:solidFill>
              </a:rPr>
              <a:t>пълен контрол </a:t>
            </a:r>
            <a:r>
              <a:rPr lang="bg-BG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гъвкавост</a:t>
            </a:r>
          </a:p>
          <a:p>
            <a:r>
              <a:rPr lang="bg-BG" sz="3600" b="1" dirty="0"/>
              <a:t>Конфигурацията</a:t>
            </a:r>
            <a:r>
              <a:rPr lang="bg-BG" sz="3600" dirty="0"/>
              <a:t> е </a:t>
            </a:r>
            <a:r>
              <a:rPr lang="bg-BG" sz="3600" b="1" dirty="0">
                <a:solidFill>
                  <a:schemeClr val="bg1"/>
                </a:solidFill>
              </a:rPr>
              <a:t>отделена</a:t>
            </a:r>
            <a:r>
              <a:rPr lang="bg-BG" sz="3600" dirty="0"/>
              <a:t> от кода на </a:t>
            </a:r>
            <a:r>
              <a:rPr lang="bg-BG" sz="3600" b="1" dirty="0"/>
              <a:t>моделите</a:t>
            </a:r>
            <a:endParaRPr lang="en-BG" sz="3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5B0AA2-345A-C12D-26DD-C05E52A3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 </a:t>
            </a:r>
            <a:r>
              <a:rPr lang="bg-BG" dirty="0"/>
              <a:t>и Атрибути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03896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One-to-Many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с </a:t>
            </a:r>
            <a:r>
              <a:rPr lang="en-US" sz="4400" dirty="0"/>
              <a:t>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5B970-1CE1-4B58-CDCB-83830148C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000" y="1398259"/>
            <a:ext cx="2565000" cy="25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b="1" dirty="0"/>
              <a:t>Най-разпространената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между </a:t>
            </a:r>
            <a:r>
              <a:rPr lang="bg-BG" b="1" dirty="0">
                <a:solidFill>
                  <a:schemeClr val="bg1"/>
                </a:solidFill>
              </a:rPr>
              <a:t>таблици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Имплементира се с </a:t>
            </a:r>
            <a:r>
              <a:rPr lang="bg-BG" b="1" dirty="0">
                <a:solidFill>
                  <a:schemeClr val="bg1"/>
                </a:solidFill>
              </a:rPr>
              <a:t>колекция</a:t>
            </a:r>
            <a:r>
              <a:rPr lang="bg-BG" dirty="0"/>
              <a:t> в </a:t>
            </a:r>
            <a:r>
              <a:rPr lang="bg-BG" b="1" dirty="0"/>
              <a:t>родителския</a:t>
            </a:r>
            <a:r>
              <a:rPr lang="bg-BG" dirty="0"/>
              <a:t> </a:t>
            </a:r>
            <a:r>
              <a:rPr lang="bg-BG" b="1" dirty="0"/>
              <a:t>модел</a:t>
            </a:r>
            <a:endParaRPr lang="en-US" b="1" dirty="0"/>
          </a:p>
          <a:p>
            <a:pPr lvl="1"/>
            <a:r>
              <a:rPr lang="bg-BG" dirty="0"/>
              <a:t>Колекцията се </a:t>
            </a:r>
            <a:r>
              <a:rPr lang="bg-BG" b="1" dirty="0">
                <a:solidFill>
                  <a:schemeClr val="bg1"/>
                </a:solidFill>
              </a:rPr>
              <a:t>инициализира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конструктора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 </a:t>
            </a:r>
            <a:r>
              <a:rPr lang="en-US" dirty="0"/>
              <a:t>(One-to-Many)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226000" y="4401135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950400" y="440113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950400" y="5373267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6950400" y="3429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cxnSp>
        <p:nvCxnSpPr>
          <p:cNvPr id="19" name="Straight Arrow Connector 18"/>
          <p:cNvCxnSpPr>
            <a:cxnSpLocks/>
            <a:stCxn id="6" idx="3"/>
            <a:endCxn id="12" idx="1"/>
          </p:cNvCxnSpPr>
          <p:nvPr/>
        </p:nvCxnSpPr>
        <p:spPr>
          <a:xfrm flipV="1">
            <a:off x="4728582" y="3833012"/>
            <a:ext cx="2221818" cy="972134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6" idx="3"/>
            <a:endCxn id="7" idx="1"/>
          </p:cNvCxnSpPr>
          <p:nvPr/>
        </p:nvCxnSpPr>
        <p:spPr>
          <a:xfrm flipV="1">
            <a:off x="4728582" y="4805146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6" idx="3"/>
            <a:endCxn id="11" idx="1"/>
          </p:cNvCxnSpPr>
          <p:nvPr/>
        </p:nvCxnSpPr>
        <p:spPr>
          <a:xfrm>
            <a:off x="4728582" y="4805146"/>
            <a:ext cx="2221818" cy="97213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A4AC93A7-FBAC-48A8-B621-347490254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76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bg-BG" b="1" dirty="0"/>
              <a:t>БД</a:t>
            </a:r>
            <a:r>
              <a:rPr lang="bg-BG" dirty="0"/>
              <a:t> с </a:t>
            </a:r>
            <a:r>
              <a:rPr lang="bg-BG" b="1" dirty="0"/>
              <a:t>две таблици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Students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Grades</a:t>
            </a:r>
          </a:p>
          <a:p>
            <a:r>
              <a:rPr lang="bg-BG" b="1" dirty="0"/>
              <a:t>Връзката</a:t>
            </a:r>
            <a:r>
              <a:rPr lang="bg-BG" dirty="0"/>
              <a:t> между </a:t>
            </a:r>
            <a:r>
              <a:rPr lang="bg-BG" b="1" dirty="0"/>
              <a:t>таблиците</a:t>
            </a:r>
            <a:r>
              <a:rPr lang="bg-BG" dirty="0"/>
              <a:t> трябва да е </a:t>
            </a:r>
            <a:r>
              <a:rPr lang="bg-BG" b="1" dirty="0">
                <a:solidFill>
                  <a:schemeClr val="bg1"/>
                </a:solidFill>
              </a:rPr>
              <a:t>едно към много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023" y="3294000"/>
            <a:ext cx="8086725" cy="19812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CE3D689-56EA-4428-A34B-0D872A841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8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/>
              <a:t>Една оценка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Grade</a:t>
            </a:r>
            <a:r>
              <a:rPr lang="en-US" dirty="0"/>
              <a:t>) </a:t>
            </a:r>
            <a:r>
              <a:rPr lang="bg-BG" dirty="0"/>
              <a:t>има </a:t>
            </a:r>
            <a:r>
              <a:rPr lang="bg-BG" b="1" dirty="0"/>
              <a:t>много</a:t>
            </a:r>
            <a:r>
              <a:rPr lang="bg-BG" dirty="0"/>
              <a:t> </a:t>
            </a:r>
            <a:r>
              <a:rPr lang="bg-BG" b="1" dirty="0"/>
              <a:t>ученици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Students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899000"/>
            <a:ext cx="11125200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GradeId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GradeName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Section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ICollection&lt;Student&gt; Students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EF8764-9888-4934-9E92-348687DAE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/>
              <a:t>Ученикът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Student</a:t>
            </a:r>
            <a:r>
              <a:rPr lang="en-US" dirty="0"/>
              <a:t>) </a:t>
            </a:r>
            <a:r>
              <a:rPr lang="bg-BG" dirty="0"/>
              <a:t>има една</a:t>
            </a:r>
            <a:r>
              <a:rPr lang="en-US" dirty="0"/>
              <a:t> </a:t>
            </a:r>
            <a:r>
              <a:rPr lang="bg-BG" b="1" dirty="0"/>
              <a:t>оценка</a:t>
            </a:r>
            <a:r>
              <a:rPr lang="bg-BG" dirty="0"/>
              <a:t> (</a:t>
            </a:r>
            <a:r>
              <a:rPr lang="en-US" b="1" dirty="0">
                <a:solidFill>
                  <a:schemeClr val="bg1"/>
                </a:solidFill>
              </a:rPr>
              <a:t>Grade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(2)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981200"/>
            <a:ext cx="111252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24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HasMany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WithOne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Конфигурация с </a:t>
            </a:r>
            <a:r>
              <a:rPr lang="en-US" dirty="0"/>
              <a:t>Fluent API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7078" y="1899000"/>
            <a:ext cx="762158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modelBuilder.Entity&lt;Student&gt;()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&lt;Grade&gt;(s =&gt; s.Grade)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(g =&gt; g.Students)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s.GradeId);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F44D096-8705-47C0-9032-0891A45037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262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LINQ</a:t>
            </a:r>
            <a:r>
              <a:rPr lang="bg-BG" dirty="0"/>
              <a:t> 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Филтриране и сортиране на таблица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B79B1-1C60-F214-C7F3-D061681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380" y="1224000"/>
            <a:ext cx="2639240" cy="2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b="1" dirty="0">
                <a:solidFill>
                  <a:schemeClr val="bg1"/>
                </a:solidFill>
              </a:rPr>
              <a:t>Master-Detail </a:t>
            </a:r>
            <a:r>
              <a:rPr lang="bg-BG" b="1" dirty="0"/>
              <a:t>навигация</a:t>
            </a:r>
            <a:r>
              <a:rPr lang="bg-BG" dirty="0"/>
              <a:t>?</a:t>
            </a:r>
            <a:endParaRPr lang="bg-BG" b="1" dirty="0"/>
          </a:p>
          <a:p>
            <a:r>
              <a:rPr lang="en-US" dirty="0"/>
              <a:t>​</a:t>
            </a:r>
            <a:r>
              <a:rPr lang="en-US" b="1" dirty="0">
                <a:solidFill>
                  <a:schemeClr val="bg1"/>
                </a:solidFill>
              </a:rPr>
              <a:t>Fluent API </a:t>
            </a:r>
            <a:r>
              <a:rPr lang="bg-BG" dirty="0"/>
              <a:t>и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ModelBuilder</a:t>
            </a: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Атрибути</a:t>
            </a:r>
            <a:r>
              <a:rPr lang="bg-BG" dirty="0"/>
              <a:t> в </a:t>
            </a:r>
            <a:r>
              <a:rPr lang="en-US" b="1" dirty="0"/>
              <a:t>Entity Framework Core</a:t>
            </a:r>
            <a:endParaRPr lang="bg-BG" b="1" dirty="0"/>
          </a:p>
          <a:p>
            <a:r>
              <a:rPr lang="bg-BG" dirty="0"/>
              <a:t>Имплементиране на </a:t>
            </a:r>
            <a:r>
              <a:rPr lang="en-US" b="1" dirty="0"/>
              <a:t>Master-Detail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bg-BG" b="1" dirty="0">
                <a:solidFill>
                  <a:schemeClr val="bg1"/>
                </a:solidFill>
              </a:rPr>
              <a:t>Е</a:t>
            </a:r>
            <a:r>
              <a:rPr lang="en-US" b="1" dirty="0">
                <a:solidFill>
                  <a:schemeClr val="bg1"/>
                </a:solidFill>
              </a:rPr>
              <a:t>F Core</a:t>
            </a:r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Филтриране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сортиране</a:t>
            </a:r>
            <a:r>
              <a:rPr lang="bg-BG" dirty="0"/>
              <a:t> на </a:t>
            </a:r>
            <a:r>
              <a:rPr lang="bg-BG" b="1" dirty="0"/>
              <a:t>таблица</a:t>
            </a:r>
            <a:endParaRPr lang="en-GB" b="1" dirty="0"/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dirty="0"/>
              <a:t>Примерно приложение: Държави и градове</a:t>
            </a:r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8C329-11F8-208E-BE68-2BEC76EF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0226C-8823-E7AD-E6D6-1504E94E3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филтриране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FDF70C-6328-CE0E-9CB7-E281B4D3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28FB7E-C46A-860D-35DB-BF3F723B0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034000"/>
            <a:ext cx="11125200" cy="3388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FilterTowns(string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t.Name.Contains(filterText)).ToList();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2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08286-103E-029E-561D-8D41A49D6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C3E8-5362-CBA8-B95B-83B588887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сортиране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0F237-1593-BAF3-0C66-B08089F3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AAD8A-0B40-D482-311E-DE2986AC4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124000"/>
            <a:ext cx="11125200" cy="394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SortTowns(string sortBy)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EF.Property&lt;object&gt;(t sortBy))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7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Държави и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31232C-34BE-227F-E01A-E20651D66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" b="49"/>
          <a:stretch/>
        </p:blipFill>
        <p:spPr>
          <a:xfrm>
            <a:off x="2161747" y="839754"/>
            <a:ext cx="7868505" cy="37733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sz="3200" dirty="0"/>
              <a:t>Създаваме приложение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CountriesApp</a:t>
            </a:r>
            <a:r>
              <a:rPr lang="en-US" sz="3200" dirty="0"/>
              <a:t>" </a:t>
            </a:r>
            <a:r>
              <a:rPr lang="bg-BG" sz="3200" dirty="0"/>
              <a:t>и добавяме нужните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</a:p>
          <a:p>
            <a:pPr lvl="1"/>
            <a:r>
              <a:rPr lang="en-US" dirty="0"/>
              <a:t>DataGridView</a:t>
            </a:r>
            <a:endParaRPr lang="bg-BG" dirty="0"/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</a:p>
          <a:p>
            <a:pPr lvl="1"/>
            <a:r>
              <a:rPr lang="en-GB" dirty="0"/>
              <a:t>Label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labelFilter</a:t>
            </a:r>
          </a:p>
          <a:p>
            <a:pPr lvl="1"/>
            <a:r>
              <a:rPr lang="en-GB" dirty="0"/>
              <a:t>TextBox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</a:p>
          <a:p>
            <a:pPr lvl="1"/>
            <a:r>
              <a:rPr lang="en-GB" dirty="0"/>
              <a:t>ComboBox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AF12D-C825-4E87-ADFE-90D38E18C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7642" y="2895824"/>
            <a:ext cx="7015388" cy="33916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5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Свързваме се с дадената </a:t>
            </a:r>
            <a:r>
              <a:rPr lang="bg-BG" sz="3000" b="1" dirty="0"/>
              <a:t>БД</a:t>
            </a:r>
          </a:p>
          <a:p>
            <a:r>
              <a:rPr lang="bg-BG" sz="3000" dirty="0"/>
              <a:t>Свързваме се с </a:t>
            </a:r>
            <a:r>
              <a:rPr lang="en-US" sz="3000" b="1" dirty="0"/>
              <a:t>EF Core</a:t>
            </a:r>
          </a:p>
          <a:p>
            <a:r>
              <a:rPr lang="bg-BG" sz="3000" dirty="0"/>
              <a:t>Добавяме </a:t>
            </a:r>
            <a:r>
              <a:rPr lang="en-US" sz="3000" b="1" dirty="0"/>
              <a:t>Data Source</a:t>
            </a:r>
            <a:r>
              <a:rPr lang="en-US" sz="3000" dirty="0"/>
              <a:t> </a:t>
            </a:r>
            <a:r>
              <a:rPr lang="bg-BG" sz="3000" dirty="0"/>
              <a:t>към </a:t>
            </a:r>
            <a:r>
              <a:rPr lang="en-US" sz="3000" b="1" dirty="0"/>
              <a:t>DataGridView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</a:p>
          <a:p>
            <a:pPr lvl="1"/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Променяме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имената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на колоните</a:t>
            </a:r>
            <a:endParaRPr lang="en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</a:t>
            </a:r>
            <a:r>
              <a:rPr lang="en-US" dirty="0"/>
              <a:t> </a:t>
            </a:r>
            <a:r>
              <a:rPr lang="bg-BG" dirty="0"/>
              <a:t>база данни </a:t>
            </a:r>
            <a:r>
              <a:rPr lang="en-US" dirty="0"/>
              <a:t>EF Core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9547B-091F-F3BF-E3D4-69ADEAF44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71" y="1281824"/>
            <a:ext cx="4408638" cy="38121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84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SelectionChanged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800" dirty="0"/>
              <a:t>Визуализираме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на </a:t>
            </a:r>
            <a:r>
              <a:rPr lang="bg-BG" sz="2800" b="1" dirty="0"/>
              <a:t>избрана</a:t>
            </a:r>
            <a:r>
              <a:rPr lang="bg-BG" sz="2800" dirty="0"/>
              <a:t> </a:t>
            </a:r>
            <a:r>
              <a:rPr lang="bg-BG" sz="2800" b="1" dirty="0"/>
              <a:t>държава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BG" dirty="0"/>
              <a:t>Master-Detail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6869D-5F8F-FFAA-48DC-6423F246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841" y="2304000"/>
            <a:ext cx="11125200" cy="41268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private void dataGridViewCountries_SelectionChanged(object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   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        var selectedCountry = (Country)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        if (selectedCountry == null) return;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        var countryId = selectedCountry.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        var towns = dbContext.Towns.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(t =&gt; t.CountryId == countryId).ToList();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        if (towns.Count &gt; 0) this.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51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Добавяме </a:t>
            </a:r>
            <a:r>
              <a:rPr lang="bg-BG" sz="2400" b="1" dirty="0"/>
              <a:t>метод-обработчик</a:t>
            </a:r>
            <a:r>
              <a:rPr lang="bg-BG" sz="2400" dirty="0"/>
              <a:t> 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TextChanged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dirty="0"/>
              <a:t>на </a:t>
            </a:r>
            <a:r>
              <a:rPr lang="en-US" sz="2400" b="1" dirty="0"/>
              <a:t>textBoxFilter</a:t>
            </a:r>
            <a:endParaRPr lang="bg-BG" sz="2400" b="1" dirty="0"/>
          </a:p>
          <a:p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bg-BG" sz="900" dirty="0"/>
          </a:p>
          <a:p>
            <a:r>
              <a:rPr lang="bg-BG" sz="2400" dirty="0"/>
              <a:t>Имплементираме </a:t>
            </a:r>
            <a:r>
              <a:rPr lang="bg-BG" sz="2400" b="1" dirty="0">
                <a:solidFill>
                  <a:schemeClr val="bg1"/>
                </a:solidFill>
              </a:rPr>
              <a:t>живо търсене </a:t>
            </a:r>
            <a:r>
              <a:rPr lang="bg-BG" sz="2400" dirty="0"/>
              <a:t>по </a:t>
            </a:r>
            <a:r>
              <a:rPr lang="bg-BG" sz="2400" b="1" dirty="0"/>
              <a:t>име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237AE-2A13-9861-0D78-95FFA91B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03" y="3606809"/>
            <a:ext cx="11125200" cy="2926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var filterText = this.textBoxFilter.Text.ToLower();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var filteredCountries = dbContext.Countries.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(c =&gt;         	c.CountryName.ToLower().Contains(filterText)).ToList();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   this.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filteredCountries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A3CC-5E0F-39C4-CEEE-056CBA1E4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3" y="1697075"/>
            <a:ext cx="3608666" cy="14493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04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600" dirty="0"/>
              <a:t>Добавяме </a:t>
            </a:r>
            <a:r>
              <a:rPr lang="bg-BG" sz="2600" b="1" dirty="0"/>
              <a:t>опции</a:t>
            </a:r>
            <a:r>
              <a:rPr lang="bg-BG" sz="2600" dirty="0"/>
              <a:t> в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600" dirty="0"/>
              <a:t> </a:t>
            </a:r>
            <a:r>
              <a:rPr lang="bg-BG" sz="2600" dirty="0"/>
              <a:t>за </a:t>
            </a:r>
            <a:r>
              <a:rPr lang="bg-BG" sz="2600" b="1" dirty="0"/>
              <a:t>сортиране</a:t>
            </a:r>
            <a:endParaRPr lang="en-US" sz="2600" b="1" dirty="0"/>
          </a:p>
          <a:p>
            <a:endParaRPr lang="en-US" sz="3000" b="1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bg-BG" sz="2600" dirty="0"/>
              <a:t>Добавяме </a:t>
            </a:r>
            <a:r>
              <a:rPr lang="bg-BG" sz="2600" b="1" dirty="0"/>
              <a:t>метод</a:t>
            </a:r>
            <a:r>
              <a:rPr lang="en-US" sz="2600" b="1" dirty="0"/>
              <a:t>-</a:t>
            </a:r>
            <a:r>
              <a:rPr lang="bg-BG" sz="2600" b="1" dirty="0"/>
              <a:t>обработчик </a:t>
            </a:r>
            <a:r>
              <a:rPr lang="bg-BG" sz="2600" dirty="0"/>
              <a:t>при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SelectedIndexChanged</a:t>
            </a:r>
            <a:r>
              <a:rPr lang="en-US" sz="26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bg-BG" sz="2600" dirty="0">
                <a:cs typeface="Consolas" panose="020B0609020204030204" pitchFamily="49" charset="0"/>
              </a:rPr>
              <a:t>на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sz="26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4831211"/>
            <a:ext cx="11125200" cy="1756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void comboBoxSort_SelectedIndexChanged(object sender, EventArgs e)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var selectedSort = this.comboBoxSort.SelectedItem.ToString();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this.SortCountries(selectedSort);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5C944-0BE7-015B-EBE8-50CF00AC7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854000"/>
            <a:ext cx="3510000" cy="23249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BA3A1-A7B3-BA00-FEE5-6EBA0F536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000" y="1776134"/>
            <a:ext cx="3510000" cy="24028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59AA05FB-CB6E-08CA-2C46-9FA4677EE598}"/>
              </a:ext>
            </a:extLst>
          </p:cNvPr>
          <p:cNvSpPr/>
          <p:nvPr/>
        </p:nvSpPr>
        <p:spPr>
          <a:xfrm>
            <a:off x="4521000" y="2754000"/>
            <a:ext cx="994415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109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6735"/>
            <a:ext cx="11125200" cy="5173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SortCountries(string columnName)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countries = dbContext.Countries.AsQueryable();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switch (columnName)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case "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(възходящо)":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countries =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break;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case "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(низходящо)":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countries =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break;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case "Id (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възходящо)":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countries =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break;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case "Id (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низходящо)":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countries =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break;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.ToList();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77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Резултат - </a:t>
            </a:r>
            <a:r>
              <a:rPr lang="en-US" dirty="0"/>
              <a:t>Master-Detail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817" y="2371442"/>
            <a:ext cx="5314183" cy="25564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2555" y="2371443"/>
            <a:ext cx="5314182" cy="255644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926F2985-F717-53A8-7013-5D168C76376E}"/>
              </a:ext>
            </a:extLst>
          </p:cNvPr>
          <p:cNvSpPr/>
          <p:nvPr/>
        </p:nvSpPr>
        <p:spPr>
          <a:xfrm>
            <a:off x="5706777" y="3416026"/>
            <a:ext cx="765000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7172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One-to-Many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0AC4E-61A8-4E3D-EA31-230A1A744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85" y="1686661"/>
            <a:ext cx="2752629" cy="18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- </a:t>
            </a:r>
            <a:r>
              <a:rPr lang="bg-BG" dirty="0"/>
              <a:t>филтриране и сортиране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173" y="2465517"/>
            <a:ext cx="5558621" cy="26740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1009" y="2460375"/>
            <a:ext cx="5580000" cy="26843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84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2800" b="1" dirty="0">
                <a:solidFill>
                  <a:schemeClr val="accent1"/>
                </a:solidFill>
              </a:rPr>
              <a:t>Master-Detail</a:t>
            </a:r>
            <a:r>
              <a:rPr lang="en-GB" sz="2800" b="1" dirty="0"/>
              <a:t> </a:t>
            </a:r>
            <a:r>
              <a:rPr lang="bg-BG" sz="2800" dirty="0"/>
              <a:t>навигацията</a:t>
            </a:r>
            <a:r>
              <a:rPr lang="en-US" sz="2800" dirty="0"/>
              <a:t> </a:t>
            </a:r>
            <a:r>
              <a:rPr lang="bg-BG" sz="2800" dirty="0"/>
              <a:t>отразява отношенията </a:t>
            </a:r>
            <a:r>
              <a:rPr lang="bg-BG" sz="2800" b="1" dirty="0">
                <a:solidFill>
                  <a:schemeClr val="accent1"/>
                </a:solidFill>
              </a:rPr>
              <a:t>едно-към-много</a:t>
            </a:r>
            <a:endParaRPr lang="en-GB" sz="2800" b="1" dirty="0">
              <a:solidFill>
                <a:schemeClr val="accent1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GB" sz="2800" b="1" dirty="0">
                <a:solidFill>
                  <a:schemeClr val="accent1"/>
                </a:solidFill>
              </a:rPr>
              <a:t>Fluent API </a:t>
            </a:r>
            <a:r>
              <a:rPr lang="bg-BG" sz="2800" dirty="0"/>
              <a:t>и </a:t>
            </a:r>
            <a:r>
              <a:rPr lang="en-GB" sz="2800" b="1" dirty="0">
                <a:solidFill>
                  <a:schemeClr val="accent1"/>
                </a:solidFill>
              </a:rPr>
              <a:t>ModelBuilder</a:t>
            </a:r>
            <a:r>
              <a:rPr lang="en-GB" sz="2800" dirty="0"/>
              <a:t> </a:t>
            </a:r>
            <a:r>
              <a:rPr lang="bg-BG" sz="2800" dirty="0"/>
              <a:t>предоставят </a:t>
            </a:r>
            <a:r>
              <a:rPr lang="bg-BG" sz="2800" b="1" dirty="0"/>
              <a:t>мощен</a:t>
            </a:r>
            <a:r>
              <a:rPr lang="bg-BG" sz="2800" dirty="0"/>
              <a:t> и </a:t>
            </a:r>
            <a:r>
              <a:rPr lang="bg-BG" sz="2800" b="1" dirty="0"/>
              <a:t>гъвкав</a:t>
            </a:r>
            <a:r>
              <a:rPr lang="bg-BG" sz="2800" dirty="0"/>
              <a:t> начин за </a:t>
            </a:r>
            <a:r>
              <a:rPr lang="bg-BG" sz="2800" b="1" dirty="0">
                <a:solidFill>
                  <a:schemeClr val="accent1"/>
                </a:solidFill>
              </a:rPr>
              <a:t>конфигуриране</a:t>
            </a:r>
            <a:r>
              <a:rPr lang="bg-BG" sz="2800" dirty="0"/>
              <a:t> на </a:t>
            </a:r>
            <a:r>
              <a:rPr lang="bg-BG" sz="2800" b="1" dirty="0"/>
              <a:t>модели</a:t>
            </a:r>
            <a:r>
              <a:rPr lang="bg-BG" sz="2800" dirty="0"/>
              <a:t> на </a:t>
            </a:r>
            <a:r>
              <a:rPr lang="bg-BG" sz="2800" b="1" dirty="0"/>
              <a:t>данни</a:t>
            </a:r>
            <a:r>
              <a:rPr lang="bg-BG" sz="2800" dirty="0"/>
              <a:t> в </a:t>
            </a:r>
            <a:r>
              <a:rPr lang="en-GB" sz="2800" b="1" dirty="0"/>
              <a:t>E</a:t>
            </a:r>
            <a:r>
              <a:rPr lang="en-US" sz="2800" b="1" dirty="0"/>
              <a:t>F Core</a:t>
            </a:r>
            <a:endParaRPr lang="bg-BG" sz="28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/>
                </a:solidFill>
              </a:rPr>
              <a:t>Атрибутите</a:t>
            </a:r>
            <a:r>
              <a:rPr lang="bg-BG" sz="2800" dirty="0"/>
              <a:t> са лесни за използване и подходящи за </a:t>
            </a:r>
            <a:r>
              <a:rPr lang="bg-BG" sz="2800" b="1" dirty="0"/>
              <a:t>по-прости конфигурации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Филтриране и сортиране на таблица</a:t>
            </a:r>
            <a:endParaRPr lang="en-US" sz="2800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dirty="0">
                <a:solidFill>
                  <a:schemeClr val="bg2"/>
                </a:solidFill>
              </a:rPr>
              <a:t>Използваме </a:t>
            </a:r>
            <a:r>
              <a:rPr lang="en-US" sz="2600" dirty="0">
                <a:solidFill>
                  <a:schemeClr val="bg2"/>
                </a:solidFill>
              </a:rPr>
              <a:t>LINQ </a:t>
            </a:r>
            <a:r>
              <a:rPr lang="bg-BG" sz="2600" dirty="0">
                <a:solidFill>
                  <a:schemeClr val="bg2"/>
                </a:solidFill>
              </a:rPr>
              <a:t>заявки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endParaRPr lang="en-GB" sz="26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320599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Метод за </a:t>
            </a:r>
            <a:r>
              <a:rPr lang="bg-BG" sz="3200" b="1" dirty="0"/>
              <a:t>визуализиране</a:t>
            </a:r>
            <a:r>
              <a:rPr lang="bg-BG" sz="3200" dirty="0"/>
              <a:t> на </a:t>
            </a:r>
            <a:r>
              <a:rPr lang="bg-BG" sz="3200" b="1" dirty="0"/>
              <a:t>взаимоотношения</a:t>
            </a:r>
            <a:r>
              <a:rPr lang="bg-BG" sz="3200" dirty="0"/>
              <a:t> от тип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едно към много</a:t>
            </a:r>
            <a:r>
              <a:rPr lang="en-US" sz="3200" dirty="0"/>
              <a:t>"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en-US" sz="3200" b="1" dirty="0"/>
              <a:t>one-to-many</a:t>
            </a:r>
            <a:r>
              <a:rPr lang="en-US" sz="3200" dirty="0"/>
              <a:t>)</a:t>
            </a:r>
            <a:endParaRPr lang="bg-BG" sz="3200" dirty="0"/>
          </a:p>
          <a:p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основни данни</a:t>
            </a:r>
          </a:p>
          <a:p>
            <a:r>
              <a:rPr lang="en-US" sz="3200" b="1" dirty="0"/>
              <a:t>Detail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свързани</a:t>
            </a:r>
            <a:r>
              <a:rPr lang="bg-BG" sz="3200" dirty="0"/>
              <a:t> с </a:t>
            </a:r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GB" dirty="0"/>
              <a:t>Master-Detail </a:t>
            </a:r>
            <a:r>
              <a:rPr lang="bg-BG" dirty="0"/>
              <a:t>навигация?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13DB8-4E30-1009-E13E-CF82673F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1000" y="1539000"/>
            <a:ext cx="4315234" cy="42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ModelBuilder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Fluent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E5B33F-1374-7EB3-804B-4C1846482EA0}"/>
              </a:ext>
            </a:extLst>
          </p:cNvPr>
          <p:cNvSpPr txBox="1"/>
          <p:nvPr/>
        </p:nvSpPr>
        <p:spPr>
          <a:xfrm>
            <a:off x="4495801" y="1981201"/>
            <a:ext cx="3200400" cy="118298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b="1" i="1" dirty="0">
                <a:solidFill>
                  <a:schemeClr val="bg2"/>
                </a:solidFill>
              </a:rPr>
              <a:t>f() =&gt; API</a:t>
            </a:r>
          </a:p>
        </p:txBody>
      </p:sp>
    </p:spTree>
    <p:extLst>
      <p:ext uri="{BB962C8B-B14F-4D97-AF65-F5344CB8AC3E}">
        <p14:creationId xmlns:p14="http://schemas.microsoft.com/office/powerpoint/2010/main" val="31041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2D645B-629D-FF88-00A9-3B66BCAE7D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4E128-BF0A-DEE6-4909-CC48F6ECD7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</a:pPr>
            <a:r>
              <a:rPr lang="bg-BG" sz="3000" dirty="0"/>
              <a:t>Позволява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пълен контрол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върху </a:t>
            </a:r>
            <a:r>
              <a:rPr lang="bg-BG" sz="3000" b="1" dirty="0"/>
              <a:t>БД</a:t>
            </a: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3000" b="1" dirty="0">
                <a:solidFill>
                  <a:schemeClr val="bg1"/>
                </a:solidFill>
              </a:rPr>
              <a:t>ModelBuilder</a:t>
            </a:r>
            <a:r>
              <a:rPr lang="en-US" sz="3000" dirty="0"/>
              <a:t> </a:t>
            </a:r>
            <a:r>
              <a:rPr lang="bg-BG" sz="3000" b="1" dirty="0"/>
              <a:t>конфигурира</a:t>
            </a:r>
            <a:r>
              <a:rPr lang="bg-BG" sz="3000" dirty="0"/>
              <a:t> </a:t>
            </a:r>
            <a:r>
              <a:rPr lang="bg-BG" sz="3000" b="1" dirty="0"/>
              <a:t>модели</a:t>
            </a:r>
            <a:r>
              <a:rPr lang="bg-BG" sz="3000" dirty="0"/>
              <a:t> чрез </a:t>
            </a:r>
            <a:r>
              <a:rPr lang="en-GB" sz="3000" b="1" dirty="0"/>
              <a:t>Fluent API</a:t>
            </a:r>
            <a:endParaRPr lang="en-US" sz="3000" b="1" dirty="0"/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bg-BG" sz="2800" b="1" dirty="0"/>
              <a:t>Наименуване</a:t>
            </a:r>
            <a:r>
              <a:rPr lang="bg-BG" sz="2800" dirty="0"/>
              <a:t> на обекти </a:t>
            </a:r>
            <a:r>
              <a:rPr lang="en-US" sz="2800" dirty="0"/>
              <a:t>(</a:t>
            </a:r>
            <a:r>
              <a:rPr lang="bg-BG" sz="2800" dirty="0"/>
              <a:t>колони, таблици и др.</a:t>
            </a:r>
            <a:r>
              <a:rPr lang="en-US" sz="2800" dirty="0"/>
              <a:t>)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  <a:endParaRPr lang="en-US" sz="2800" b="1" dirty="0"/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bg-BG" sz="2800" b="1" dirty="0"/>
              <a:t>Валидации</a:t>
            </a:r>
            <a:r>
              <a:rPr lang="bg-BG" sz="2800" dirty="0"/>
              <a:t> и </a:t>
            </a:r>
            <a:r>
              <a:rPr lang="bg-BG" sz="2800" b="1" dirty="0"/>
              <a:t>типове данни</a:t>
            </a:r>
            <a:endParaRPr lang="en-US" sz="2800" b="1" dirty="0"/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bg-BG" sz="2800" dirty="0"/>
              <a:t>Дефиниране на </a:t>
            </a:r>
            <a:r>
              <a:rPr lang="bg-BG" sz="2800" b="1" dirty="0"/>
              <a:t>сложни</a:t>
            </a:r>
            <a:r>
              <a:rPr lang="bg-BG" sz="2800" dirty="0"/>
              <a:t> </a:t>
            </a:r>
            <a:r>
              <a:rPr lang="bg-BG" sz="2800" b="1" dirty="0"/>
              <a:t>връзки</a:t>
            </a:r>
            <a:r>
              <a:rPr lang="bg-BG" sz="2800" dirty="0"/>
              <a:t> между </a:t>
            </a:r>
            <a:r>
              <a:rPr lang="bg-BG" sz="2800" b="1" dirty="0"/>
              <a:t>обекти</a:t>
            </a:r>
            <a:endParaRPr lang="en-US" sz="2800" b="1" dirty="0"/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3000" b="1" noProof="1">
                <a:solidFill>
                  <a:schemeClr val="bg1"/>
                </a:solidFill>
              </a:rPr>
              <a:t>OnModelCreating</a:t>
            </a:r>
            <a:r>
              <a:rPr lang="en-US" sz="3000" dirty="0"/>
              <a:t> </a:t>
            </a:r>
            <a:r>
              <a:rPr lang="bg-BG" sz="3000" dirty="0"/>
              <a:t>използва </a:t>
            </a:r>
            <a:r>
              <a:rPr lang="en-GB" sz="3000" b="1" dirty="0"/>
              <a:t>ModelBuilder</a:t>
            </a:r>
            <a:r>
              <a:rPr lang="en-GB" sz="3000" dirty="0"/>
              <a:t> </a:t>
            </a:r>
            <a:r>
              <a:rPr lang="bg-BG" sz="3000" dirty="0"/>
              <a:t>за </a:t>
            </a:r>
            <a:r>
              <a:rPr lang="bg-BG" sz="3000" b="1" dirty="0"/>
              <a:t>настройка</a:t>
            </a:r>
            <a:r>
              <a:rPr lang="bg-BG" sz="3000" dirty="0"/>
              <a:t> на модели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2B8832-301A-75F9-C11C-D38DB434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Fluent 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1AE05A-5ECD-94BF-7D87-F2A1C3BB9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5" y="4149000"/>
            <a:ext cx="11254102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protected override</a:t>
            </a:r>
            <a:r>
              <a:rPr lang="bg-BG" sz="2200" b="1" noProof="1">
                <a:latin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</a:rPr>
              <a:t>void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OnModelCreating</a:t>
            </a:r>
            <a:r>
              <a:rPr lang="en-US" sz="2200" b="1" noProof="1">
                <a:latin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ModelBuilder</a:t>
            </a:r>
            <a:r>
              <a:rPr lang="en-US" sz="2200" b="1" noProof="1">
                <a:latin typeface="Consolas" pitchFamily="49" charset="0"/>
              </a:rPr>
              <a:t> builder)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  <a:endParaRPr lang="bg-BG" sz="2200" b="1" noProof="1"/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200" b="1" noProof="1">
                <a:latin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</a:rPr>
              <a:t>builder.Entity&lt;Student&gt;().HasKey(s =&gt; s.StudentKey);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025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bg-BG" dirty="0"/>
              <a:t>Задаване на име на колона и тип в БД</a:t>
            </a:r>
          </a:p>
          <a:p>
            <a:pPr>
              <a:spcBef>
                <a:spcPts val="3000"/>
              </a:spcBef>
            </a:pPr>
            <a:endParaRPr lang="bg-BG" dirty="0"/>
          </a:p>
          <a:p>
            <a:pPr>
              <a:spcBef>
                <a:spcPts val="3000"/>
              </a:spcBef>
            </a:pPr>
            <a:endParaRPr lang="bg-BG" dirty="0"/>
          </a:p>
          <a:p>
            <a:r>
              <a:rPr lang="bg-BG" dirty="0"/>
              <a:t>Задаване на първичен ключ </a:t>
            </a:r>
            <a:r>
              <a:rPr lang="en-US" dirty="0"/>
              <a:t>(private key)</a:t>
            </a:r>
          </a:p>
          <a:p>
            <a:endParaRPr lang="en-US" sz="4800" dirty="0"/>
          </a:p>
          <a:p>
            <a:pPr>
              <a:spcBef>
                <a:spcPts val="3000"/>
              </a:spcBef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API: </a:t>
            </a:r>
            <a:r>
              <a:rPr lang="bg-BG" dirty="0"/>
              <a:t>Примери </a:t>
            </a:r>
            <a:r>
              <a:rPr lang="en-US" dirty="0"/>
              <a:t>(1)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1000" y="1854000"/>
            <a:ext cx="7107874" cy="19266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304" tIns="109728" rIns="146304" bIns="109728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modelBuilder.Entity&lt;Student&gt;()</a:t>
            </a:r>
          </a:p>
          <a:p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800" b="1" noProof="1">
                <a:latin typeface="Consolas" pitchFamily="49" charset="0"/>
              </a:rPr>
              <a:t>(s =&gt; s.Name)</a:t>
            </a:r>
          </a:p>
          <a:p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HasColumnName</a:t>
            </a:r>
            <a:r>
              <a:rPr lang="en-US" sz="2800" b="1" noProof="1">
                <a:latin typeface="Consolas" pitchFamily="49" charset="0"/>
              </a:rPr>
              <a:t>("StudentName")</a:t>
            </a:r>
          </a:p>
          <a:p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HasColumnType</a:t>
            </a:r>
            <a:r>
              <a:rPr lang="en-US" sz="2800" b="1" noProof="1">
                <a:latin typeface="Consolas" pitchFamily="49" charset="0"/>
              </a:rPr>
              <a:t>("varchar");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5867A9B-D253-435D-BB28-FB75AD352B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7DC293-92FE-3160-97EC-A48DD2A7C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4644000"/>
            <a:ext cx="8990248" cy="7817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modelBuilder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	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</a:rPr>
              <a:t>&gt;().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HasKey</a:t>
            </a:r>
            <a:r>
              <a:rPr lang="en-US" sz="2800" b="1" noProof="1">
                <a:latin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StudentKey</a:t>
            </a:r>
            <a:r>
              <a:rPr lang="en-US" sz="2800" b="1" noProof="1">
                <a:latin typeface="Consolas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45003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sz="3400" dirty="0"/>
              <a:t>Други атрибути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API: </a:t>
            </a:r>
            <a:r>
              <a:rPr lang="bg-BG" dirty="0"/>
              <a:t>Примери </a:t>
            </a:r>
            <a:r>
              <a:rPr lang="en-US" dirty="0"/>
              <a:t>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6000" y="1951672"/>
            <a:ext cx="8990249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US" sz="2800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800" b="1" noProof="1">
                <a:latin typeface="Consolas" pitchFamily="49" charset="0"/>
              </a:rPr>
              <a:t>(p =&gt; p.FirstName)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IsRequired</a:t>
            </a:r>
            <a:r>
              <a:rPr lang="en-US" sz="2800" b="1" noProof="1">
                <a:latin typeface="Consolas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HasMaxLength</a:t>
            </a:r>
            <a:r>
              <a:rPr lang="en-US" sz="2800" b="1" noProof="1">
                <a:latin typeface="Consolas" pitchFamily="49" charset="0"/>
              </a:rPr>
              <a:t>(50)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5B4A58-01D0-4543-8030-D9913D825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4" y="3789000"/>
            <a:ext cx="8990245" cy="1132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Post</a:t>
            </a:r>
            <a:r>
              <a:rPr lang="en-US" sz="2800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800" b="1" noProof="1">
                <a:latin typeface="Consolas" pitchFamily="49" charset="0"/>
              </a:rPr>
              <a:t>(p =&gt; p.LastUpdated)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ValueGeneratedOnAddOrUpdate</a:t>
            </a:r>
            <a:r>
              <a:rPr lang="en-US" sz="2800" b="1" noProof="1">
                <a:latin typeface="Consolas" pitchFamily="49" charset="0"/>
              </a:rPr>
              <a:t>()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B2D93D0-E7C9-4BA5-A0B1-36CCD841C0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644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Анотации за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Атрибути в </a:t>
            </a:r>
            <a:r>
              <a:rPr lang="en-US" sz="4400" dirty="0"/>
              <a:t>Entity Framework Core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5970DC-D0E1-2341-2957-D0503320D5D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10" y="1237473"/>
            <a:ext cx="2888254" cy="271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7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43827</TotalTime>
  <Words>1678</Words>
  <Application>Microsoft Macintosh PowerPoint</Application>
  <PresentationFormat>Widescreen</PresentationFormat>
  <Paragraphs>295</Paragraphs>
  <Slides>33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SoftUni</vt:lpstr>
      <vt:lpstr>Навигация между свързани таблици</vt:lpstr>
      <vt:lpstr>Съдържание</vt:lpstr>
      <vt:lpstr>Master-Detail навигация</vt:lpstr>
      <vt:lpstr>Какво е Master-Detail навигация?</vt:lpstr>
      <vt:lpstr>Fluent API</vt:lpstr>
      <vt:lpstr>Fluent API</vt:lpstr>
      <vt:lpstr>Fluent API: Примери (1)</vt:lpstr>
      <vt:lpstr>Fluent API: Примери (2)</vt:lpstr>
      <vt:lpstr>Атрибути в Entity Framework Core</vt:lpstr>
      <vt:lpstr>Атрибути в EF Core (1)</vt:lpstr>
      <vt:lpstr>Атрибути в EF Core (2)</vt:lpstr>
      <vt:lpstr>Fluent API и Атрибути</vt:lpstr>
      <vt:lpstr>Master-Detail с Entity Framework Core</vt:lpstr>
      <vt:lpstr>Едно към много (One-to-Many)</vt:lpstr>
      <vt:lpstr>One-to-Many: Пример</vt:lpstr>
      <vt:lpstr>One-to-Many: Имплементация (1)</vt:lpstr>
      <vt:lpstr>One-to-Many: Имплементация (2)</vt:lpstr>
      <vt:lpstr>Конфигурация с Fluent API</vt:lpstr>
      <vt:lpstr>Филтриране и сортиране на таблица</vt:lpstr>
      <vt:lpstr>Филтриране на таблица</vt:lpstr>
      <vt:lpstr>Сортиране на таблица</vt:lpstr>
      <vt:lpstr>Примерно приложение</vt:lpstr>
      <vt:lpstr>Създаване на WinForms приложение</vt:lpstr>
      <vt:lpstr>Свързване с база данни EF Core</vt:lpstr>
      <vt:lpstr>Имплементация на Master-Detail</vt:lpstr>
      <vt:lpstr>Филтриране на държави</vt:lpstr>
      <vt:lpstr>Сортиране на държави (1)</vt:lpstr>
      <vt:lpstr>Сортиране на държави (2)</vt:lpstr>
      <vt:lpstr>Резултат - Master-Detail</vt:lpstr>
      <vt:lpstr>Резултат - филтриране и сортиране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Навигация между свързани таблици (master-detail навигация)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358</cp:revision>
  <dcterms:created xsi:type="dcterms:W3CDTF">2018-05-23T13:08:44Z</dcterms:created>
  <dcterms:modified xsi:type="dcterms:W3CDTF">2024-07-03T10:22:16Z</dcterms:modified>
  <cp:category/>
</cp:coreProperties>
</file>