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503" r:id="rId2"/>
    <p:sldId id="276" r:id="rId3"/>
    <p:sldId id="587" r:id="rId4"/>
    <p:sldId id="593" r:id="rId5"/>
    <p:sldId id="588" r:id="rId6"/>
    <p:sldId id="590" r:id="rId7"/>
    <p:sldId id="589" r:id="rId8"/>
    <p:sldId id="591" r:id="rId9"/>
    <p:sldId id="592" r:id="rId10"/>
    <p:sldId id="596" r:id="rId11"/>
    <p:sldId id="594" r:id="rId12"/>
    <p:sldId id="597" r:id="rId13"/>
    <p:sldId id="586" r:id="rId14"/>
    <p:sldId id="504" r:id="rId15"/>
    <p:sldId id="5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Видове услуги за комуникация в реално време" id="{4A7CF05F-0E87-46D0-ADBC-8A44DFDA05C9}">
          <p14:sldIdLst>
            <p14:sldId id="587"/>
            <p14:sldId id="593"/>
            <p14:sldId id="588"/>
            <p14:sldId id="590"/>
            <p14:sldId id="589"/>
            <p14:sldId id="591"/>
            <p14:sldId id="592"/>
            <p14:sldId id="596"/>
            <p14:sldId id="594"/>
            <p14:sldId id="59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426" y="3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6575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94508"/>
            <a:ext cx="11083636" cy="714491"/>
          </a:xfrm>
        </p:spPr>
        <p:txBody>
          <a:bodyPr>
            <a:normAutofit/>
          </a:bodyPr>
          <a:lstStyle/>
          <a:p>
            <a:r>
              <a:rPr lang="ru-RU" dirty="0"/>
              <a:t>Правила за сигурност в интернет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373" y="321501"/>
            <a:ext cx="9591254" cy="1563818"/>
          </a:xfrm>
        </p:spPr>
        <p:txBody>
          <a:bodyPr>
            <a:normAutofit fontScale="90000"/>
          </a:bodyPr>
          <a:lstStyle/>
          <a:p>
            <a:r>
              <a:rPr lang="ru-RU" dirty="0"/>
              <a:t>Средства за комуникация в реално време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What is Real Time Communication (RTC) ? - ZEGOCLOUD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7" b="1221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Най-известните програми</a:t>
            </a:r>
            <a:r>
              <a:rPr lang="bg-BG" dirty="0"/>
              <a:t>, които използват </a:t>
            </a:r>
            <a:r>
              <a:rPr lang="en-US" b="1" dirty="0" smtClean="0"/>
              <a:t>VoIP</a:t>
            </a:r>
            <a:r>
              <a:rPr lang="en-US" dirty="0" smtClean="0"/>
              <a:t>/</a:t>
            </a:r>
            <a:r>
              <a:rPr lang="en-US" b="1" dirty="0" smtClean="0"/>
              <a:t>mVoIP</a:t>
            </a:r>
            <a:r>
              <a:rPr lang="en-US" dirty="0" smtClean="0"/>
              <a:t> </a:t>
            </a:r>
            <a:r>
              <a:rPr lang="bg-BG" dirty="0"/>
              <a:t>са</a:t>
            </a:r>
            <a:r>
              <a:rPr lang="bg-BG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Skype</a:t>
            </a:r>
          </a:p>
          <a:p>
            <a:pPr lvl="1"/>
            <a:r>
              <a:rPr lang="en-US" dirty="0" smtClean="0"/>
              <a:t>Viber</a:t>
            </a:r>
          </a:p>
          <a:p>
            <a:pPr lvl="1"/>
            <a:r>
              <a:rPr lang="en-US" dirty="0" smtClean="0"/>
              <a:t>Facebook Messenger</a:t>
            </a:r>
          </a:p>
          <a:p>
            <a:pPr lvl="1"/>
            <a:r>
              <a:rPr lang="en-US" dirty="0" smtClean="0"/>
              <a:t>Discord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Програми за </a:t>
            </a:r>
            <a:r>
              <a:rPr lang="en-US" dirty="0" smtClean="0"/>
              <a:t>VoIP</a:t>
            </a:r>
            <a:r>
              <a:rPr lang="bg-BG" dirty="0" smtClean="0"/>
              <a:t>/</a:t>
            </a:r>
            <a:r>
              <a:rPr lang="en-US" dirty="0" smtClean="0"/>
              <a:t>mVoIP</a:t>
            </a:r>
            <a:endParaRPr lang="en-US" dirty="0"/>
          </a:p>
        </p:txBody>
      </p:sp>
      <p:pic>
        <p:nvPicPr>
          <p:cNvPr id="3076" name="Picture 4" descr="Файл:Skype logo (2019–present)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29" y="2136279"/>
            <a:ext cx="1951296" cy="196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Viber - Free social media 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000" y="1826649"/>
            <a:ext cx="2586978" cy="258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ndefine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72" y="4501077"/>
            <a:ext cx="2005923" cy="200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static.vecteezy.com/system/resources/previews/018/..."/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8" t="14579" r="13876" b="15293"/>
          <a:stretch/>
        </p:blipFill>
        <p:spPr bwMode="auto">
          <a:xfrm>
            <a:off x="7147842" y="4453045"/>
            <a:ext cx="2278158" cy="22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123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45598" cy="552876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Размяна </a:t>
            </a:r>
            <a:r>
              <a:rPr lang="bg-BG" b="1" dirty="0">
                <a:solidFill>
                  <a:schemeClr val="bg1"/>
                </a:solidFill>
              </a:rPr>
              <a:t>на мигновени </a:t>
            </a:r>
            <a:r>
              <a:rPr lang="bg-BG" b="1" dirty="0" smtClean="0">
                <a:solidFill>
                  <a:schemeClr val="bg1"/>
                </a:solidFill>
              </a:rPr>
              <a:t>съобщения </a:t>
            </a:r>
            <a:r>
              <a:rPr lang="en-US" dirty="0"/>
              <a:t>(</a:t>
            </a:r>
            <a:r>
              <a:rPr lang="en-US" b="1" dirty="0"/>
              <a:t>Instant Messaging</a:t>
            </a:r>
            <a:r>
              <a:rPr lang="en-US" dirty="0" smtClean="0"/>
              <a:t>)</a:t>
            </a:r>
            <a:r>
              <a:rPr lang="bg-BG" dirty="0" smtClean="0"/>
              <a:t> – </a:t>
            </a:r>
            <a:r>
              <a:rPr lang="ru-RU" dirty="0" smtClean="0"/>
              <a:t>вид </a:t>
            </a:r>
            <a:r>
              <a:rPr lang="ru-RU" b="1" dirty="0"/>
              <a:t>онлайн чат </a:t>
            </a:r>
            <a:r>
              <a:rPr lang="ru-RU" dirty="0"/>
              <a:t>за изпращане на текстови съобщения, файлове и </a:t>
            </a:r>
            <a:r>
              <a:rPr lang="ru-RU" dirty="0" smtClean="0"/>
              <a:t>картички в </a:t>
            </a:r>
            <a:r>
              <a:rPr lang="ru-RU" b="1" dirty="0"/>
              <a:t>реално </a:t>
            </a:r>
            <a:r>
              <a:rPr lang="ru-RU" b="1" dirty="0" smtClean="0"/>
              <a:t>време</a:t>
            </a:r>
          </a:p>
          <a:p>
            <a:pPr lvl="1">
              <a:spcAft>
                <a:spcPts val="0"/>
              </a:spcAft>
            </a:pPr>
            <a:r>
              <a:rPr lang="ru-RU" dirty="0" smtClean="0"/>
              <a:t>Възможност за </a:t>
            </a:r>
            <a:r>
              <a:rPr lang="ru-RU" b="1" dirty="0" smtClean="0"/>
              <a:t>едновременно участие</a:t>
            </a:r>
          </a:p>
          <a:p>
            <a:pPr marL="442912" lvl="1" indent="0">
              <a:spcBef>
                <a:spcPts val="0"/>
              </a:spcBef>
              <a:buNone/>
            </a:pPr>
            <a:r>
              <a:rPr lang="ru-RU" dirty="0" smtClean="0"/>
              <a:t>    в разговори</a:t>
            </a:r>
          </a:p>
          <a:p>
            <a:r>
              <a:rPr lang="ru-RU" dirty="0" smtClean="0"/>
              <a:t>За разлика от </a:t>
            </a:r>
            <a:r>
              <a:rPr lang="en-US" b="1" dirty="0" smtClean="0"/>
              <a:t>IRC</a:t>
            </a:r>
            <a:r>
              <a:rPr lang="en-US" dirty="0" smtClean="0"/>
              <a:t>, </a:t>
            </a:r>
            <a:r>
              <a:rPr lang="ru-RU" dirty="0" smtClean="0"/>
              <a:t>всички </a:t>
            </a:r>
            <a:r>
              <a:rPr lang="ru-RU" dirty="0"/>
              <a:t>потребители се </a:t>
            </a:r>
            <a:r>
              <a:rPr lang="ru-RU" b="1" dirty="0"/>
              <a:t>регистрират</a:t>
            </a:r>
            <a:r>
              <a:rPr lang="ru-RU" dirty="0"/>
              <a:t> в </a:t>
            </a:r>
            <a:r>
              <a:rPr lang="ru-RU" b="1" dirty="0"/>
              <a:t>общо приложение </a:t>
            </a:r>
            <a:r>
              <a:rPr lang="ru-RU" dirty="0" smtClean="0"/>
              <a:t>и </a:t>
            </a:r>
            <a:r>
              <a:rPr lang="ru-RU" dirty="0"/>
              <a:t>могат да изпращат съобщения един на друг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Размяна на мигновени съобщения</a:t>
            </a:r>
            <a:endParaRPr lang="en-US" dirty="0"/>
          </a:p>
        </p:txBody>
      </p:sp>
      <p:pic>
        <p:nvPicPr>
          <p:cNvPr id="4102" name="Picture 6" descr="Tip of the Week: How Instant Messaging Can Be Used to Improve Workplace  Collaboration - Business Technology, Gadgets, and IT Best Practices from  Grove Networks Blog | Miami | Grove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515" y="1449000"/>
            <a:ext cx="3450000" cy="345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56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Най-известните </a:t>
            </a:r>
            <a:r>
              <a:rPr lang="bg-BG" b="1" dirty="0" smtClean="0"/>
              <a:t>програми</a:t>
            </a:r>
            <a:r>
              <a:rPr lang="bg-BG" dirty="0"/>
              <a:t> </a:t>
            </a:r>
            <a:r>
              <a:rPr lang="bg-BG" dirty="0" smtClean="0"/>
              <a:t>за мигновени съобщения са:</a:t>
            </a:r>
          </a:p>
          <a:p>
            <a:pPr lvl="1"/>
            <a:r>
              <a:rPr lang="en-US" dirty="0" smtClean="0"/>
              <a:t>WhatsApp</a:t>
            </a:r>
          </a:p>
          <a:p>
            <a:pPr lvl="1"/>
            <a:r>
              <a:rPr lang="en-US" dirty="0" smtClean="0"/>
              <a:t>Telegram</a:t>
            </a:r>
          </a:p>
          <a:p>
            <a:pPr lvl="1"/>
            <a:r>
              <a:rPr lang="en-US" dirty="0" smtClean="0"/>
              <a:t>Viber</a:t>
            </a:r>
          </a:p>
          <a:p>
            <a:pPr lvl="1"/>
            <a:r>
              <a:rPr lang="en-US" dirty="0" smtClean="0"/>
              <a:t>Discord</a:t>
            </a:r>
          </a:p>
          <a:p>
            <a:pPr lvl="1"/>
            <a:r>
              <a:rPr lang="en-US" dirty="0" smtClean="0"/>
              <a:t>Snapchat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Програми за размяна на мигновени съобщения</a:t>
            </a:r>
            <a:endParaRPr lang="en-US" dirty="0"/>
          </a:p>
        </p:txBody>
      </p:sp>
      <p:pic>
        <p:nvPicPr>
          <p:cNvPr id="5122" name="Picture 2" descr="Category:WhatsApp –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50" y="1908477"/>
            <a:ext cx="2295000" cy="230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Телеграм – Уикипедия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000" y="2075844"/>
            <a:ext cx="1967438" cy="19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tatic.vecteezy.com/system/resources/previews/018/...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8" t="14579" r="13876" b="15293"/>
          <a:stretch/>
        </p:blipFill>
        <p:spPr bwMode="auto">
          <a:xfrm>
            <a:off x="6502725" y="4317009"/>
            <a:ext cx="2291550" cy="222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napchat Logo PNG Vector (EPS) Free Downloa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000" y="4468323"/>
            <a:ext cx="1926355" cy="192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iber - Free social media icon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3" t="4424" r="8819" b="3994"/>
          <a:stretch/>
        </p:blipFill>
        <p:spPr bwMode="auto">
          <a:xfrm>
            <a:off x="3729270" y="4317008"/>
            <a:ext cx="2186729" cy="239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45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014234" cy="5207396"/>
          </a:xfrm>
        </p:spPr>
        <p:txBody>
          <a:bodyPr/>
          <a:lstStyle/>
          <a:p>
            <a:r>
              <a:rPr lang="bg-BG" dirty="0" smtClean="0"/>
              <a:t>͏Видове </a:t>
            </a:r>
            <a:r>
              <a:rPr lang="bg-BG" b="1" dirty="0" smtClean="0"/>
              <a:t>услуги</a:t>
            </a:r>
            <a:r>
              <a:rPr lang="bg-BG" dirty="0" smtClean="0"/>
              <a:t> за </a:t>
            </a:r>
            <a:r>
              <a:rPr lang="bg-BG" b="1" dirty="0" smtClean="0"/>
              <a:t>комуникация</a:t>
            </a:r>
            <a:r>
              <a:rPr lang="bg-BG" dirty="0" smtClean="0"/>
              <a:t> в </a:t>
            </a:r>
            <a:r>
              <a:rPr lang="bg-BG" b="1" dirty="0" smtClean="0"/>
              <a:t>реално време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Discord</a:t>
            </a:r>
          </a:p>
          <a:p>
            <a:r>
              <a:rPr lang="bg-BG" dirty="0" smtClean="0"/>
              <a:t>͏Създаване на </a:t>
            </a:r>
            <a:r>
              <a:rPr lang="bg-BG" b="1" dirty="0" smtClean="0"/>
              <a:t>профил</a:t>
            </a:r>
            <a:r>
              <a:rPr lang="bg-BG" dirty="0" smtClean="0"/>
              <a:t> в </a:t>
            </a:r>
            <a:r>
              <a:rPr lang="en-US" b="1" dirty="0" smtClean="0"/>
              <a:t>Discord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Работа</a:t>
            </a:r>
            <a:r>
              <a:rPr lang="bg-BG" dirty="0" smtClean="0"/>
              <a:t> с </a:t>
            </a:r>
            <a:r>
              <a:rPr lang="en-US" dirty="0" smtClean="0"/>
              <a:t>Discord</a:t>
            </a:r>
          </a:p>
          <a:p>
            <a:r>
              <a:rPr lang="bg-BG" dirty="0" smtClean="0"/>
              <a:t>Правила за </a:t>
            </a:r>
            <a:r>
              <a:rPr lang="bg-BG" b="1" dirty="0" smtClean="0"/>
              <a:t>сигурност</a:t>
            </a:r>
            <a:r>
              <a:rPr lang="bg-BG" dirty="0" smtClean="0"/>
              <a:t> в </a:t>
            </a:r>
            <a:r>
              <a:rPr lang="bg-BG" b="1" dirty="0" smtClean="0"/>
              <a:t>интернет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ru-RU" dirty="0"/>
              <a:t>͏Видове услуги за комуникация в реално </a:t>
            </a:r>
            <a:r>
              <a:rPr lang="ru-RU" dirty="0" smtClean="0"/>
              <a:t>време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41" y="1629000"/>
            <a:ext cx="3610517" cy="205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1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Видовете </a:t>
            </a:r>
            <a:r>
              <a:rPr lang="bg-BG" b="1" dirty="0" smtClean="0"/>
              <a:t>услуги</a:t>
            </a:r>
            <a:r>
              <a:rPr lang="bg-BG" dirty="0" smtClean="0"/>
              <a:t> за </a:t>
            </a:r>
            <a:r>
              <a:rPr lang="bg-BG" b="1" dirty="0" smtClean="0"/>
              <a:t>комуникация</a:t>
            </a:r>
            <a:r>
              <a:rPr lang="bg-BG" dirty="0" smtClean="0"/>
              <a:t> в </a:t>
            </a:r>
            <a:r>
              <a:rPr lang="bg-BG" b="1" dirty="0" smtClean="0"/>
              <a:t>реално време </a:t>
            </a:r>
            <a:r>
              <a:rPr lang="bg-BG" dirty="0" smtClean="0"/>
              <a:t>са:</a:t>
            </a:r>
          </a:p>
          <a:p>
            <a:pPr lvl="1"/>
            <a:r>
              <a:rPr lang="bg-BG" b="1" dirty="0" smtClean="0"/>
              <a:t>Разроговори</a:t>
            </a:r>
            <a:r>
              <a:rPr lang="bg-BG" dirty="0" smtClean="0"/>
              <a:t> в реално време (</a:t>
            </a:r>
            <a:r>
              <a:rPr lang="en-US" dirty="0" smtClean="0"/>
              <a:t>Internet Relay Chat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bg-BG" b="1" dirty="0" smtClean="0"/>
              <a:t>Интернет телефония </a:t>
            </a:r>
            <a:r>
              <a:rPr lang="bg-BG" dirty="0" smtClean="0"/>
              <a:t>(</a:t>
            </a:r>
            <a:r>
              <a:rPr lang="en-US" dirty="0"/>
              <a:t>Voice over Internet Protocol</a:t>
            </a:r>
            <a:r>
              <a:rPr lang="bg-BG" dirty="0" smtClean="0"/>
              <a:t>)</a:t>
            </a:r>
            <a:endParaRPr lang="en-US" dirty="0" smtClean="0"/>
          </a:p>
          <a:p>
            <a:pPr lvl="1"/>
            <a:r>
              <a:rPr lang="bg-BG" dirty="0" smtClean="0"/>
              <a:t>Размяна на </a:t>
            </a:r>
            <a:r>
              <a:rPr lang="bg-BG" b="1" dirty="0" smtClean="0"/>
              <a:t>мигновени съобщения </a:t>
            </a:r>
            <a:r>
              <a:rPr lang="bg-BG" dirty="0" smtClean="0"/>
              <a:t>(</a:t>
            </a:r>
            <a:r>
              <a:rPr lang="en-US" dirty="0" smtClean="0"/>
              <a:t>Instant Messaging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Видове услуги за комуникация в реално време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52" y="4104000"/>
            <a:ext cx="2150096" cy="2493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3820500"/>
            <a:ext cx="3060000" cy="3060000"/>
          </a:xfrm>
          <a:prstGeom prst="rect">
            <a:avLst/>
          </a:prstGeom>
        </p:spPr>
      </p:pic>
      <p:pic>
        <p:nvPicPr>
          <p:cNvPr id="2054" name="Picture 6" descr="Advantages of Instant Messaging Apps Marketing [2022] | Landbo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00" y="4243500"/>
            <a:ext cx="3690000" cy="2214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9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Разговори в реално време </a:t>
            </a:r>
            <a:r>
              <a:rPr lang="bg-BG" dirty="0" smtClean="0"/>
              <a:t>(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nternet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elay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hat</a:t>
            </a:r>
            <a:r>
              <a:rPr lang="bg-BG" dirty="0" smtClean="0"/>
              <a:t>)</a:t>
            </a:r>
            <a:r>
              <a:rPr lang="en-US" dirty="0" smtClean="0"/>
              <a:t> </a:t>
            </a:r>
            <a:r>
              <a:rPr lang="bg-BG" dirty="0" smtClean="0"/>
              <a:t>– </a:t>
            </a:r>
            <a:r>
              <a:rPr lang="ru-RU" dirty="0" smtClean="0"/>
              <a:t>позволява </a:t>
            </a:r>
            <a:r>
              <a:rPr lang="ru-RU" b="1" dirty="0" smtClean="0"/>
              <a:t>едновременно общуване </a:t>
            </a:r>
            <a:r>
              <a:rPr lang="ru-RU" dirty="0" smtClean="0"/>
              <a:t>в </a:t>
            </a:r>
            <a:r>
              <a:rPr lang="ru-RU" b="1" dirty="0" smtClean="0"/>
              <a:t>реално време </a:t>
            </a:r>
            <a:r>
              <a:rPr lang="ru-RU" dirty="0" smtClean="0"/>
              <a:t>с потребители от целия свят</a:t>
            </a:r>
          </a:p>
          <a:p>
            <a:pPr lvl="1"/>
            <a:r>
              <a:rPr lang="ru-RU" dirty="0" smtClean="0"/>
              <a:t>Нарича се </a:t>
            </a:r>
            <a:r>
              <a:rPr lang="ru-RU" b="1" dirty="0" smtClean="0">
                <a:solidFill>
                  <a:schemeClr val="bg1"/>
                </a:solidFill>
              </a:rPr>
              <a:t>чат</a:t>
            </a:r>
            <a:r>
              <a:rPr lang="ru-RU" dirty="0" smtClean="0"/>
              <a:t> (</a:t>
            </a:r>
            <a:r>
              <a:rPr lang="en-US" b="1" dirty="0" smtClean="0"/>
              <a:t>chat</a:t>
            </a:r>
            <a:r>
              <a:rPr lang="ru-RU" dirty="0" smtClean="0"/>
              <a:t>), което преведено от английски означава "</a:t>
            </a:r>
            <a:r>
              <a:rPr lang="ru-RU" b="1" dirty="0" smtClean="0"/>
              <a:t>бърборене</a:t>
            </a:r>
            <a:r>
              <a:rPr lang="ru-RU" dirty="0" smtClean="0"/>
              <a:t>"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Разговори в реално време </a:t>
            </a:r>
            <a:r>
              <a:rPr lang="ru-RU" dirty="0" smtClean="0"/>
              <a:t>(IRC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3080" name="Picture 8" descr="Four Ways Video is Changing the Customer Support Landscape - Freshdesk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27" y="4156447"/>
            <a:ext cx="6414845" cy="25684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32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Всеки </a:t>
            </a:r>
            <a:r>
              <a:rPr lang="ru-RU" b="1" dirty="0"/>
              <a:t>потребител</a:t>
            </a:r>
            <a:r>
              <a:rPr lang="ru-RU" dirty="0"/>
              <a:t> има уникално "</a:t>
            </a:r>
            <a:r>
              <a:rPr lang="ru-RU" b="1" dirty="0"/>
              <a:t>име</a:t>
            </a:r>
            <a:r>
              <a:rPr lang="ru-RU" dirty="0"/>
              <a:t>" – </a:t>
            </a:r>
            <a:r>
              <a:rPr lang="ru-RU" b="1" dirty="0">
                <a:solidFill>
                  <a:schemeClr val="bg1"/>
                </a:solidFill>
              </a:rPr>
              <a:t>псевдоним</a:t>
            </a:r>
            <a:r>
              <a:rPr lang="ru-RU" dirty="0"/>
              <a:t> (</a:t>
            </a:r>
            <a:r>
              <a:rPr lang="ru-RU" b="1" dirty="0"/>
              <a:t>nickname</a:t>
            </a:r>
            <a:r>
              <a:rPr lang="ru-RU" dirty="0"/>
              <a:t>), различаващ го от останалите</a:t>
            </a:r>
            <a:endParaRPr lang="en-US" dirty="0"/>
          </a:p>
          <a:p>
            <a:pPr lvl="1"/>
            <a:r>
              <a:rPr lang="ru-RU" dirty="0"/>
              <a:t>Псевдонимът е </a:t>
            </a:r>
            <a:r>
              <a:rPr lang="ru-RU" b="1" dirty="0"/>
              <a:t>измислен</a:t>
            </a:r>
            <a:r>
              <a:rPr lang="ru-RU" dirty="0"/>
              <a:t> и служи като </a:t>
            </a:r>
            <a:r>
              <a:rPr lang="ru-RU" b="1" dirty="0"/>
              <a:t>алтернатива</a:t>
            </a:r>
            <a:r>
              <a:rPr lang="ru-RU" dirty="0"/>
              <a:t> на </a:t>
            </a:r>
            <a:r>
              <a:rPr lang="ru-RU" b="1" dirty="0"/>
              <a:t>истинското име</a:t>
            </a:r>
            <a:endParaRPr lang="en-US" b="1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Псевдоним</a:t>
            </a:r>
            <a:endParaRPr lang="en-US" dirty="0"/>
          </a:p>
        </p:txBody>
      </p:sp>
      <p:pic>
        <p:nvPicPr>
          <p:cNvPr id="4100" name="Picture 4" descr="nickname-generator/README.md at master · dasmig/nickname-generator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500" y="3588241"/>
            <a:ext cx="6165000" cy="30825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68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5598" cy="5528766"/>
          </a:xfrm>
        </p:spPr>
        <p:txBody>
          <a:bodyPr/>
          <a:lstStyle/>
          <a:p>
            <a:r>
              <a:rPr lang="ru-RU" b="1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Сървърът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ru-RU" b="1" dirty="0" smtClean="0"/>
              <a:t>компютърът</a:t>
            </a:r>
            <a:r>
              <a:rPr lang="ru-RU" dirty="0" smtClean="0"/>
              <a:t>), </a:t>
            </a:r>
            <a:r>
              <a:rPr lang="ru-RU" dirty="0"/>
              <a:t>който предоставя услугата, </a:t>
            </a:r>
            <a:r>
              <a:rPr lang="ru-RU" b="1" dirty="0"/>
              <a:t>организира</a:t>
            </a:r>
            <a:r>
              <a:rPr lang="ru-RU" dirty="0"/>
              <a:t> потребителите в </a:t>
            </a:r>
            <a:r>
              <a:rPr lang="ru-RU" b="1" dirty="0" smtClean="0"/>
              <a:t>групи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наречени </a:t>
            </a:r>
            <a:r>
              <a:rPr lang="ru-RU" b="1" dirty="0" smtClean="0">
                <a:solidFill>
                  <a:schemeClr val="bg1"/>
                </a:solidFill>
              </a:rPr>
              <a:t>канали</a:t>
            </a:r>
          </a:p>
          <a:p>
            <a:pPr lvl="1"/>
            <a:r>
              <a:rPr lang="ru-RU" dirty="0"/>
              <a:t>Всяко </a:t>
            </a:r>
            <a:r>
              <a:rPr lang="ru-RU" b="1" dirty="0"/>
              <a:t>съобщение</a:t>
            </a:r>
            <a:r>
              <a:rPr lang="ru-RU" dirty="0"/>
              <a:t>, </a:t>
            </a:r>
            <a:r>
              <a:rPr lang="ru-RU" dirty="0" smtClean="0"/>
              <a:t>изпратено </a:t>
            </a:r>
            <a:r>
              <a:rPr lang="ru-RU" dirty="0"/>
              <a:t>в </a:t>
            </a:r>
            <a:r>
              <a:rPr lang="ru-RU" b="1" dirty="0"/>
              <a:t>групата</a:t>
            </a:r>
            <a:r>
              <a:rPr lang="ru-RU" dirty="0"/>
              <a:t>, достига до </a:t>
            </a:r>
            <a:r>
              <a:rPr lang="ru-RU" b="1" dirty="0"/>
              <a:t>всички</a:t>
            </a:r>
            <a:r>
              <a:rPr lang="ru-RU" dirty="0"/>
              <a:t> </a:t>
            </a:r>
            <a:r>
              <a:rPr lang="ru-RU" b="1" dirty="0" smtClean="0"/>
              <a:t>участници</a:t>
            </a:r>
          </a:p>
          <a:p>
            <a:r>
              <a:rPr lang="ru-RU" b="1" dirty="0" smtClean="0"/>
              <a:t>Имената</a:t>
            </a:r>
            <a:r>
              <a:rPr lang="ru-RU" dirty="0" smtClean="0"/>
              <a:t> на каналите </a:t>
            </a:r>
            <a:r>
              <a:rPr lang="ru-RU" b="1" dirty="0" smtClean="0"/>
              <a:t>започват</a:t>
            </a:r>
            <a:r>
              <a:rPr lang="ru-RU" dirty="0" smtClean="0"/>
              <a:t> със знака "</a:t>
            </a:r>
            <a:r>
              <a:rPr lang="en-US" b="1" dirty="0" smtClean="0">
                <a:solidFill>
                  <a:schemeClr val="bg1"/>
                </a:solidFill>
              </a:rPr>
              <a:t>#</a:t>
            </a:r>
            <a:r>
              <a:rPr lang="en-US" dirty="0" smtClean="0"/>
              <a:t>" </a:t>
            </a:r>
            <a:r>
              <a:rPr lang="bg-BG" dirty="0" smtClean="0"/>
              <a:t>(</a:t>
            </a:r>
            <a:r>
              <a:rPr lang="bg-BG" b="1" dirty="0" smtClean="0"/>
              <a:t>диез</a:t>
            </a:r>
            <a:r>
              <a:rPr lang="bg-BG" dirty="0" smtClean="0"/>
              <a:t>)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Канали в</a:t>
            </a:r>
            <a:r>
              <a:rPr lang="en-US" dirty="0"/>
              <a:t> </a:t>
            </a:r>
            <a:r>
              <a:rPr lang="en-US" dirty="0" smtClean="0"/>
              <a:t>IRC</a:t>
            </a:r>
            <a:endParaRPr lang="en-US" dirty="0"/>
          </a:p>
        </p:txBody>
      </p:sp>
      <p:pic>
        <p:nvPicPr>
          <p:cNvPr id="5122" name="Picture 2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946" y="1314000"/>
            <a:ext cx="3372138" cy="46535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17015" y="5967551"/>
            <a:ext cx="297000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Първият </a:t>
            </a:r>
            <a:r>
              <a:rPr lang="en-US" sz="2400" b="1" dirty="0" smtClean="0"/>
              <a:t>IRC </a:t>
            </a:r>
            <a:r>
              <a:rPr lang="bg-BG" sz="2400" b="1" dirty="0" smtClean="0"/>
              <a:t>сървър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99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Възможни са и </a:t>
            </a:r>
            <a:r>
              <a:rPr lang="ru-RU" b="1" dirty="0"/>
              <a:t>лични разговори </a:t>
            </a:r>
            <a:r>
              <a:rPr lang="ru-RU" dirty="0"/>
              <a:t>между </a:t>
            </a:r>
            <a:r>
              <a:rPr lang="ru-RU" b="1" dirty="0"/>
              <a:t>двама потребители</a:t>
            </a:r>
            <a:endParaRPr lang="en-US" b="1" dirty="0"/>
          </a:p>
          <a:p>
            <a:r>
              <a:rPr lang="ru-RU" dirty="0"/>
              <a:t>Всяка </a:t>
            </a:r>
            <a:r>
              <a:rPr lang="ru-RU" b="1" dirty="0"/>
              <a:t>IRC мрежа </a:t>
            </a:r>
            <a:r>
              <a:rPr lang="ru-RU" dirty="0"/>
              <a:t>е </a:t>
            </a:r>
            <a:r>
              <a:rPr lang="ru-RU" b="1" dirty="0"/>
              <a:t>отделна</a:t>
            </a:r>
            <a:r>
              <a:rPr lang="ru-RU" dirty="0"/>
              <a:t>, и потребителите могат да </a:t>
            </a:r>
            <a:r>
              <a:rPr lang="ru-RU" b="1" dirty="0"/>
              <a:t>общуват</a:t>
            </a:r>
            <a:r>
              <a:rPr lang="ru-RU" dirty="0"/>
              <a:t> само в рамките на </a:t>
            </a:r>
            <a:r>
              <a:rPr lang="ru-RU" b="1" dirty="0"/>
              <a:t>същата мрежа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и ограничения на IRC мрежите</a:t>
            </a:r>
            <a:endParaRPr lang="en-US" dirty="0"/>
          </a:p>
        </p:txBody>
      </p:sp>
      <p:pic>
        <p:nvPicPr>
          <p:cNvPr id="6146" name="Picture 2" descr="Video Call Friends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000" y="3463379"/>
            <a:ext cx="4535235" cy="3021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ser access denied icon in editable flat outline design 5231268 Vector Art  at Vecteez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307" y="3395909"/>
            <a:ext cx="3259591" cy="325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43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Интернет телефония </a:t>
            </a:r>
            <a:r>
              <a:rPr lang="bg-BG" dirty="0" smtClean="0"/>
              <a:t>(</a:t>
            </a:r>
            <a:r>
              <a:rPr lang="en-US" b="1" dirty="0">
                <a:solidFill>
                  <a:schemeClr val="bg1"/>
                </a:solidFill>
              </a:rPr>
              <a:t>V</a:t>
            </a:r>
            <a:r>
              <a:rPr lang="en-US" dirty="0"/>
              <a:t>oice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ver 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en-US" dirty="0"/>
              <a:t>nternet 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en-US" dirty="0"/>
              <a:t>rotocol</a:t>
            </a:r>
            <a:r>
              <a:rPr lang="bg-BG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технология</a:t>
            </a:r>
            <a:r>
              <a:rPr lang="ru-RU" dirty="0"/>
              <a:t>, която позволява </a:t>
            </a:r>
            <a:r>
              <a:rPr lang="ru-RU" b="1" dirty="0"/>
              <a:t>пренасянето</a:t>
            </a:r>
            <a:r>
              <a:rPr lang="ru-RU" dirty="0"/>
              <a:t> на </a:t>
            </a:r>
            <a:r>
              <a:rPr lang="ru-RU" b="1" dirty="0"/>
              <a:t>глас</a:t>
            </a:r>
            <a:r>
              <a:rPr lang="ru-RU" dirty="0"/>
              <a:t> </a:t>
            </a:r>
            <a:r>
              <a:rPr lang="ru-RU" dirty="0" smtClean="0"/>
              <a:t>благодарение </a:t>
            </a:r>
            <a:r>
              <a:rPr lang="ru-RU" dirty="0"/>
              <a:t>на </a:t>
            </a:r>
            <a:r>
              <a:rPr lang="ru-RU" b="1" dirty="0"/>
              <a:t>инфраструктурата</a:t>
            </a:r>
            <a:r>
              <a:rPr lang="ru-RU" dirty="0"/>
              <a:t> на </a:t>
            </a:r>
            <a:r>
              <a:rPr lang="ru-RU" b="1" dirty="0" smtClean="0"/>
              <a:t>интернет</a:t>
            </a:r>
            <a:endParaRPr lang="en-US" b="1" dirty="0" smtClean="0"/>
          </a:p>
          <a:p>
            <a:pPr lvl="1"/>
            <a:r>
              <a:rPr lang="bg-BG" dirty="0" smtClean="0"/>
              <a:t>Съществува и </a:t>
            </a:r>
            <a:r>
              <a:rPr lang="en-US" b="1" dirty="0" smtClean="0"/>
              <a:t>mVoIP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 smtClean="0"/>
              <a:t>obile </a:t>
            </a:r>
            <a:r>
              <a:rPr lang="en-US" b="1" dirty="0">
                <a:solidFill>
                  <a:schemeClr val="bg1"/>
                </a:solidFill>
              </a:rPr>
              <a:t>VoIP</a:t>
            </a:r>
            <a:r>
              <a:rPr lang="en-US" dirty="0" smtClean="0"/>
              <a:t>) </a:t>
            </a:r>
            <a:r>
              <a:rPr lang="bg-BG" dirty="0" smtClean="0"/>
              <a:t>технология, която използва </a:t>
            </a:r>
            <a:r>
              <a:rPr lang="bg-BG" b="1" dirty="0" smtClean="0"/>
              <a:t>мобилните устройства </a:t>
            </a:r>
            <a:r>
              <a:rPr lang="bg-BG" dirty="0" smtClean="0"/>
              <a:t>– смартфони, таблети и т.н.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Интернет телефония</a:t>
            </a:r>
            <a:r>
              <a:rPr lang="en-US" dirty="0" smtClean="0"/>
              <a:t> </a:t>
            </a:r>
            <a:r>
              <a:rPr lang="en-US" dirty="0" smtClean="0"/>
              <a:t>(VoIP)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00" y="4247878"/>
            <a:ext cx="2150096" cy="2493000"/>
          </a:xfrm>
          <a:prstGeom prst="rect">
            <a:avLst/>
          </a:prstGeom>
        </p:spPr>
      </p:pic>
      <p:pic>
        <p:nvPicPr>
          <p:cNvPr id="1026" name="Picture 2" descr="https://upload.wikimedia.org/wikipedia/commons/thumb/3/33/Cisco_7960_IP_Phone.JPG/220px-Cisco_7960_IP_Pho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00" y="4404815"/>
            <a:ext cx="2905500" cy="217912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29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</TotalTime>
  <Words>567</Words>
  <Application>Microsoft Office PowerPoint</Application>
  <PresentationFormat>Widescreen</PresentationFormat>
  <Paragraphs>87</Paragraphs>
  <Slides>15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Consolas</vt:lpstr>
      <vt:lpstr>Wingdings</vt:lpstr>
      <vt:lpstr>SoftUni</vt:lpstr>
      <vt:lpstr>Средства за комуникация в реално време</vt:lpstr>
      <vt:lpstr>Съдържание</vt:lpstr>
      <vt:lpstr>͏Видове услуги за комуникация в реално време</vt:lpstr>
      <vt:lpstr>Видове услуги за комуникация в реално време</vt:lpstr>
      <vt:lpstr>Разговори в реално време (IRC)</vt:lpstr>
      <vt:lpstr>Псевдоним</vt:lpstr>
      <vt:lpstr>Канали в IRC</vt:lpstr>
      <vt:lpstr>Функции и ограничения на IRC мрежите</vt:lpstr>
      <vt:lpstr>Интернет телефония (VoIP)</vt:lpstr>
      <vt:lpstr>Програми за VoIP/mVoIP</vt:lpstr>
      <vt:lpstr>Размяна на мигновени съобщения</vt:lpstr>
      <vt:lpstr>Програми за размяна на мигновени съобщения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Средства за комуникация в реално време. Правила за сигурност в интернет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654</cp:revision>
  <dcterms:created xsi:type="dcterms:W3CDTF">2018-05-23T13:08:44Z</dcterms:created>
  <dcterms:modified xsi:type="dcterms:W3CDTF">2024-08-31T19:43:03Z</dcterms:modified>
  <cp:category/>
</cp:coreProperties>
</file>