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9" r:id="rId15"/>
    <p:sldId id="485" r:id="rId16"/>
    <p:sldId id="486" r:id="rId17"/>
    <p:sldId id="487" r:id="rId18"/>
    <p:sldId id="488" r:id="rId19"/>
    <p:sldId id="490" r:id="rId20"/>
    <p:sldId id="491" r:id="rId21"/>
    <p:sldId id="539" r:id="rId22"/>
    <p:sldId id="540" r:id="rId23"/>
    <p:sldId id="541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9F10599-2545-4489-AAB5-29608C8C7346}">
          <p14:sldIdLst>
            <p14:sldId id="402"/>
            <p14:sldId id="493"/>
          </p14:sldIdLst>
        </p14:section>
        <p14:section name="Масиви" id="{452D40E6-21A6-4F4C-9AD0-9E992636AA3B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и отпечатване на масиви" id="{D7382DB8-E282-4E2B-A919-F99317F7E2A0}">
          <p14:sldIdLst>
            <p14:sldId id="480"/>
            <p14:sldId id="481"/>
            <p14:sldId id="482"/>
            <p14:sldId id="483"/>
            <p14:sldId id="489"/>
            <p14:sldId id="485"/>
            <p14:sldId id="486"/>
            <p14:sldId id="487"/>
            <p14:sldId id="488"/>
            <p14:sldId id="490"/>
            <p14:sldId id="491"/>
          </p14:sldIdLst>
        </p14:section>
        <p14:section name="Foreach-цикъл" id="{568A0B4A-E964-4363-8302-0A5ADBB0E017}">
          <p14:sldIdLst>
            <p14:sldId id="539"/>
            <p14:sldId id="540"/>
            <p14:sldId id="541"/>
          </p14:sldIdLst>
        </p14:section>
        <p14:section name="Обобщение" id="{DDBA07BF-CD4C-40BA-B58E-B318E8674C0B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>
        <p:scale>
          <a:sx n="150" d="100"/>
          <a:sy n="150" d="100"/>
        </p:scale>
        <p:origin x="-525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DA14AB-C4BE-C0B3-A9F3-4F23F534F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44DC9C3-9083-98C2-783C-1426AA515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29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B4B7D5-4A2B-7618-86A8-CE17F4330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50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D8BB2-018B-206E-6A37-F89C7030D7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61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988F79-EE3A-8F25-07E4-A12036A47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81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28A4E1-C937-D01F-3F37-FE0E17CB0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21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E35E3F-BAC9-052C-31AB-779C90666B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9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615C27-F8D0-70F0-26EE-934A30A3E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0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3795" y="5544000"/>
            <a:ext cx="4751954" cy="387919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724904"/>
          </a:xfrm>
        </p:spPr>
        <p:txBody>
          <a:bodyPr>
            <a:normAutofit/>
          </a:bodyPr>
          <a:lstStyle/>
          <a:p>
            <a:r>
              <a:rPr lang="bg-BG" sz="3600" dirty="0">
                <a:ea typeface="+mn-lt"/>
                <a:cs typeface="+mn-lt"/>
              </a:rPr>
              <a:t>Същност и базови операции с масиви 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Масиви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AC080E-6943-CEFC-4608-71370D065F22}"/>
              </a:ext>
            </a:extLst>
          </p:cNvPr>
          <p:cNvGrpSpPr/>
          <p:nvPr/>
        </p:nvGrpSpPr>
        <p:grpSpPr>
          <a:xfrm>
            <a:off x="6861000" y="2391179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4F89BD-458E-4783-C28C-438C24F9CCA9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6E3F16-F573-0460-0971-0FF834489CF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4EC47-396D-C658-A371-D74667708799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C1023D-7CFC-657B-4FDE-EF343FBE89C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40B7E-9392-5A6F-076E-A7DF22093528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A195B6-95AD-DE17-3741-1D1872664500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91444-4300-4D27-2BC3-4C48D1B16040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1F88F-9D48-DE0F-1568-93D39A4510A3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E77C2-5726-2034-AB7F-33173A82C5BD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936309-7B2B-B69D-8094-03D93B6C1AED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8CFF1CB-43C1-37F5-DD3D-AFBB03915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и </a:t>
            </a:r>
            <a:r>
              <a:rPr lang="en-US" dirty="0"/>
              <a:t>String.Join()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9725112-75EB-8565-8EA0-589C77C5A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Четене и отпечатване на 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8B540F-54BE-662D-6246-E955B1B29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bg-BG" sz="3600" dirty="0"/>
              <a:t>Първо четем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bg-BG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bg-BG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Създаваме масив с дължина</a:t>
            </a:r>
            <a:r>
              <a:rPr lang="bg-BG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bg-BG" sz="3600" dirty="0"/>
              <a:t>,</a:t>
            </a:r>
            <a:r>
              <a:rPr lang="bg-BG" sz="3600" dirty="0">
                <a:solidFill>
                  <a:srgbClr val="234465"/>
                </a:solidFill>
              </a:rPr>
              <a:t> </a:t>
            </a:r>
            <a:r>
              <a:rPr lang="bg-BG" sz="3600" dirty="0"/>
              <a:t>четем въведените от потребителя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и ги </a:t>
            </a:r>
            <a:r>
              <a:rPr lang="bg-BG" sz="3600" b="1" dirty="0">
                <a:solidFill>
                  <a:schemeClr val="bg1"/>
                </a:solidFill>
              </a:rPr>
              <a:t>запазваме</a:t>
            </a:r>
            <a:r>
              <a:rPr lang="bg-BG" sz="3600" dirty="0"/>
              <a:t>: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54000"/>
            <a:ext cx="830706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30706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2ADEE24-B591-CDEF-E4C3-7D485B825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5548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379C30-8ED6-BB20-299F-BC3BA91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31" cy="555058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3600" dirty="0"/>
          </a:p>
          <a:p>
            <a:endParaRPr lang="bg-BG" sz="36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Прочитане</a:t>
            </a:r>
            <a:r>
              <a:rPr lang="en-US" dirty="0"/>
              <a:t> на </a:t>
            </a:r>
            <a:r>
              <a:rPr lang="bg-BG" dirty="0"/>
              <a:t>елементите </a:t>
            </a:r>
            <a:r>
              <a:rPr lang="en-US" dirty="0"/>
              <a:t>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5861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743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0" y="3147547"/>
            <a:ext cx="4327724" cy="1225779"/>
          </a:xfrm>
          <a:prstGeom prst="wedgeRoundRectCallout">
            <a:avLst>
              <a:gd name="adj1" fmla="val -64707"/>
              <a:gd name="adj2" fmla="val 26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3000" b="1" noProof="1">
                <a:solidFill>
                  <a:schemeClr val="bg2"/>
                </a:solidFill>
              </a:rPr>
              <a:t>разделя </a:t>
            </a:r>
            <a:r>
              <a:rPr lang="bg-BG" sz="3000" b="1" noProof="1">
                <a:solidFill>
                  <a:schemeClr val="bg2"/>
                </a:solidFill>
              </a:rPr>
              <a:t>стринга </a:t>
            </a:r>
            <a:r>
              <a:rPr lang="en-US" sz="3000" b="1" noProof="1">
                <a:solidFill>
                  <a:schemeClr val="bg2"/>
                </a:solidFill>
                <a:latin typeface="Consolas" pitchFamily="49" charset="0"/>
              </a:rPr>
              <a:t>input</a:t>
            </a:r>
            <a:r>
              <a:rPr lang="en-US" sz="3000" b="1" noProof="1">
                <a:solidFill>
                  <a:schemeClr val="bg2"/>
                </a:solidFill>
              </a:rPr>
              <a:t> в </a:t>
            </a:r>
            <a:r>
              <a:rPr lang="bg-BG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59DFC22-1A97-00D6-5F5A-21ABB6EFD8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94BDB8-47ED-EDA0-51A9-E75DCFF18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dirty="0"/>
              <a:t>Съкратено четене на масив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02605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36" y="5295316"/>
            <a:ext cx="2592826" cy="723176"/>
          </a:xfrm>
          <a:prstGeom prst="wedgeRoundRectCallout">
            <a:avLst>
              <a:gd name="adj1" fmla="val -50141"/>
              <a:gd name="adj2" fmla="val -15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94" y="1640435"/>
            <a:ext cx="3594068" cy="1004415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CEF6521-EC90-1C15-CD9F-F7F507413D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A2210-302C-CEC2-169D-97DD2AE09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4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</a:t>
            </a:r>
            <a:r>
              <a:rPr lang="en-US" sz="36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разделител, масив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dirty="0"/>
              <a:t>Отпечатване на</a:t>
            </a:r>
            <a:r>
              <a:rPr lang="en-US" dirty="0"/>
              <a:t> масив</a:t>
            </a:r>
            <a:endParaRPr lang="en-US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286898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2A2BA6-DAE0-67CB-7478-2E08BE777C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</a:t>
            </a:r>
            <a:r>
              <a:rPr lang="bg-BG" sz="3600" dirty="0"/>
              <a:t>цели </a:t>
            </a:r>
            <a:r>
              <a:rPr lang="en-US" sz="3600" dirty="0"/>
              <a:t>числа)</a:t>
            </a:r>
            <a:r>
              <a:rPr lang="bg-BG" sz="3600" dirty="0"/>
              <a:t> </a:t>
            </a:r>
            <a:r>
              <a:rPr lang="en-US" sz="3600" dirty="0"/>
              <a:t>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обратен</a:t>
            </a:r>
            <a:r>
              <a:rPr lang="en-US" sz="3600" b="1" dirty="0">
                <a:solidFill>
                  <a:schemeClr val="bg1"/>
                </a:solidFill>
              </a:rPr>
              <a:t> ред</a:t>
            </a:r>
            <a:r>
              <a:rPr lang="en-US" sz="3600" dirty="0"/>
              <a:t>, разделени с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DE1C7-1E14-A323-F402-9B550FCE3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0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44367" y="1404000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цели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-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FA35-4CCF-A300-ABF2-ED8828E66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bg-BG" sz="3200" b="1" dirty="0">
                <a:solidFill>
                  <a:schemeClr val="bg1"/>
                </a:solidFill>
              </a:rPr>
              <a:t>стринг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en-US" sz="3200" b="1" dirty="0">
                <a:solidFill>
                  <a:schemeClr val="bg1"/>
                </a:solidFill>
              </a:rPr>
              <a:t> реални числа</a:t>
            </a:r>
            <a:r>
              <a:rPr lang="bg-BG" sz="3200" dirty="0"/>
              <a:t>, </a:t>
            </a:r>
            <a:r>
              <a:rPr lang="en-US" sz="3200" dirty="0"/>
              <a:t>разделени с интервал,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</a:t>
            </a:r>
            <a:r>
              <a:rPr lang="bg-BG" sz="3950" dirty="0"/>
              <a:t>Закръгляне на</a:t>
            </a:r>
            <a:r>
              <a:rPr lang="en-US" sz="3950" dirty="0"/>
              <a:t>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D679F1-FB49-A583-E87D-40D50A4E2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9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</a:t>
            </a:r>
            <a:r>
              <a:rPr lang="bg-BG" sz="3950" dirty="0">
                <a:ea typeface="+mj-lt"/>
                <a:cs typeface="+mj-lt"/>
              </a:rPr>
              <a:t>яне на</a:t>
            </a:r>
            <a:r>
              <a:rPr lang="en-US" sz="3950" dirty="0">
                <a:ea typeface="+mj-lt"/>
                <a:cs typeface="+mj-lt"/>
              </a:rPr>
              <a:t>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80" y="1672597"/>
            <a:ext cx="987997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660" y="382001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FAEF2FB-93FA-2707-5E6A-E1E7DACD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bg-BG" sz="3600" b="1" dirty="0">
                <a:solidFill>
                  <a:schemeClr val="bg1"/>
                </a:solidFill>
              </a:rPr>
              <a:t>разменете елементите му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bg-BG" sz="3600" dirty="0">
                <a:solidFill>
                  <a:srgbClr val="234465"/>
                </a:solidFill>
              </a:rPr>
              <a:t> ги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bg-BG" sz="3600" dirty="0"/>
              <a:t>Размяна</a:t>
            </a:r>
            <a:r>
              <a:rPr lang="en-US" sz="3600" dirty="0"/>
              <a:t>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7672" y="4454342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3BB3B1-F42C-6004-8D31-F96D3105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bg-BG" dirty="0"/>
              <a:t>и отпечатване 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34988CF-49F7-FBB4-AE3C-7962EF7741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https://judge.softuni.org/Contests/Practice/Index/4144#6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A635C6-16AD-F933-19EA-AEAABBF736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45CB4F8-9CD9-B3CB-5D4B-DBBC222BA34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Foreach-</a:t>
            </a:r>
            <a:r>
              <a:rPr lang="bg-BG" dirty="0"/>
              <a:t>цикъл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A308D1E-AB93-519E-6326-782E52AA6F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Обхождане на колекции</a:t>
            </a:r>
          </a:p>
        </p:txBody>
      </p:sp>
    </p:spTree>
    <p:extLst>
      <p:ext uri="{BB962C8B-B14F-4D97-AF65-F5344CB8AC3E}">
        <p14:creationId xmlns:p14="http://schemas.microsoft.com/office/powerpoint/2010/main" val="57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057678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500" dirty="0">
                <a:ea typeface="+mn-lt"/>
                <a:cs typeface="+mn-lt"/>
              </a:rPr>
              <a:t>Преминава през </a:t>
            </a:r>
            <a:r>
              <a:rPr lang="en-GB" sz="35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500" dirty="0">
                <a:ea typeface="+mn-lt"/>
                <a:cs typeface="+mn-lt"/>
              </a:rPr>
              <a:t> в колекцията</a:t>
            </a:r>
            <a:endParaRPr lang="bg-BG" sz="35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Няма </a:t>
            </a:r>
            <a:r>
              <a:rPr lang="en-GB" sz="3500" dirty="0"/>
              <a:t>достъп до </a:t>
            </a:r>
            <a:r>
              <a:rPr lang="bg-BG" sz="3500" dirty="0"/>
              <a:t>текущия </a:t>
            </a:r>
            <a:r>
              <a:rPr lang="en-GB" sz="3500" dirty="0"/>
              <a:t>индекс</a:t>
            </a:r>
            <a:endParaRPr lang="en-GB" sz="35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Read-only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/>
              <a:t>(не може да се променят елементите)</a:t>
            </a:r>
            <a:endParaRPr lang="en-GB" sz="3500" b="1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latin typeface="Consolas"/>
              </a:rPr>
              <a:t>    </a:t>
            </a:r>
            <a:r>
              <a:rPr lang="en-GB" sz="2800" b="1" i="1" dirty="0">
                <a:latin typeface="Consolas"/>
              </a:rPr>
              <a:t>Console.WriteLine(</a:t>
            </a:r>
            <a:r>
              <a:rPr lang="en-GB" sz="2800" b="1" i="1" dirty="0">
                <a:solidFill>
                  <a:schemeClr val="bg1"/>
                </a:solidFill>
                <a:latin typeface="Consolas"/>
              </a:rPr>
              <a:t>item</a:t>
            </a:r>
            <a:r>
              <a:rPr lang="en-GB" sz="2800" b="1" i="1" dirty="0">
                <a:latin typeface="Consolas"/>
              </a:rPr>
              <a:t>);</a:t>
            </a:r>
            <a:endParaRPr lang="en-GB" sz="2800" b="1" i="1" dirty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656359" y="3688580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34FCEBB-CD08-C9E6-1954-154D253BA6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D47D04-B307-A015-9098-F83CD5091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611126"/>
            <a:ext cx="10836275" cy="3572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numbers = { 1, 2, 3, 4, 5 };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foreach (</a:t>
            </a:r>
            <a:r>
              <a:rPr lang="en-US" sz="2800" dirty="0">
                <a:solidFill>
                  <a:schemeClr val="bg1"/>
                </a:solidFill>
              </a:rPr>
              <a:t>int</a:t>
            </a:r>
            <a:r>
              <a:rPr lang="en-US" sz="2800" dirty="0"/>
              <a:t> number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Отпечатване</a:t>
            </a:r>
            <a:r>
              <a:rPr lang="en-US" dirty="0"/>
              <a:t>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41F05E0-A667-54AE-FF21-58C73C42B3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</a:t>
            </a:r>
            <a:r>
              <a:rPr lang="bg-BG" sz="3800" dirty="0">
                <a:solidFill>
                  <a:schemeClr val="bg2"/>
                </a:solidFill>
                <a:ea typeface="Calibri"/>
                <a:cs typeface="Calibri"/>
              </a:rPr>
              <a:t> ==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bg-BG" sz="3800" dirty="0">
                <a:solidFill>
                  <a:schemeClr val="bg2"/>
                </a:solidFill>
              </a:rPr>
              <a:t>Д</a:t>
            </a:r>
            <a:r>
              <a:rPr lang="en-US" sz="3800" dirty="0">
                <a:solidFill>
                  <a:schemeClr val="bg2"/>
                </a:solidFill>
              </a:rPr>
              <a:t>остъп</a:t>
            </a:r>
            <a:r>
              <a:rPr lang="bg-BG" sz="3800" dirty="0">
                <a:solidFill>
                  <a:schemeClr val="bg2"/>
                </a:solidFill>
              </a:rPr>
              <a:t>ваме </a:t>
            </a:r>
            <a:r>
              <a:rPr lang="en-US" sz="3800" dirty="0">
                <a:solidFill>
                  <a:schemeClr val="bg2"/>
                </a:solidFill>
              </a:rPr>
              <a:t>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</a:t>
            </a:r>
            <a:r>
              <a:rPr lang="bg-BG" sz="3800" dirty="0">
                <a:solidFill>
                  <a:schemeClr val="bg2"/>
                </a:solidFill>
              </a:rPr>
              <a:t> –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859E43-9F18-D9A9-6649-BCECC72ED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589220D-BED2-D992-424A-96D2E272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1411C28-2ED1-7776-9B13-2AA470DF3A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и манипулация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22F7EE6-6365-18DA-253C-984B599CCF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3244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601797" cy="56325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 </a:t>
            </a:r>
            <a:r>
              <a:rPr lang="bg-BG" sz="3150" dirty="0"/>
              <a:t>(например цели 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</a:t>
            </a:r>
            <a:r>
              <a:rPr lang="bg-BG" sz="3150" b="1" dirty="0">
                <a:solidFill>
                  <a:schemeClr val="bg1"/>
                </a:solidFill>
              </a:rPr>
              <a:t>не може да се променя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Какво</a:t>
            </a:r>
            <a:r>
              <a:rPr lang="bg-BG" sz="3950" dirty="0"/>
              <a:t>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B2E95701-7216-BA3A-3966-A55929123B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Изполва</a:t>
            </a:r>
            <a:r>
              <a:rPr lang="bg-BG" sz="3600" dirty="0"/>
              <a:t>ме</a:t>
            </a:r>
            <a:r>
              <a:rPr lang="en-US" sz="3600" dirty="0"/>
              <a:t> ключовата</a:t>
            </a:r>
            <a:r>
              <a:rPr lang="en-US" sz="3600" dirty="0">
                <a:solidFill>
                  <a:srgbClr val="234465"/>
                </a:solidFill>
              </a:rPr>
              <a:t> дума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>
              <a:lnSpc>
                <a:spcPct val="100000"/>
              </a:lnSpc>
              <a:spcBef>
                <a:spcPts val="2000"/>
              </a:spcBef>
            </a:pPr>
            <a:r>
              <a:rPr lang="en-US" sz="3600" dirty="0">
                <a:cs typeface="Calibri"/>
              </a:rPr>
              <a:t>Създаване на</a:t>
            </a:r>
            <a:r>
              <a:rPr lang="en-US" sz="3600" dirty="0"/>
              <a:t> масив 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цели числа</a:t>
            </a:r>
            <a:r>
              <a:rPr lang="en-US" sz="3600" dirty="0"/>
              <a:t>:</a:t>
            </a:r>
            <a:endParaRPr lang="bg-BG" sz="3600" dirty="0"/>
          </a:p>
          <a:p>
            <a:pPr marL="360045" indent="-360045">
              <a:lnSpc>
                <a:spcPct val="100000"/>
              </a:lnSpc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5000"/>
              </a:spcBef>
            </a:pPr>
            <a:r>
              <a:rPr lang="bg-BG" sz="3600" dirty="0"/>
              <a:t>Създаване на </a:t>
            </a:r>
            <a:r>
              <a:rPr lang="en-US" sz="3600" dirty="0"/>
              <a:t>масив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низ</a:t>
            </a:r>
            <a:r>
              <a:rPr lang="bg-BG" sz="3600" b="1" dirty="0">
                <a:solidFill>
                  <a:schemeClr val="bg1"/>
                </a:solidFill>
              </a:rPr>
              <a:t>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/>
            <a:endParaRPr lang="en-US" sz="3600" dirty="0">
              <a:cs typeface="Calibri"/>
            </a:endParaRPr>
          </a:p>
          <a:p>
            <a:pPr marL="443230" lvl="1" indent="0">
              <a:buNone/>
            </a:pPr>
            <a:endParaRPr lang="en-US" sz="36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Създаване на масив</a:t>
            </a:r>
            <a:endParaRPr lang="bg-BG" sz="4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653442" y="2841879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numbers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2693439"/>
            <a:ext cx="3865949" cy="945875"/>
          </a:xfrm>
          <a:prstGeom prst="wedgeRoundRectCallout">
            <a:avLst>
              <a:gd name="adj1" fmla="val -86464"/>
              <a:gd name="adj2" fmla="val 7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r>
              <a:rPr lang="bg-BG" sz="2800" b="1" noProof="1">
                <a:ea typeface="+mn-lt"/>
                <a:cs typeface="+mn-lt"/>
              </a:rPr>
              <a:t> </a:t>
            </a:r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имат начална стойност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653442" y="4682910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4534470"/>
            <a:ext cx="3930810" cy="945875"/>
          </a:xfrm>
          <a:prstGeom prst="wedgeRoundRectCallout">
            <a:avLst>
              <a:gd name="adj1" fmla="val -72018"/>
              <a:gd name="adj2" fmla="val 6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Елементите имат начална стойност</a:t>
            </a:r>
            <a:r>
              <a:rPr lang="en-US" sz="2800" b="1" noProof="1">
                <a:solidFill>
                  <a:schemeClr val="bg2"/>
                </a:solidFill>
              </a:rPr>
              <a:t> 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74B64C-CABF-37AA-4909-83B71ED65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</a:t>
            </a:r>
            <a:r>
              <a:rPr lang="bg-BG" sz="3600" noProof="1"/>
              <a:t>т</a:t>
            </a:r>
            <a:r>
              <a:rPr lang="en-US" sz="3600" noProof="1"/>
              <a:t>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Работа с масиви</a:t>
            </a:r>
            <a:endParaRPr lang="bg-BG" sz="40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FE7233B-1ADC-6D62-BC37-D0FF80CD3BBD}"/>
              </a:ext>
            </a:extLst>
          </p:cNvPr>
          <p:cNvSpPr/>
          <p:nvPr/>
        </p:nvSpPr>
        <p:spPr bwMode="auto">
          <a:xfrm>
            <a:off x="7977929" y="3640822"/>
            <a:ext cx="4023717" cy="984111"/>
          </a:xfrm>
          <a:prstGeom prst="wedgeRoundRectCallout">
            <a:avLst>
              <a:gd name="adj1" fmla="val -137360"/>
              <a:gd name="adj2" fmla="val 17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Елементът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равен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DD3A-A086-DBE2-2D0D-15E952685574}"/>
              </a:ext>
            </a:extLst>
          </p:cNvPr>
          <p:cNvSpPr txBox="1"/>
          <p:nvPr/>
        </p:nvSpPr>
        <p:spPr>
          <a:xfrm>
            <a:off x="6664960" y="1975540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A863-F3FC-047E-4976-12A120233707}"/>
              </a:ext>
            </a:extLst>
          </p:cNvPr>
          <p:cNvSpPr txBox="1"/>
          <p:nvPr/>
        </p:nvSpPr>
        <p:spPr>
          <a:xfrm>
            <a:off x="5862320" y="5489448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D3F7-8D00-2314-80F8-59031D0F171B}"/>
              </a:ext>
            </a:extLst>
          </p:cNvPr>
          <p:cNvSpPr txBox="1"/>
          <p:nvPr/>
        </p:nvSpPr>
        <p:spPr>
          <a:xfrm>
            <a:off x="3596640" y="5928101"/>
            <a:ext cx="4937760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IndexOutOfRangeException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6800332-2972-3C64-403F-99C35E403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uiExpand="1" build="allAtOnce" animBg="1"/>
      <p:bldP spid="2" grpId="0" animBg="1"/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1D4965-D595-D06B-DBA4-EFACD3B9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Дните от седмицата могат да бъдат съхранявани в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 от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низове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Ден от </a:t>
            </a:r>
            <a:r>
              <a:rPr lang="bg-BG" dirty="0"/>
              <a:t>с</a:t>
            </a:r>
            <a:r>
              <a:rPr lang="en-US" dirty="0"/>
              <a:t>едмицата – </a:t>
            </a:r>
            <a:r>
              <a:rPr lang="bg-BG" dirty="0"/>
              <a:t>П</a:t>
            </a:r>
            <a:r>
              <a:rPr lang="en-US" dirty="0"/>
              <a:t>ример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48400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40426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47975"/>
              </p:ext>
            </p:extLst>
          </p:nvPr>
        </p:nvGraphicFramePr>
        <p:xfrm>
          <a:off x="6444074" y="2484000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7A05603-B942-384C-23E0-0ABFFED79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DE8DD3-25A1-D57E-E2FD-9A4F76BA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Ден от седмицата</a:t>
            </a:r>
            <a:endParaRPr lang="en-US" sz="40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3" y="1480937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3512"/>
              <a:gd name="adj2" fmla="val 3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F5C728-E285-0578-B89B-76A19AF6ED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1738</Words>
  <Application>Microsoft Office PowerPoint</Application>
  <PresentationFormat>Широк екран</PresentationFormat>
  <Paragraphs>294</Paragraphs>
  <Slides>26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масиви</vt:lpstr>
      <vt:lpstr>Четене на масив от конзолата</vt:lpstr>
      <vt:lpstr>Прочитане на елементите от един ред  </vt:lpstr>
      <vt:lpstr>Съкратено четене на масив</vt:lpstr>
      <vt:lpstr>Отпечатване на масив</vt:lpstr>
      <vt:lpstr>Задача: Отпечатване на числа в обратен ред</vt:lpstr>
      <vt:lpstr>Решение: Отпечатване на числа в обратен ред</vt:lpstr>
      <vt:lpstr>Задача: Закръгляне на числа</vt:lpstr>
      <vt:lpstr>Решение: Закръгляне на числа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Отпечатване на масив чрез Foreach</vt:lpstr>
      <vt:lpstr>Какво научихме 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Структури от данни и алгоритми</dc:subject>
  <dc:creator>BG-IT-Edu</dc:creator>
  <cp:keywords>Programming; Algorithms; Data Structures;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121</cp:revision>
  <dcterms:created xsi:type="dcterms:W3CDTF">2018-05-23T13:08:44Z</dcterms:created>
  <dcterms:modified xsi:type="dcterms:W3CDTF">2023-09-17T14:13:11Z</dcterms:modified>
  <cp:category>programming;computer programming;software development;web development</cp:category>
</cp:coreProperties>
</file>