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3" r:id="rId27"/>
    <p:sldId id="5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FDA7253-5665-4C3C-9937-2F9BB3A4D394}">
          <p14:sldIdLst>
            <p14:sldId id="274"/>
            <p14:sldId id="276"/>
          </p14:sldIdLst>
        </p14:section>
        <p14:section name="Списък" id="{F8A6AECD-7D24-40A7-A732-F0DF9B56C749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и отпечатване на списък&#10;" id="{CF40D2A2-4D93-45B8-A6E9-A5630A4A811A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к" id="{0453F9CA-4239-40F3-A3C7-FAA1FFC728F0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F564DBFA-20EA-4F8D-B4AF-6811DE76503C}">
          <p14:sldIdLst>
            <p14:sldId id="510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0FFF8A-1683-4038-2F42-6568CEBC9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324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6B99392-A120-E594-40DA-ED5179CC9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466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4E2872-C480-D45D-771D-D8CFA9DB9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08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0559DFD-25BF-3C8E-F7FC-526F229FB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079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4E69A-8025-076A-E747-7F52DB05CA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322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BADAA6-C3CF-352B-B97E-F83346FB1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658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770BF1-CBF7-0630-F448-1F86AFA1CC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876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7C1B6-340E-4EA7-4DD2-9FC0FF5F8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899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4EFA46-DCF0-4D52-89A6-D038C9F42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94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14357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2644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6000" y="5814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sz="1800" dirty="0">
              <a:solidFill>
                <a:srgbClr val="23446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Същност, методи за обработка, четене и отпечатване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7041000" y="2729590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0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994B424-178E-AC28-48A1-0DD5574C51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Четене и отпечатване на списък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EA2E8E5-9593-CF82-5AF2-D1231BF830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String.Split(), String.Join()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5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Първо </a:t>
            </a:r>
            <a:r>
              <a:rPr lang="en-US" sz="3600" dirty="0">
                <a:ea typeface="+mn-lt"/>
                <a:cs typeface="+mn-lt"/>
              </a:rPr>
              <a:t>четем</a:t>
            </a:r>
            <a:r>
              <a:rPr lang="en-US" sz="3600" dirty="0"/>
              <a:t> от конзолата </a:t>
            </a:r>
            <a:r>
              <a:rPr lang="en-US" sz="3600" b="1" dirty="0">
                <a:solidFill>
                  <a:schemeClr val="bg1"/>
                </a:solidFill>
              </a:rPr>
              <a:t>дължината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 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>
              <a:spcBef>
                <a:spcPts val="200"/>
              </a:spcBef>
            </a:pPr>
            <a:r>
              <a:rPr lang="en-US" sz="3600" dirty="0"/>
              <a:t>След това създаваме списък с дължина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елементите</a:t>
            </a:r>
            <a:r>
              <a:rPr lang="bg-BG" sz="3600" dirty="0">
                <a:ea typeface="+mn-lt"/>
                <a:cs typeface="+mn-lt"/>
              </a:rPr>
              <a:t> с </a:t>
            </a:r>
            <a:r>
              <a:rPr lang="en-US" sz="3600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for</a:t>
            </a:r>
            <a:r>
              <a:rPr lang="en-US" sz="3600" dirty="0">
                <a:ea typeface="+mn-lt"/>
                <a:cs typeface="+mn-lt"/>
              </a:rPr>
              <a:t>-</a:t>
            </a:r>
            <a:r>
              <a:rPr lang="bg-BG" sz="3600" dirty="0">
                <a:ea typeface="+mn-lt"/>
                <a:cs typeface="+mn-lt"/>
              </a:rPr>
              <a:t>цикъл и ги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добавяме </a:t>
            </a:r>
            <a:r>
              <a:rPr lang="bg-BG" sz="3600" dirty="0">
                <a:ea typeface="+mn-lt"/>
                <a:cs typeface="+mn-lt"/>
              </a:rPr>
              <a:t>към списъка: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Четене на списък от конзолата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764000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bg-BG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i="1" dirty="0">
                <a:solidFill>
                  <a:schemeClr val="accent2"/>
                </a:solidFill>
                <a:latin typeface="Consolas"/>
              </a:rPr>
              <a:t>Списъкът </a:t>
            </a:r>
            <a:r>
              <a:rPr lang="en-US" sz="2600" i="1" dirty="0">
                <a:solidFill>
                  <a:schemeClr val="accent2"/>
                </a:solidFill>
                <a:latin typeface="Consolas"/>
              </a:rPr>
              <a:t>list: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FD83A35-BEB1-D388-2B66-4EB931141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1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Списъкът може да бъде прочетен от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един ред</a:t>
            </a:r>
            <a:r>
              <a:rPr lang="bg-BG" sz="3350" dirty="0">
                <a:ea typeface="+mn-lt"/>
                <a:cs typeface="+mn-lt"/>
              </a:rPr>
              <a:t>,</a:t>
            </a:r>
            <a:r>
              <a:rPr lang="bg-BG" sz="3350" b="1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като стойностите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разделят с интервал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bg-BG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Четене на списък от един ред</a:t>
            </a:r>
            <a:endParaRPr lang="bg-BG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Четене на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  <a:r>
              <a:rPr lang="en-US" sz="2400" b="1" noProof="1">
                <a:solidFill>
                  <a:srgbClr val="FFFFFF"/>
                </a:solidFill>
              </a:rPr>
              <a:t> от числа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A62060F-C2B5-3D32-2610-BDBB6DC2B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6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/>
              <a:t> на списък 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b="1" dirty="0">
                <a:solidFill>
                  <a:schemeClr val="bg1"/>
                </a:solidFill>
              </a:rPr>
              <a:t>-цикъл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>
                <a:ea typeface="+mn-lt"/>
                <a:cs typeface="+mn-lt"/>
              </a:rPr>
              <a:t> на списък чрез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Отпечатване</a:t>
            </a:r>
            <a:r>
              <a:rPr lang="en-US" sz="3950" dirty="0"/>
              <a:t> на списък на конзолата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 }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 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/>
                </a:solidFill>
                <a:latin typeface="Consolas"/>
                <a:cs typeface="Arial"/>
              </a:rPr>
              <a:t>//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Arial"/>
              </a:rPr>
              <a:t>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6"/>
          <a:stretch/>
        </p:blipFill>
        <p:spPr>
          <a:xfrm>
            <a:off x="8630322" y="1189998"/>
            <a:ext cx="2866278" cy="1818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C384812-1409-10F8-8CD6-540D83B09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8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Напишете задача, 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събира всички числа </a:t>
            </a:r>
            <a:r>
              <a:rPr lang="en-US" sz="3350" dirty="0"/>
              <a:t>в </a:t>
            </a:r>
            <a:r>
              <a:rPr lang="en-US" sz="3350" b="1" dirty="0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следния 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/>
              <a:t>първи + последен,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+ 1 +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последен-</a:t>
            </a:r>
            <a:r>
              <a:rPr lang="en-US" sz="3150" dirty="0"/>
              <a:t> 2, …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n,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/>
              <a:t>Пример: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Трикът на Гаус</a:t>
            </a:r>
            <a:endParaRPr lang="bg-BG" sz="395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DFB09B-46C7-BE96-D1EB-8A656DD99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8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Трикът на Гаус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https://judge.softuni.org/Contests/Practice/Index/4150#0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chemeClr val="bg1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chemeClr val="bg1"/>
                </a:solidFill>
              </a:rPr>
              <a:t>  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chemeClr val="bg1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chemeClr val="bg1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07ABF4-069C-E84E-BE13-25236D96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0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Получавате </a:t>
            </a:r>
            <a:r>
              <a:rPr lang="en-US" sz="3350" b="1" dirty="0">
                <a:solidFill>
                  <a:schemeClr val="bg1"/>
                </a:solidFill>
              </a:rPr>
              <a:t>два списъка с числа</a:t>
            </a:r>
            <a:r>
              <a:rPr lang="en-US" sz="3350" dirty="0"/>
              <a:t>. Принтирайте </a:t>
            </a:r>
            <a:r>
              <a:rPr lang="en-US" sz="3350" b="1" dirty="0">
                <a:solidFill>
                  <a:schemeClr val="bg1"/>
                </a:solidFill>
              </a:rPr>
              <a:t>изходен списък</a:t>
            </a:r>
            <a:r>
              <a:rPr lang="en-US" sz="3350" dirty="0"/>
              <a:t>,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който </a:t>
            </a:r>
            <a:r>
              <a:rPr lang="en-US" sz="3350" dirty="0">
                <a:ea typeface="+mn-lt"/>
                <a:cs typeface="+mn-lt"/>
              </a:rPr>
              <a:t>да съдържа всички цифри от двата списъка</a:t>
            </a:r>
            <a:endParaRPr lang="bg-BG" sz="3350" dirty="0"/>
          </a:p>
          <a:p>
            <a:pPr lvl="1" indent="-360045"/>
            <a:r>
              <a:rPr lang="en-US" sz="3150" dirty="0">
                <a:cs typeface="Calibri"/>
              </a:rPr>
              <a:t>Ако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дължините </a:t>
            </a:r>
            <a:r>
              <a:rPr lang="en-US" sz="3150" dirty="0">
                <a:cs typeface="Calibri"/>
              </a:rPr>
              <a:t>на двата списъка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не са еднакви</a:t>
            </a:r>
            <a:r>
              <a:rPr lang="en-US" sz="3150" dirty="0">
                <a:cs typeface="Calibri"/>
              </a:rPr>
              <a:t>, просто добавете оставащите елементи в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края на списъка</a:t>
            </a:r>
            <a:endParaRPr lang="en-US" sz="315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Обединяване на списъци</a:t>
            </a:r>
            <a:endParaRPr lang="bg-BG" sz="395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00" y="3677317"/>
            <a:ext cx="2201348" cy="273876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CC4CE48-6ACA-CFF7-E20E-97D970B1D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96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(1)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прочетат двата списъка –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nums1</a:t>
            </a:r>
            <a:r>
              <a:rPr lang="en-US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nums2</a:t>
            </a:r>
            <a:endParaRPr lang="bg-BG" dirty="0">
              <a:solidFill>
                <a:srgbClr val="234465"/>
              </a:solidFill>
              <a:cs typeface="Consolas" panose="020B0609020204030204" pitchFamily="49" charset="0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onsolas"/>
              </a:rPr>
              <a:t>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добавят числата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правилния ред към 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02ABC-35D0-0353-37EF-3609CC71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https://judge.softuni.org/Contests/Practice/Index/4150#3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28BE15-24BE-DDA0-6D21-3B15F9600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3CF09F6-C228-D898-A782-D657FFC43B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Сортиране на списък</a:t>
            </a:r>
          </a:p>
        </p:txBody>
      </p:sp>
    </p:spTree>
    <p:extLst>
      <p:ext uri="{BB962C8B-B14F-4D97-AF65-F5344CB8AC3E}">
        <p14:creationId xmlns:p14="http://schemas.microsoft.com/office/powerpoint/2010/main" val="2948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и отпечатване на списък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3DCE9B-B04E-4E45-154C-332CD1ABE4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224000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Сортиране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000" b="1" dirty="0">
                <a:solidFill>
                  <a:schemeClr val="bg1"/>
                </a:solidFill>
                <a:ea typeface="+mn-lt"/>
                <a:cs typeface="+mn-lt"/>
              </a:rPr>
              <a:t>списък </a:t>
            </a:r>
            <a:r>
              <a:rPr lang="en-US" sz="3000" dirty="0"/>
              <a:t>== пренареждане на елементите: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>
                <a:solidFill>
                  <a:srgbClr val="234465"/>
                </a:solidFill>
              </a:rPr>
              <a:t>Елементите</a:t>
            </a:r>
            <a:r>
              <a:rPr lang="bg-BG" sz="3000" dirty="0">
                <a:solidFill>
                  <a:srgbClr val="234465"/>
                </a:solidFill>
              </a:rPr>
              <a:t> (</a:t>
            </a:r>
            <a:r>
              <a:rPr lang="bg-BG" sz="3000" dirty="0"/>
              <a:t>напр.</a:t>
            </a:r>
            <a:r>
              <a:rPr lang="en-US" sz="3000" dirty="0"/>
              <a:t> числа, низове, дати</a:t>
            </a:r>
            <a:r>
              <a:rPr lang="bg-BG" sz="3000" dirty="0"/>
              <a:t>)</a:t>
            </a:r>
            <a:r>
              <a:rPr lang="en-US" sz="3000" dirty="0">
                <a:solidFill>
                  <a:srgbClr val="234465"/>
                </a:solidFill>
              </a:rPr>
              <a:t> трябва да могат да се </a:t>
            </a:r>
            <a:r>
              <a:rPr lang="en-US" sz="3000" b="1" dirty="0">
                <a:solidFill>
                  <a:schemeClr val="bg1"/>
                </a:solidFill>
              </a:rPr>
              <a:t>сравняват</a:t>
            </a:r>
            <a:r>
              <a:rPr lang="bg-BG" sz="3000" dirty="0"/>
              <a:t>: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Сортиране на </a:t>
            </a:r>
            <a:r>
              <a:rPr lang="bg-BG" sz="3950" dirty="0"/>
              <a:t>списък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98455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en-US" sz="2400" b="1" noProof="1">
                <a:solidFill>
                  <a:schemeClr val="bg2"/>
                </a:solidFill>
              </a:rPr>
              <a:t>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798455"/>
          </a:xfrm>
          <a:prstGeom prst="wedgeRoundRectCallout">
            <a:avLst>
              <a:gd name="adj1" fmla="val -58259"/>
              <a:gd name="adj2" fmla="val 23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Обръщане</a:t>
            </a:r>
            <a:r>
              <a:rPr lang="en-US" sz="2400" b="1" noProof="1">
                <a:solidFill>
                  <a:schemeClr val="bg2"/>
                </a:solidFill>
              </a:rPr>
              <a:t>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624DB-82FE-C29B-64F2-5C4E28B8E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7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5000" y="1196706"/>
            <a:ext cx="12126000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Прочетете числото</a:t>
            </a:r>
            <a:r>
              <a:rPr lang="en-US" sz="3400" b="1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400" dirty="0">
                <a:ea typeface="+mn-lt"/>
                <a:cs typeface="+mn-lt"/>
              </a:rPr>
              <a:t> и след това n на брой </a:t>
            </a:r>
            <a:r>
              <a:rPr lang="bg-BG" sz="3400" dirty="0">
                <a:ea typeface="+mn-lt"/>
                <a:cs typeface="+mn-lt"/>
              </a:rPr>
              <a:t>реда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bg-BG" sz="3400" dirty="0">
                <a:ea typeface="+mn-lt"/>
                <a:cs typeface="+mn-lt"/>
              </a:rPr>
              <a:t>с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продук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и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номериран списък</a:t>
            </a:r>
            <a:r>
              <a:rPr lang="en-US" sz="3200" dirty="0">
                <a:ea typeface="+mn-lt"/>
                <a:cs typeface="+mn-lt"/>
              </a:rPr>
              <a:t>, който съдържа всички продукти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подредени по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име</a:t>
            </a:r>
            <a:r>
              <a:rPr lang="en-US" sz="3200" dirty="0">
                <a:ea typeface="+mn-lt"/>
                <a:cs typeface="+mn-lt"/>
              </a:rPr>
              <a:t> и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по азбучен ред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400" dirty="0"/>
              <a:t>Примери:</a:t>
            </a:r>
            <a:endParaRPr lang="bg-BG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Списък от продукти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002" y="3529310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4146" y="3802225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346719" y="4715360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9034307" y="3443004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346000" y="3529309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9DA72B-A770-E9A1-F758-43BA9471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Списък от продукти</a:t>
            </a:r>
            <a:endParaRPr lang="bg-BG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https://judge.softuni.org/Contests/Practice/Index/4150#4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List&lt;string&gt;</a:t>
            </a:r>
            <a:r>
              <a:rPr lang="en-GB" noProof="1">
                <a:solidFill>
                  <a:srgbClr val="FFA000"/>
                </a:solidFill>
              </a:rPr>
              <a:t>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chemeClr val="bg1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chemeClr val="bg1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chemeClr val="bg1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chemeClr val="bg1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AE3D2C-E972-9BB6-FAD6-58F345BD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списък от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цели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числа </a:t>
            </a:r>
            <a:r>
              <a:rPr lang="en-US" sz="3600" dirty="0">
                <a:cs typeface="Calibri"/>
              </a:rPr>
              <a:t>и </a:t>
            </a:r>
            <a:r>
              <a:rPr lang="bg-BG" sz="3600" dirty="0">
                <a:cs typeface="Calibri"/>
              </a:rPr>
              <a:t>п</a:t>
            </a:r>
            <a:r>
              <a:rPr lang="en-US" sz="3600" dirty="0">
                <a:cs typeface="Calibri"/>
              </a:rPr>
              <a:t>ремахнете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отрицателни числа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indent="-360045"/>
            <a:r>
              <a:rPr lang="en-US" sz="3400" dirty="0">
                <a:ea typeface="+mn-lt"/>
                <a:cs typeface="+mn-lt"/>
              </a:rPr>
              <a:t>Принтирайте останалите числа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обратен ред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en-US" sz="3600" dirty="0">
                <a:ea typeface="+mn-lt"/>
                <a:cs typeface="+mn-lt"/>
              </a:rPr>
              <a:t>Ако не съдържа числа</a:t>
            </a:r>
            <a:r>
              <a:rPr lang="bg-BG" sz="3600" dirty="0">
                <a:ea typeface="+mn-lt"/>
                <a:cs typeface="+mn-lt"/>
              </a:rPr>
              <a:t>,</a:t>
            </a:r>
            <a:r>
              <a:rPr lang="en-US" sz="3600" dirty="0">
                <a:ea typeface="+mn-lt"/>
                <a:cs typeface="+mn-lt"/>
              </a:rPr>
              <a:t> отпечатайте </a:t>
            </a:r>
            <a:r>
              <a:rPr lang="en-US" sz="3600" dirty="0"/>
              <a:t> "</a:t>
            </a:r>
            <a:r>
              <a:rPr lang="en-US" sz="3600" b="1" dirty="0">
                <a:solidFill>
                  <a:schemeClr val="bg1"/>
                </a:solidFill>
              </a:rPr>
              <a:t>empty</a:t>
            </a:r>
            <a:r>
              <a:rPr lang="en-US" sz="3600" dirty="0"/>
              <a:t>"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9F04AD-4C7D-3EDA-BFA8-7E97628F3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7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00" y="100750"/>
            <a:ext cx="10000594" cy="882654"/>
          </a:xfrm>
        </p:spPr>
        <p:txBody>
          <a:bodyPr>
            <a:noAutofit/>
          </a:bodyPr>
          <a:lstStyle/>
          <a:p>
            <a:r>
              <a:rPr lang="en-GB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</a:t>
            </a:r>
            <a:r>
              <a:rPr lang="en-US" sz="4000" b="0" dirty="0"/>
              <a:t>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https://judge.softuni.org/Contests/Practice/Index/4150#5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</a:t>
            </a:r>
            <a:r>
              <a:rPr lang="en-GB" i="1" noProof="1">
                <a:solidFill>
                  <a:srgbClr val="00B050"/>
                </a:solidFill>
                <a:cs typeface="Consolas" panose="020B0609020204030204" pitchFamily="49" charset="0"/>
              </a:rPr>
              <a:t>nums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920E05-6691-5591-AFDC-FBD1AAA2C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3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съдържат последователност от елементи</a:t>
            </a:r>
            <a:endParaRPr lang="bg-BG" sz="3400" dirty="0">
              <a:solidFill>
                <a:schemeClr val="bg2"/>
              </a:solidFill>
              <a:cs typeface="Calibri"/>
            </a:endParaRPr>
          </a:p>
          <a:p>
            <a:pPr marL="989631" lvl="1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Имат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променлива дължина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Мо</a:t>
            </a:r>
            <a:r>
              <a:rPr lang="bg-BG" sz="3400" dirty="0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да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елементи по всяко време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Създаване на списък: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Достъп до елемент чрез индекс: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list[i]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О</a:t>
            </a:r>
            <a:r>
              <a:rPr lang="bg-BG" sz="3400" dirty="0">
                <a:solidFill>
                  <a:schemeClr val="bg2"/>
                </a:solidFill>
              </a:rPr>
              <a:t>т</a:t>
            </a:r>
            <a:r>
              <a:rPr lang="en-US" sz="3400" dirty="0">
                <a:solidFill>
                  <a:schemeClr val="bg2"/>
                </a:solidFill>
              </a:rPr>
              <a:t>печатване на елементите на списък: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CA16D9-F590-EA92-E48E-34C7ADC53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6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8A2404-7EAA-2514-80D5-646290939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AF8B02-DEC7-C03C-3B47-AC1E69A1B5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основни методи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56AFA0B-96A0-7285-7024-9B91731EBD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Списък</a:t>
            </a:r>
          </a:p>
        </p:txBody>
      </p:sp>
    </p:spTree>
    <p:extLst>
      <p:ext uri="{BB962C8B-B14F-4D97-AF65-F5344CB8AC3E}">
        <p14:creationId xmlns:p14="http://schemas.microsoft.com/office/powerpoint/2010/main" val="33604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</a:t>
            </a:r>
            <a:r>
              <a:rPr lang="bg-BG" sz="3350" b="1" dirty="0">
                <a:solidFill>
                  <a:schemeClr val="bg1"/>
                </a:solidFill>
              </a:rPr>
              <a:t>еднакъв тип данни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За разлика от масива, списъкът има </a:t>
            </a:r>
            <a:r>
              <a:rPr lang="bg-BG" sz="3350" b="1" dirty="0">
                <a:solidFill>
                  <a:schemeClr val="bg1"/>
                </a:solidFill>
                <a:latin typeface="Calibri"/>
                <a:cs typeface="Calibri"/>
              </a:rPr>
              <a:t>променлива дължина</a:t>
            </a:r>
            <a:endParaRPr lang="bg-BG" sz="33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Списък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55116" y="3483012"/>
            <a:ext cx="8805884" cy="2510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празен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списък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с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низове</a:t>
            </a:r>
            <a:endParaRPr lang="en-US" sz="2400" dirty="0">
              <a:solidFill>
                <a:schemeClr val="accent2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i="1" dirty="0">
                <a:solidFill>
                  <a:schemeClr val="accent2"/>
                </a:solidFill>
                <a:latin typeface="Consolas"/>
              </a:rPr>
              <a:t>// Създаване на списък с 3 цели числа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List&lt;int&gt;</a:t>
            </a:r>
            <a:r>
              <a:rPr lang="en-US" sz="2400" dirty="0">
                <a:solidFill>
                  <a:schemeClr val="tx1"/>
                </a:solidFill>
              </a:rPr>
              <a:t> grades = </a:t>
            </a:r>
            <a:r>
              <a:rPr lang="en-US" sz="2400" dirty="0">
                <a:solidFill>
                  <a:schemeClr val="bg1"/>
                </a:solidFill>
              </a:rPr>
              <a:t>new List&lt;int&gt; {</a:t>
            </a:r>
            <a:r>
              <a:rPr lang="en-US" sz="2400" dirty="0">
                <a:solidFill>
                  <a:schemeClr val="tx1"/>
                </a:solidFill>
              </a:rPr>
              <a:t> 6, 4, 5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1452F7C-5300-2379-3464-047DD540E0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Осигур</a:t>
            </a:r>
            <a:r>
              <a:rPr lang="bg-BG" sz="3200" dirty="0"/>
              <a:t>я</a:t>
            </a:r>
            <a:r>
              <a:rPr lang="en-US" sz="3200" dirty="0"/>
              <a:t>в</a:t>
            </a:r>
            <a:r>
              <a:rPr lang="bg-BG" sz="3200" dirty="0"/>
              <a:t>а</a:t>
            </a:r>
            <a:r>
              <a:rPr lang="en-US" sz="3200" dirty="0"/>
              <a:t> операции 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елементи: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връща броя на елементите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 елемент (връща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 елемент на определен индекс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>
                <a:latin typeface="Consolas"/>
              </a:rPr>
              <a:t>индекс, 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на даден индекс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проверява дали елемента съществува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сортира масива/списъка по азбучен ред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/>
              <a:t>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9FB547-388D-C1B1-BE3B-3ADF61B0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Добавяне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>
                <a:latin typeface="Consolas"/>
                <a:cs typeface="Consolas" panose="020B0609020204030204" pitchFamily="49" charset="0"/>
              </a:rPr>
              <a:t>Брой: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броят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4B61771-5040-425A-B774-ACD04335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9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Премахване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ea typeface="+mn-lt"/>
                <a:cs typeface="+mn-lt"/>
              </a:rPr>
              <a:t>Брой: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Можем да  </a:t>
            </a:r>
            <a:r>
              <a:rPr lang="en-GB" sz="3350" b="1" dirty="0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елемент от </a:t>
            </a:r>
            <a:r>
              <a:rPr lang="en-GB" sz="3350" b="1" dirty="0">
                <a:solidFill>
                  <a:schemeClr val="bg1"/>
                </a:solidFill>
              </a:rPr>
              <a:t>списъка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ea typeface="+mn-lt"/>
                <a:cs typeface="+mn-lt"/>
              </a:rPr>
              <a:t>Всеки път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GB" sz="3350" dirty="0">
                <a:ea typeface="+mn-lt"/>
                <a:cs typeface="+mn-lt"/>
              </a:rPr>
              <a:t> на елементите се намалява</a:t>
            </a:r>
            <a:endParaRPr lang="en-US" dirty="0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7B302-EC20-466D-526F-CC82176F2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-2.59259E-6 L -0.0039 -0.20648 C -0.0039 -0.29861 -0.05912 -0.41296 -0.10391 -0.41296 L -0.20391 -0.41296 " pathEditMode="relative" rAng="16200000" ptsTypes="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091 -0.0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–Вмъкване на елемент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cs typeface="+mn-lt"/>
              </a:rPr>
              <a:t>Брой: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Вмъкваме </a:t>
            </a:r>
            <a:r>
              <a:rPr lang="en-GB" sz="3350" dirty="0"/>
              <a:t>елемент на индекс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latin typeface="Calibri"/>
                <a:cs typeface="Calibri"/>
              </a:rPr>
              <a:t>Индексите на другите елементи се </a:t>
            </a:r>
            <a:r>
              <a:rPr lang="en-GB" sz="3350" b="1" dirty="0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при вмъкване</a:t>
            </a: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07579-03CC-A298-2973-6E555A9A8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6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0013 0.09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– Примери за 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D05444-42E1-88E2-5F78-B0759A55E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1997</Words>
  <Application>Microsoft Office PowerPoint</Application>
  <PresentationFormat>Широк екран</PresentationFormat>
  <Paragraphs>305</Paragraphs>
  <Slides>27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Списък</vt:lpstr>
      <vt:lpstr>Списък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For-цикъл, String.Split(), String.Join()</vt:lpstr>
      <vt:lpstr>Четене на списък от конзолата</vt:lpstr>
      <vt:lpstr>Четене на списък от един ред</vt:lpstr>
      <vt:lpstr>Отпечатване на списък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 (1)</vt:lpstr>
      <vt:lpstr>Решение: Обединяване на списъци (2)</vt:lpstr>
      <vt:lpstr>Сортиране на списък</vt:lpstr>
      <vt:lpstr>Сортиране на списък</vt:lpstr>
      <vt:lpstr>Задача: Списък от продукти</vt:lpstr>
      <vt:lpstr>Решение: Списък от продукти</vt:lpstr>
      <vt:lpstr>Задача: Премахнете отрицателните числа</vt:lpstr>
      <vt:lpstr>Решение: Премахнете отрицателните числа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Модул 2 - Структури от данни и алгоритми</dc:subject>
  <dc:creator>BG-IT-Edu</dc:creator>
  <cp:keywords>C#; SoftUni Foundation;  programming; Software University; SoftUni; programming; coding; software development; education; training; course; list; t; generic</cp:keywords>
  <dc:description>Open Programming and IT Courseware for IT Teachers (BG-IT-Edu): https://github.com/BG-IT-Edu
With the kind support of SoftUni: https://softuni.bg</dc:description>
  <cp:lastModifiedBy>Stefan Kuiumdjiev</cp:lastModifiedBy>
  <cp:revision>104</cp:revision>
  <dcterms:created xsi:type="dcterms:W3CDTF">2018-05-23T13:08:44Z</dcterms:created>
  <dcterms:modified xsi:type="dcterms:W3CDTF">2023-09-17T14:14:31Z</dcterms:modified>
  <cp:category>C# Course @ SoftUni – https://softuni.bg/courses/technology-fundamentals</cp:category>
</cp:coreProperties>
</file>