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728" r:id="rId5"/>
    <p:sldId id="420" r:id="rId6"/>
    <p:sldId id="733" r:id="rId7"/>
    <p:sldId id="72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2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602951C-73DD-4C53-B140-35D443D3D4E0}">
          <p14:sldIdLst>
            <p14:sldId id="256"/>
            <p14:sldId id="257"/>
          </p14:sldIdLst>
        </p14:section>
        <p14:section name="Структури от данни" id="{50FB6B64-BB3E-40A7-9088-6C50F9E38BF7}">
          <p14:sldIdLst>
            <p14:sldId id="730"/>
            <p14:sldId id="728"/>
            <p14:sldId id="420"/>
            <p14:sldId id="733"/>
            <p14:sldId id="729"/>
          </p14:sldIdLst>
        </p14:section>
        <p14:section name="Стек" id="{F8C23831-3AAC-4526-BAE7-4154FEA01FC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67"/>
            <p14:sldId id="268"/>
            <p14:sldId id="269"/>
            <p14:sldId id="273"/>
            <p14:sldId id="274"/>
          </p14:sldIdLst>
        </p14:section>
        <p14:section name="Опашка" id="{38CDCFA1-40FB-4C1D-A606-262E7D92DA40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Обобщение" id="{FA9AD39C-A1D5-4DF5-A228-AF86A2F9F552}">
          <p14:sldIdLst>
            <p14:sldId id="28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114" y="16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956E7C9-79EE-5C7D-508E-08D48655BA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744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F952F24-C60A-D5D8-68F8-68D9A84A3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247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9A1AC6-61B7-6FA0-341A-95EB6B6C65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425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E8DECB-66E2-2E3C-989A-7FCE15568D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061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E46B9F-A802-2E4E-8B83-5BB820B45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855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6F599B-13DF-C76B-3BF4-62D6409FD4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44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D8BD6B-A765-8D3B-CE5E-D00FC8FB16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950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969710-A345-4C11-F14B-4E5B48FA8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94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73BAB-61A5-BFE4-EB85-E83AA13E5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30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923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8524429-6884-5EC9-65BF-FED6A6906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41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3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949000"/>
            <a:ext cx="5248260" cy="341313"/>
          </a:xfrm>
        </p:spPr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77444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6056954" cy="724904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Последователност от елементи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Стек и опашка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6906000" y="2406501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3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bg-BG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на елемент в края</a:t>
            </a:r>
            <a:endParaRPr lang="en-US" sz="3750" b="1" kern="12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6EEBCB3-C16E-EB5E-A1FE-A58D3ECF2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Премахане и връщане на последния елемент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ADCCF4D-4F76-C646-D065-A0F37807C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5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Връщане на последния елемент</a:t>
            </a:r>
            <a:endParaRPr lang="en-US" sz="3799" b="1" dirty="0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43D925-9CF8-E63A-DF55-5B3B3F0AF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3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програма, която:</a:t>
            </a:r>
            <a:endParaRPr lang="bg-BG" dirty="0"/>
          </a:p>
          <a:p>
            <a:pPr lvl="1" indent="-360045"/>
            <a:r>
              <a:rPr lang="en-US" sz="3400" dirty="0"/>
              <a:t>Чете </a:t>
            </a:r>
            <a:r>
              <a:rPr lang="en-US" sz="3400" b="1" dirty="0">
                <a:solidFill>
                  <a:schemeClr val="bg1"/>
                </a:solidFill>
              </a:rPr>
              <a:t>вход от низ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го чрез </a:t>
            </a:r>
            <a:r>
              <a:rPr lang="en-US" sz="3400" b="1" dirty="0">
                <a:solidFill>
                  <a:schemeClr val="bg1"/>
                </a:solidFill>
              </a:rPr>
              <a:t>стек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Обърнат</a:t>
            </a:r>
            <a:r>
              <a:rPr lang="en-US" sz="3950" dirty="0"/>
              <a:t> низ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D6E87C7-DF4B-E286-C886-492C172C0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bg-BG" sz="3950" dirty="0"/>
              <a:t>Обърнат</a:t>
            </a:r>
            <a:r>
              <a:rPr lang="en-US" sz="3950" dirty="0">
                <a:ea typeface="+mj-lt"/>
                <a:cs typeface="+mj-lt"/>
              </a:rPr>
              <a:t> низ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 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 в Judge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https://judge.softuni.org/Contests/Practice/Index/4153#0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2B94E6-4AC0-E1D0-5142-9AEA90A4E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3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Стек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6000" y="1359001"/>
            <a:ext cx="9962150" cy="4944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  <a:endParaRPr lang="bg-BG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57" y="3834000"/>
            <a:ext cx="3632030" cy="539742"/>
          </a:xfrm>
          <a:prstGeom prst="wedgeRoundRectCallout">
            <a:avLst>
              <a:gd name="adj1" fmla="val -63849"/>
              <a:gd name="adj2" fmla="val 13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Превръща стека в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масив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828" y="4716699"/>
            <a:ext cx="4001532" cy="595185"/>
          </a:xfrm>
          <a:prstGeom prst="wedgeRoundRectCallout">
            <a:avLst>
              <a:gd name="adj1" fmla="val -74723"/>
              <a:gd name="adj2" fmla="val -15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</a:t>
            </a:r>
            <a:r>
              <a:rPr lang="en-US" sz="2400" b="1" dirty="0">
                <a:solidFill>
                  <a:srgbClr val="FFFFFF"/>
                </a:solidFill>
              </a:rPr>
              <a:t> всички елементи 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538" y="5558639"/>
            <a:ext cx="4772635" cy="595184"/>
          </a:xfrm>
          <a:prstGeom prst="wedgeRoundRectCallout">
            <a:avLst>
              <a:gd name="adj1" fmla="val -65097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Преоразмерява</a:t>
            </a:r>
            <a:r>
              <a:rPr lang="en-US" sz="2400" b="1" dirty="0">
                <a:solidFill>
                  <a:srgbClr val="FFFFFF"/>
                </a:solidFill>
                <a:cs typeface="Calibri"/>
              </a:rPr>
              <a:t> вътрешния масив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C07DE55F-537E-FD10-6BB9-BD8192CB5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570" y="2034258"/>
            <a:ext cx="4001531" cy="539742"/>
          </a:xfrm>
          <a:prstGeom prst="wedgeRoundRectCallout">
            <a:avLst>
              <a:gd name="adj1" fmla="val -77827"/>
              <a:gd name="adj2" fmla="val 7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Връща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броя</a:t>
            </a:r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 на елементите</a:t>
            </a:r>
            <a:endParaRPr lang="bg-BG" sz="2400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4AB8CAC-A7F3-2664-627B-0469ED79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119" y="2790353"/>
            <a:ext cx="3632031" cy="818647"/>
          </a:xfrm>
          <a:prstGeom prst="wedgeRoundRectCallout">
            <a:avLst>
              <a:gd name="adj1" fmla="val -57540"/>
              <a:gd name="adj2" fmla="val 25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Проверява дали стекът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съдържа елемента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2EBEC3-515D-ED25-DA0E-EF483763E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Пресметнете </a:t>
            </a:r>
            <a:r>
              <a:rPr lang="en-US" sz="3600" b="1" dirty="0">
                <a:solidFill>
                  <a:schemeClr val="bg1"/>
                </a:solidFill>
              </a:rPr>
              <a:t>сумата на числата от стека</a:t>
            </a:r>
            <a:endParaRPr lang="bg-BG" dirty="0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>
                <a:cs typeface="Calibri"/>
              </a:rPr>
              <a:t>Преди това ще получавате команди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добавя две числа</a:t>
            </a:r>
            <a:endParaRPr lang="en-US" dirty="0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премахва n на брой числа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Сума на стек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7B2597-28D2-45B9-A900-881192071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стек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TODO:</a:t>
            </a:r>
            <a:r>
              <a:rPr lang="bg-BG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Добавете числата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82FCC83-5545-D6BC-24D5-72998B84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9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https://judge.softuni.org/Contests/Practice/Index/4153#1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D183E85-F0EF-050B-EA14-A02E161B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6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ea typeface="+mn-lt"/>
                <a:cs typeface="+mn-lt"/>
              </a:rPr>
              <a:t>Създайте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прост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който може да пресмята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прости 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(само събиране и изваждане)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Прост </a:t>
            </a:r>
            <a:r>
              <a:rPr lang="bg-BG" sz="3950" dirty="0"/>
              <a:t>калкулатор</a:t>
            </a:r>
            <a:endParaRPr lang="en-US" sz="395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85D1B7-C690-A26C-573E-811A7D0C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0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158218-8E6A-89B5-7DED-E61EC3B8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͏͏</a:t>
            </a:r>
            <a:r>
              <a:rPr lang="bg-BG" sz="3550" b="1" dirty="0">
                <a:solidFill>
                  <a:schemeClr val="bg1"/>
                </a:solidFill>
              </a:rPr>
              <a:t>Структури</a:t>
            </a:r>
            <a:r>
              <a:rPr lang="en-US" sz="3550" b="1" dirty="0">
                <a:solidFill>
                  <a:schemeClr val="bg1"/>
                </a:solidFill>
              </a:rPr>
              <a:t> от данни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</a:t>
            </a:r>
            <a:r>
              <a:rPr lang="bg-BG" sz="3350" dirty="0"/>
              <a:t>структури </a:t>
            </a:r>
            <a:r>
              <a:rPr lang="en-US" sz="3350" dirty="0"/>
              <a:t>от 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Стек – </a:t>
            </a: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Push(), Pop(),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 и Count</a:t>
            </a:r>
            <a:endParaRPr lang="en-US" sz="3350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Опашка – </a:t>
            </a: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Enqueue(), Dequeue(),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dirty="0">
                <a:latin typeface="Consolas"/>
              </a:rPr>
              <a:t>Count</a:t>
            </a:r>
            <a:endParaRPr lang="en-GB" sz="3399" dirty="0">
              <a:latin typeface="Consolas"/>
              <a:cs typeface="Calibri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GB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4F55B1-97CC-79FE-1527-9122A3E5A5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6BB3CB-077B-99BA-4016-57D1F2C65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</a:t>
            </a:r>
            <a:r>
              <a:rPr lang="bg-BG" sz="1750" dirty="0">
                <a:ea typeface="+mn-lt"/>
                <a:cs typeface="+mn-lt"/>
              </a:rPr>
              <a:t> </a:t>
            </a:r>
            <a:r>
              <a:rPr lang="en-US" sz="1750" u="sng" dirty="0">
                <a:hlinkClick r:id="rId2"/>
              </a:rPr>
              <a:t>https://judge.softuni.org/Contests/Practice/Index/4153#2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269A0B4-531F-39E7-B654-1A9CFD50C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6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Даден</a:t>
            </a:r>
            <a:r>
              <a:rPr lang="en-US" sz="3600" dirty="0">
                <a:solidFill>
                  <a:srgbClr val="234465"/>
                </a:solidFill>
              </a:rPr>
              <a:t> е </a:t>
            </a:r>
            <a:r>
              <a:rPr lang="bg-BG" sz="3600" b="1" dirty="0">
                <a:solidFill>
                  <a:schemeClr val="bg1"/>
                </a:solidFill>
              </a:rPr>
              <a:t>аритметичен</a:t>
            </a:r>
            <a:r>
              <a:rPr lang="en-US" sz="3600" b="1" dirty="0">
                <a:solidFill>
                  <a:schemeClr val="bg1"/>
                </a:solidFill>
              </a:rPr>
              <a:t> изра</a:t>
            </a:r>
            <a:r>
              <a:rPr lang="bg-BG" sz="3600" b="1" dirty="0">
                <a:solidFill>
                  <a:schemeClr val="bg1"/>
                </a:solidFill>
              </a:rPr>
              <a:t>з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със скоби (с</a:t>
            </a:r>
            <a:r>
              <a:rPr lang="en-US" sz="3600" b="1" dirty="0">
                <a:solidFill>
                  <a:schemeClr val="bg1"/>
                </a:solidFill>
              </a:rPr>
              <a:t> влагане</a:t>
            </a:r>
            <a:r>
              <a:rPr lang="en-US" sz="3600" dirty="0"/>
              <a:t>)</a:t>
            </a:r>
            <a:endParaRPr lang="bg-BG" sz="360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Извлечете всички подизрази</a:t>
            </a:r>
            <a:r>
              <a:rPr lang="en-US" sz="3600" dirty="0">
                <a:ea typeface="+mn-lt"/>
                <a:cs typeface="+mn-lt"/>
              </a:rPr>
              <a:t> в скоби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</a:t>
            </a:r>
            <a:r>
              <a:rPr lang="en-US" sz="3950" dirty="0">
                <a:ea typeface="+mj-lt"/>
                <a:cs typeface="+mj-lt"/>
              </a:rPr>
              <a:t> Математически скоби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4854104-A918-A967-F119-210BFA903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7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Математически скоби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</a:t>
            </a:r>
            <a:r>
              <a:rPr lang="bg-BG" sz="1750" dirty="0">
                <a:ea typeface="+mn-lt"/>
                <a:cs typeface="+mn-lt"/>
              </a:rPr>
              <a:t>си </a:t>
            </a:r>
            <a:r>
              <a:rPr lang="en-US" sz="1750" dirty="0">
                <a:ea typeface="+mn-lt"/>
                <a:cs typeface="+mn-lt"/>
              </a:rPr>
              <a:t>в Judge: </a:t>
            </a:r>
            <a:r>
              <a:rPr lang="en-US" sz="1750" u="sng" dirty="0">
                <a:hlinkClick r:id="rId2"/>
              </a:rPr>
              <a:t>https://judge.softuni.org/Contests/Practice/Index/4153#3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192F19-01E2-70BA-65C8-D0D9D3D6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3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3D2DD-95FC-1A3F-C316-E29D54B1BE9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Опашка (</a:t>
            </a:r>
            <a:r>
              <a:rPr lang="en-US"/>
              <a:t>Queue)</a:t>
            </a:r>
            <a:endParaRPr lang="bg-BG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466F4278-5871-B7D9-4C42-7ADB95974B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Enqueue(), Dequeue(), Peek()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8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осигурява </a:t>
            </a:r>
            <a:r>
              <a:rPr lang="en-US" sz="3350" dirty="0">
                <a:ea typeface="+mn-lt"/>
                <a:cs typeface="+mn-lt"/>
              </a:rPr>
              <a:t>следните 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Добавяне </a:t>
            </a:r>
            <a:r>
              <a:rPr lang="en-US" sz="3050" dirty="0"/>
              <a:t>на елемент в края на опашката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/>
              <a:t>на</a:t>
            </a:r>
            <a:r>
              <a:rPr lang="bg-BG" sz="3050" dirty="0"/>
              <a:t> </a:t>
            </a:r>
            <a:r>
              <a:rPr lang="en-US" sz="3050" dirty="0"/>
              <a:t>първия 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/>
              <a:t>ървия елемент без да го 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45F67E9-BCD5-2925-AFD6-07A13C0ED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>
                <a:ea typeface="+mn-ea"/>
                <a:cs typeface="Calibri"/>
              </a:rPr>
              <a:t>Вкарване на елемент в края</a:t>
            </a:r>
            <a:endParaRPr lang="en-US" sz="375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82F71B8-0E95-AF03-3C54-6FC6E9BBC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4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10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Dequeue() – </a:t>
            </a:r>
            <a:r>
              <a:rPr lang="en-US" sz="3200" dirty="0">
                <a:ea typeface="+mn-ea"/>
                <a:cs typeface="Calibri"/>
              </a:rPr>
              <a:t>Премахане и връщане на първия елемент</a:t>
            </a:r>
            <a:endParaRPr lang="en-US" sz="320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518D40-28FA-55A8-0EA3-BE79690A4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3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715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Връщане</a:t>
            </a:r>
            <a:r>
              <a:rPr lang="ru-RU" sz="3200" dirty="0">
                <a:ea typeface="+mn-ea"/>
                <a:cs typeface="Consolas" panose="020B0609020204030204" pitchFamily="49" charset="0"/>
              </a:rPr>
              <a:t> на първия елемент без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премахване</a:t>
            </a:r>
            <a:endParaRPr lang="en-US" sz="32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B997BB0-53B4-3203-BF02-9D17D9FCB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4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>
                <a:cs typeface="Calibri"/>
              </a:rPr>
              <a:t>Деца са се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наредили в кръг</a:t>
            </a:r>
            <a:r>
              <a:rPr lang="en-US" sz="3600" dirty="0">
                <a:cs typeface="Calibri"/>
              </a:rPr>
              <a:t> и си подават горещ картоф по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часовниковата 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При всяко n-то хвърляне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дете се отстранява</a:t>
            </a:r>
            <a:r>
              <a:rPr lang="en-US" sz="3600" dirty="0">
                <a:ea typeface="+mn-lt"/>
                <a:cs typeface="+mn-lt"/>
              </a:rPr>
              <a:t>, докато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остане само 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След отстраняване на дете </a:t>
            </a:r>
            <a:r>
              <a:rPr lang="en-US" sz="3600" dirty="0"/>
              <a:t>картоф</a:t>
            </a:r>
            <a:r>
              <a:rPr lang="bg-BG" sz="3600" dirty="0"/>
              <a:t>ът</a:t>
            </a:r>
            <a:r>
              <a:rPr lang="en-US" sz="3600" dirty="0"/>
              <a:t>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600" dirty="0">
                <a:cs typeface="Calibri"/>
              </a:rPr>
              <a:t>Принтирайте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последното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дете: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/>
              <a:t>Горещ 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4" y="5303823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664" y="5231837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5052636" y="566976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F9B49F8-7E86-E291-7519-2A09A2FC3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7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CC7BA0-E540-7B16-EEA8-0F6145FFCCF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88F163F-47A9-1541-76F6-FE022BCF10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9086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 Горещ </a:t>
            </a:r>
            <a:r>
              <a:rPr lang="en-GB" sz="3950" dirty="0">
                <a:ea typeface="+mj-lt"/>
                <a:cs typeface="+mj-lt"/>
              </a:rPr>
              <a:t>картоф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71741" y="2979000"/>
            <a:ext cx="4748703" cy="855000"/>
          </a:xfrm>
          <a:prstGeom prst="wedgeRoundRectCallout">
            <a:avLst>
              <a:gd name="adj1" fmla="val -27380"/>
              <a:gd name="adj2" fmla="val -89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Копираме елементи от 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колекцията 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и запазваме реда им 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43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 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https://judge.softuni.org/Contests/Practice/Index/4153#4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3F97E7A-35D9-A571-9CB1-F2A7AD1F7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4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Опашка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01000" y="1539000"/>
            <a:ext cx="8475188" cy="4498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000" y="4323245"/>
            <a:ext cx="2609320" cy="880317"/>
          </a:xfrm>
          <a:prstGeom prst="wedgeRoundRectCallout">
            <a:avLst>
              <a:gd name="adj1" fmla="val -65537"/>
              <a:gd name="adj2" fmla="val -3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Превръща опашката в масив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31" y="5769000"/>
            <a:ext cx="2556869" cy="1018235"/>
          </a:xfrm>
          <a:prstGeom prst="wedgeRoundRectCallout">
            <a:avLst>
              <a:gd name="adj1" fmla="val 33585"/>
              <a:gd name="adj2" fmla="val -111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Премахва всички елементи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62" y="5421348"/>
            <a:ext cx="4928838" cy="617652"/>
          </a:xfrm>
          <a:prstGeom prst="wedgeRoundRectCallout">
            <a:avLst>
              <a:gd name="adj1" fmla="val -57768"/>
              <a:gd name="adj2" fmla="val -25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FD36E761-AC84-1139-FA51-987B1E6C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707425"/>
            <a:ext cx="4044443" cy="531011"/>
          </a:xfrm>
          <a:prstGeom prst="wedgeRoundRectCallout">
            <a:avLst>
              <a:gd name="adj1" fmla="val -60495"/>
              <a:gd name="adj2" fmla="val 19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Връща броя на елементите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D90340-38DB-A542-4BC6-E30BC875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2456222"/>
            <a:ext cx="3711000" cy="1022814"/>
          </a:xfrm>
          <a:prstGeom prst="wedgeRoundRectCallout">
            <a:avLst>
              <a:gd name="adj1" fmla="val -39436"/>
              <a:gd name="adj2" fmla="val 66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Проверява дали опашката съдържа елемента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6259CF7-66CA-2568-D9FA-1AD9729C8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Колите чакат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опашка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На всяка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зелена светлина</a:t>
            </a:r>
            <a:r>
              <a:rPr lang="en-US" sz="3400" dirty="0">
                <a:ea typeface="+mn-lt"/>
                <a:cs typeface="+mn-lt"/>
              </a:rPr>
              <a:t> n коли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минават </a:t>
            </a:r>
            <a:r>
              <a:rPr lang="en-US" sz="3400" dirty="0">
                <a:ea typeface="+mn-lt"/>
                <a:cs typeface="+mn-lt"/>
              </a:rPr>
              <a:t>през 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След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командата "end"</a:t>
            </a:r>
            <a:r>
              <a:rPr lang="en-US" sz="3400" dirty="0">
                <a:ea typeface="+mn-lt"/>
                <a:cs typeface="+mn-lt"/>
              </a:rPr>
              <a:t> принтирайте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колко коли</a:t>
            </a:r>
            <a:r>
              <a:rPr lang="en-US" sz="3400" dirty="0">
                <a:ea typeface="+mn-lt"/>
                <a:cs typeface="+mn-lt"/>
              </a:rPr>
              <a:t> са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GB" sz="39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B6F551-3D74-EFDF-6794-28D608E0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8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US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3"/>
              </a:rPr>
              <a:t>https://judge.softuni.org/Contests/Practice/Index/4153#5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2CA08E-B30F-94AC-85A8-7CBD97228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40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</a:t>
            </a:r>
            <a:r>
              <a:rPr lang="en-US" sz="3800" dirty="0">
                <a:solidFill>
                  <a:schemeClr val="bg2"/>
                </a:solidFill>
              </a:rPr>
              <a:t>== </a:t>
            </a:r>
            <a:r>
              <a:rPr lang="bg-BG" sz="3800" dirty="0">
                <a:solidFill>
                  <a:schemeClr val="bg2"/>
                </a:solidFill>
              </a:rPr>
              <a:t>поредица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>
                <a:solidFill>
                  <a:schemeClr val="bg2"/>
                </a:solidFill>
                <a:cs typeface="Calibri"/>
              </a:rPr>
              <a:t>Работа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вградени методи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A69C8D-CDB4-0FE3-6B4F-0438EFE4C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9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C5B4196-92E0-ECEC-3415-E9B04E1DB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Структура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от 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==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начин на организация на данните, който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позволява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ефективен достъп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и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модификация</a:t>
            </a:r>
            <a:endParaRPr lang="bg-BG" sz="3400" b="1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Примери за структ</a:t>
            </a:r>
            <a:r>
              <a:rPr lang="bg-BG" sz="3350" dirty="0"/>
              <a:t>у</a:t>
            </a:r>
            <a:r>
              <a:rPr lang="en-US" sz="3350" dirty="0"/>
              <a:t>ра от данни: 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Структура</a:t>
            </a:r>
            <a:r>
              <a:rPr lang="bg-BG" sz="3150" dirty="0">
                <a:latin typeface="Consolas"/>
              </a:rPr>
              <a:t> 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US" sz="3150" dirty="0"/>
              <a:t> (име + фамилия + възраст)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Ст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р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уктур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и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от данни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8E669EB-708F-4272-8CB7-F2ACE24E0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0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Структурите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алгоритмите стоят в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Ал</a:t>
            </a:r>
            <a:r>
              <a:rPr lang="bg-BG" sz="3150" dirty="0">
                <a:ea typeface="+mn-lt"/>
                <a:cs typeface="+mn-lt"/>
              </a:rPr>
              <a:t>г</a:t>
            </a:r>
            <a:r>
              <a:rPr lang="en-US" sz="3150" dirty="0">
                <a:ea typeface="+mn-lt"/>
                <a:cs typeface="+mn-lt"/>
              </a:rPr>
              <a:t>оритмичното мислене, решаването на задачи и стуктур</a:t>
            </a:r>
            <a:r>
              <a:rPr lang="bg-BG" sz="3150" dirty="0">
                <a:ea typeface="+mn-lt"/>
                <a:cs typeface="+mn-lt"/>
              </a:rPr>
              <a:t>ите</a:t>
            </a:r>
            <a:r>
              <a:rPr lang="en-US" sz="3150" dirty="0">
                <a:ea typeface="+mn-lt"/>
                <a:cs typeface="+mn-lt"/>
              </a:rPr>
              <a:t> от данни са важни за софтуерните 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програмистите трябва да зная</a:t>
            </a:r>
            <a:r>
              <a:rPr lang="bg-BG" sz="3150" dirty="0"/>
              <a:t>т</a:t>
            </a:r>
            <a:r>
              <a:rPr lang="en-US" sz="3150" dirty="0"/>
              <a:t> кога 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използват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/>
              <a:t>Програмиране </a:t>
            </a:r>
            <a:r>
              <a:rPr lang="en-US" sz="3350" dirty="0"/>
              <a:t>== </a:t>
            </a:r>
            <a:r>
              <a:rPr lang="en-US" sz="3350" b="1" dirty="0"/>
              <a:t>алгоритми </a:t>
            </a:r>
            <a:r>
              <a:rPr lang="en-US" sz="3350" dirty="0"/>
              <a:t>+ </a:t>
            </a:r>
            <a:r>
              <a:rPr lang="bg-BG" sz="3350" b="1" dirty="0"/>
              <a:t>структури</a:t>
            </a:r>
            <a:r>
              <a:rPr lang="en-US" sz="3350" b="1" dirty="0"/>
              <a:t> от 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Защо стуктурите от данни са важни?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D4D7C1-14CC-12FA-3E6D-4EEB91C3A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8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4255-EFE3-0629-D03F-C82D6AC3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Линейни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структури от </a:t>
            </a:r>
            <a:r>
              <a:rPr lang="en-US" sz="3400" b="1" dirty="0">
                <a:solidFill>
                  <a:schemeClr val="bg1"/>
                </a:solidFill>
              </a:rPr>
              <a:t>данни</a:t>
            </a:r>
            <a:r>
              <a:rPr lang="en-US" sz="3400" dirty="0"/>
              <a:t>: масив, </a:t>
            </a:r>
            <a:r>
              <a:rPr lang="bg-BG" sz="3400" dirty="0"/>
              <a:t>списък</a:t>
            </a:r>
            <a:r>
              <a:rPr lang="en-US" sz="3400" dirty="0"/>
              <a:t>, </a:t>
            </a:r>
            <a:r>
              <a:rPr lang="bg-BG" sz="3400" dirty="0"/>
              <a:t>стек</a:t>
            </a:r>
            <a:r>
              <a:rPr lang="en-US" sz="3400" dirty="0"/>
              <a:t>, </a:t>
            </a:r>
            <a:r>
              <a:rPr lang="bg-BG" sz="3400" dirty="0"/>
              <a:t>опашка</a:t>
            </a:r>
            <a:endParaRPr lang="en-US" sz="34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0709C-F3DB-A459-C669-BF2300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DB3F1B-F7EF-6E84-5EE4-791342216756}"/>
              </a:ext>
            </a:extLst>
          </p:cNvPr>
          <p:cNvGrpSpPr/>
          <p:nvPr/>
        </p:nvGrpSpPr>
        <p:grpSpPr>
          <a:xfrm>
            <a:off x="368124" y="2220440"/>
            <a:ext cx="4574411" cy="2186197"/>
            <a:chOff x="305055" y="3339000"/>
            <a:chExt cx="4575603" cy="2186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5114D8-8C40-FD81-F8A5-5AF98403C334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A6F39-C38D-1F3C-2597-188874C5C526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79C9C0-68F6-DEE0-DA74-1D20027A79F2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0CD5D0-12FE-EF55-A16E-52CDF21E41DF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B7B951-60D5-332B-3A75-82AD340287F4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7B809-53DB-38B9-7703-63C768704D1C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C8DD9-C587-44A1-9B78-7DB6CEB71719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E24CA1-316B-1048-A5A1-FDBDC1A9CF62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CE6CB9-DC91-523D-A138-A910BFC9E254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4FCC56-EF03-B90E-8AB5-1DFC51774942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197D7-1B1C-7CE7-7A08-80CC8ACC0C6F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D55D7-6509-1AF7-D2C7-CD2E49AA698F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/>
                <a:t>Масив/Списък</a:t>
              </a:r>
              <a:br>
                <a:rPr lang="en-US" sz="2750" dirty="0"/>
              </a:br>
              <a:r>
                <a:rPr lang="en-US" sz="2350" dirty="0"/>
                <a:t>(индексирана група от елементи)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89C37-6B95-69C1-005F-D7B367E8D124}"/>
              </a:ext>
            </a:extLst>
          </p:cNvPr>
          <p:cNvGrpSpPr/>
          <p:nvPr/>
        </p:nvGrpSpPr>
        <p:grpSpPr>
          <a:xfrm>
            <a:off x="5514276" y="3818638"/>
            <a:ext cx="6558558" cy="1642178"/>
            <a:chOff x="4550001" y="3873461"/>
            <a:chExt cx="6844577" cy="164260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C908851-8B03-B4E6-E715-D99F0B13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9B3C0-4877-2EBE-5ADE-B7462D75B62D}"/>
                </a:ext>
              </a:extLst>
            </p:cNvPr>
            <p:cNvSpPr txBox="1"/>
            <p:nvPr/>
          </p:nvSpPr>
          <p:spPr>
            <a:xfrm>
              <a:off x="5807506" y="4454301"/>
              <a:ext cx="4329573" cy="10617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Свързан списък</a:t>
              </a:r>
              <a:endParaRPr lang="bg-BG" sz="2350" dirty="0"/>
            </a:p>
            <a:p>
              <a:pPr algn="ctr">
                <a:lnSpc>
                  <a:spcPct val="110000"/>
                </a:lnSpc>
              </a:pPr>
              <a:r>
                <a:rPr lang="en-US" sz="2350" dirty="0"/>
                <a:t>(редица от свързани елементи)</a:t>
              </a:r>
              <a:endParaRPr lang="bg-BG" sz="2350" dirty="0">
                <a:cs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E34C7-52BF-268E-06E1-17B25D5B658F}"/>
              </a:ext>
            </a:extLst>
          </p:cNvPr>
          <p:cNvGrpSpPr/>
          <p:nvPr/>
        </p:nvGrpSpPr>
        <p:grpSpPr>
          <a:xfrm>
            <a:off x="762147" y="5053747"/>
            <a:ext cx="3786364" cy="1422804"/>
            <a:chOff x="831000" y="5366287"/>
            <a:chExt cx="3787350" cy="1423175"/>
          </a:xfrm>
        </p:grpSpPr>
        <p:pic>
          <p:nvPicPr>
            <p:cNvPr id="41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BFE50B2E-2AFD-C4E8-A14E-E7D7B8D29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9CB820-8A6A-6072-3D76-F47DF5D0E44A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Опашка</a:t>
              </a:r>
              <a:endParaRPr lang="en-US" sz="2750" b="1" dirty="0">
                <a:cs typeface="Calibri"/>
              </a:endParaRPr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3833A6DF-B73E-6B04-2330-282CA3186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0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Списък </a:t>
            </a:r>
            <a:r>
              <a:rPr lang="bg-BG" sz="3400" b="1" dirty="0">
                <a:solidFill>
                  <a:schemeClr val="bg1"/>
                </a:solidFill>
              </a:rPr>
              <a:t>с</a:t>
            </a:r>
            <a:r>
              <a:rPr lang="en-US" sz="3400" b="1" dirty="0">
                <a:solidFill>
                  <a:schemeClr val="bg1"/>
                </a:solidFill>
              </a:rPr>
              <a:t> числа</a:t>
            </a:r>
            <a:r>
              <a:rPr lang="en-US" sz="3400" dirty="0"/>
              <a:t>, </a:t>
            </a:r>
            <a:r>
              <a:rPr lang="en-US" sz="3400" dirty="0">
                <a:ea typeface="+mn-lt"/>
                <a:cs typeface="+mn-lt"/>
              </a:rPr>
              <a:t>представляващ последователност от суми на 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96565" indent="-456565">
              <a:lnSpc>
                <a:spcPct val="90000"/>
              </a:lnSpc>
              <a:spcBef>
                <a:spcPts val="0"/>
              </a:spcBef>
            </a:pPr>
            <a:r>
              <a:rPr lang="en-US" sz="3400" dirty="0">
                <a:solidFill>
                  <a:srgbClr val="234465"/>
                </a:solidFill>
              </a:rPr>
              <a:t>Добавяне на </a:t>
            </a:r>
            <a:r>
              <a:rPr lang="en-US" sz="3400" b="1" dirty="0">
                <a:solidFill>
                  <a:schemeClr val="bg1"/>
                </a:solidFill>
              </a:rPr>
              <a:t>нов 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Модифициране </a:t>
            </a:r>
            <a:r>
              <a:rPr lang="en-US" sz="3400" dirty="0"/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/>
              <a:t>съществуващ доход: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Списък 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с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числа</a:t>
            </a:r>
            <a:r>
              <a:rPr lang="en-US" sz="3950" dirty="0"/>
              <a:t> – </a:t>
            </a:r>
            <a:r>
              <a:rPr lang="bg-BG" sz="3950" dirty="0"/>
              <a:t>Пример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7" y="2305322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8" y="491074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8" y="6178071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C5D601-E81D-1591-783A-669F2B66E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0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9464E36-48C2-616A-1039-2DCA8F42B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Стек (</a:t>
            </a:r>
            <a:r>
              <a:rPr lang="en-US"/>
              <a:t>Stack)</a:t>
            </a:r>
            <a:endParaRPr lang="bg-BG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56F8EE37-5B95-E14F-0924-E6B93B1221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Push(), Peek(), Pop()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90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Стекът </a:t>
            </a:r>
            <a:r>
              <a:rPr lang="bg-BG" sz="3400" dirty="0"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en-US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en-US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Стек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C21D25E7-FCB0-6826-AE68-C76165DF2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2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2141</Words>
  <Application>Microsoft Office PowerPoint</Application>
  <PresentationFormat>Широк екран</PresentationFormat>
  <Paragraphs>450</Paragraphs>
  <Slides>36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Структури от данни</vt:lpstr>
      <vt:lpstr>Структури от данни</vt:lpstr>
      <vt:lpstr>Защо стуктурите от данни са важни?</vt:lpstr>
      <vt:lpstr>Линейни структури от данни</vt:lpstr>
      <vt:lpstr>Списък с числа – Пример</vt:lpstr>
      <vt:lpstr>Push(), Peek(), Pop()</vt:lpstr>
      <vt:lpstr>Стек – Абстрактен тип данни</vt:lpstr>
      <vt:lpstr>Push() – Вкарване на елемент в края</vt:lpstr>
      <vt:lpstr>Pop() – Премахане и връщане на последния елемент</vt:lpstr>
      <vt:lpstr>Презентация на PowerPoint</vt:lpstr>
      <vt:lpstr>Задача: Обърнат низ</vt:lpstr>
      <vt:lpstr>Решение: Обърнат низ</vt:lpstr>
      <vt:lpstr>Стек – Методи</vt:lpstr>
      <vt:lpstr>Задача: Сума на стек</vt:lpstr>
      <vt:lpstr>Решение: Сума на стек (1)</vt:lpstr>
      <vt:lpstr>Решение: Сума на стек (2)</vt:lpstr>
      <vt:lpstr>Задача: Прост калкулатор</vt:lpstr>
      <vt:lpstr>Решение: Прост калкулатор (1)</vt:lpstr>
      <vt:lpstr>Решение: Прост калкулатор (2)</vt:lpstr>
      <vt:lpstr>Задача: Математически скоби</vt:lpstr>
      <vt:lpstr>Решение: Математически скоби</vt:lpstr>
      <vt:lpstr>Enqueue(), Dequeue(), Peek()</vt:lpstr>
      <vt:lpstr>Опашка – Абстрактен тип данни</vt:lpstr>
      <vt:lpstr>Enqueue() – Вкарване на елемент в края</vt:lpstr>
      <vt:lpstr>Dequeue() – Премахане и връщане на първия елемент</vt:lpstr>
      <vt:lpstr>Peek() – Връщане на първия елемент без премахване</vt:lpstr>
      <vt:lpstr>Задача: Горещ картоф</vt:lpstr>
      <vt:lpstr>Решение: Горещ картоф</vt:lpstr>
      <vt:lpstr>Опашка – Методи</vt:lpstr>
      <vt:lpstr>Задача: Задръстване</vt:lpstr>
      <vt:lpstr>Решение: Задръстване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и опашка</dc:title>
  <dc:subject>Модул 2 - Структури от данни и алгоритми</dc:subject>
  <dc:creator>BG-IT-Edu</dc:creator>
  <cp:keywords>C#;programming;education;software engineering;software development</cp:keywords>
  <dc:description>Open Programming and IT Courseware for IT Teachers (BG-IT-Edu): https://github.com/BG-IT-Edu
With the kind support of SoftUni: https://softuni.bg</dc:description>
  <cp:lastModifiedBy>Stefan Kuiumdjiev</cp:lastModifiedBy>
  <cp:revision>95</cp:revision>
  <dcterms:created xsi:type="dcterms:W3CDTF">2018-05-23T13:08:44Z</dcterms:created>
  <dcterms:modified xsi:type="dcterms:W3CDTF">2023-09-17T14:15:22Z</dcterms:modified>
  <cp:category>programming;computer programming;software development;web development</cp:category>
</cp:coreProperties>
</file>