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641E10D-C1C9-482B-BF2F-077928B2CEBD}">
          <p14:sldIdLst>
            <p14:sldId id="297"/>
            <p14:sldId id="298"/>
          </p14:sldIdLst>
        </p14:section>
        <p14:section name="Многомерни масиви" id="{6780248B-AEA3-4577-BA04-EEA0D30081C0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Назъбени масиви" id="{4DF6AB7D-5138-4EB6-B857-8CF9D693469B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Обобщение" id="{DFA26A12-D44A-409E-9BA2-26FCD482D654}">
          <p14:sldIdLst>
            <p14:sldId id="32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800"/>
    <a:srgbClr val="2F4E6D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114" y="16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77CF2BA-8065-93AE-D743-8D5F06242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2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70D91C0-6ACB-0AA0-337D-72012ED57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41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1FD85E-1FBB-7776-4BCE-3708E0D6DD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322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675097-8D5F-4415-3334-F57F681E1C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630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2E2630-4D90-EC38-061D-4A4AEE810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9983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ACB872-DF2F-3CB0-A562-51AF9CA512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605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52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AC6D48C-0099-9465-D27D-0FB3761FBD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140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D25FF19-0B1B-FA23-8440-86FEA5AFEF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8967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A362DA0-AF2F-64BF-BCB3-334D8200CA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67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86E90DB-330B-4DC2-4E66-EF9602C5B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392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2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3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5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6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/>
              <a:t>Софтуерни и хардуерни науки</a:t>
            </a:r>
            <a:endParaRPr lang="bg-BG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4" y="607242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4" y="5360959"/>
            <a:ext cx="4751954" cy="724904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Обработка на матрици и на назъбени </a:t>
            </a:r>
            <a:r>
              <a:rPr lang="bg-BG" sz="3550" dirty="0">
                <a:cs typeface="Calibri"/>
              </a:rPr>
              <a:t>масиви</a:t>
            </a:r>
            <a:endParaRPr lang="en-US" sz="35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Многомерни масиви</a:t>
            </a:r>
            <a:endParaRPr lang="bg-BG" dirty="0">
              <a:cs typeface="Calibri"/>
            </a:endParaRP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7945384" y="2087135"/>
            <a:ext cx="284356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елементите </a:t>
            </a:r>
            <a:r>
              <a:rPr lang="bg-BG" sz="3950" dirty="0"/>
              <a:t>в</a:t>
            </a:r>
            <a:r>
              <a:rPr lang="en-US" sz="3950" dirty="0"/>
              <a:t> </a:t>
            </a:r>
            <a:r>
              <a:rPr lang="bg-BG" sz="3950" dirty="0"/>
              <a:t>матрица</a:t>
            </a:r>
            <a:endParaRPr lang="en-US" sz="395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27448" y="4526333"/>
            <a:ext cx="316147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01327" y="4744368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18808" y="516743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795" y="4559749"/>
            <a:ext cx="201877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32" y="4745067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779110" y="516743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F4B6F-9539-4B9F-A5ED-4D9037A20997}"/>
              </a:ext>
            </a:extLst>
          </p:cNvPr>
          <p:cNvSpPr txBox="1">
            <a:spLocks/>
          </p:cNvSpPr>
          <p:nvPr/>
        </p:nvSpPr>
        <p:spPr>
          <a:xfrm>
            <a:off x="242823" y="1219500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матрицата от конзолата</a:t>
            </a:r>
            <a:endParaRPr lang="bg-BG" sz="335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</a:t>
            </a:r>
            <a:r>
              <a:rPr lang="bg-BG" sz="3600" dirty="0"/>
              <a:t>редовете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колоните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сумата на всички елементи</a:t>
            </a:r>
            <a:r>
              <a:rPr lang="en-US" sz="3600" dirty="0">
                <a:cs typeface="Calibri"/>
              </a:rPr>
              <a:t> в матрицата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1CCDC-5D53-7820-AB9F-1DE3438BE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01527" y="1411664"/>
            <a:ext cx="1125309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int[] sizes = Console.ReadLine().Split(",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   .Select(int.Parse).ToArray();</a:t>
            </a:r>
            <a:endParaRPr lang="bg-BG" sz="24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int[,] matrix = new int[sizes[0], sizes[1]];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int[] colElements = </a:t>
            </a:r>
            <a:r>
              <a:rPr lang="en-GB" sz="2400" noProof="1"/>
              <a:t>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.Select(int.Parse)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.ToArray();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matrix[row, col] = colElements[col];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елементите </a:t>
            </a:r>
            <a:r>
              <a:rPr lang="bg-BG" sz="3950" dirty="0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матрица</a:t>
            </a:r>
            <a:r>
              <a:rPr lang="en-US" sz="3950" dirty="0"/>
              <a:t> 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0177" y="5549218"/>
            <a:ext cx="4074042" cy="1048134"/>
          </a:xfrm>
          <a:prstGeom prst="wedgeRoundRectCallout">
            <a:avLst>
              <a:gd name="adj1" fmla="val -58466"/>
              <a:gd name="adj2" fmla="val -44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първото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измрение (</a:t>
            </a:r>
            <a:r>
              <a:rPr lang="en-US" sz="2350" b="1" dirty="0">
                <a:solidFill>
                  <a:srgbClr val="FFFFFF"/>
                </a:solidFill>
              </a:rPr>
              <a:t>колони)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529673" y="3473193"/>
            <a:ext cx="4236327" cy="896308"/>
          </a:xfrm>
          <a:prstGeom prst="wedgeRoundRectCallout">
            <a:avLst>
              <a:gd name="adj1" fmla="val -63621"/>
              <a:gd name="adj2" fmla="val -6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 </a:t>
            </a:r>
            <a:b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нулевото </a:t>
            </a:r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измерение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редове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CB3DE1-AACA-8586-2659-2A3BDD0E6F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елементите </a:t>
            </a:r>
            <a:r>
              <a:rPr lang="bg-BG" sz="3950" dirty="0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398" y="1781234"/>
            <a:ext cx="10801202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for (int row = 0; row &lt; matrix.GetLength(0); row++)</a:t>
            </a:r>
            <a:r>
              <a:rPr lang="bg-BG" sz="2800" noProof="1"/>
              <a:t> </a:t>
            </a:r>
            <a:endParaRPr lang="en-GB" sz="28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  sum += matrix[row, 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Console.WriteLine(matrix.GetLength(0));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Console.WriteLine(matrix.GetLength(1));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Console.WriteLine(sum);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18E0-8C08-4839-B00A-08A6EF1B32D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https://judge.softuni.org/Contests/Practice/Index/4156#2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27951A-DFD8-C705-3930-056B707BFC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колоните на матрица</a:t>
            </a:r>
            <a:endParaRPr lang="en-US" sz="3950" dirty="0">
              <a:cs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61042" y="4235513"/>
            <a:ext cx="217113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02315" y="3866277"/>
            <a:ext cx="609441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188706" y="4871390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370" y="4235513"/>
            <a:ext cx="122305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9" y="4420130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977949" y="4871390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8B5A77-9547-4C69-903A-1E5D558ABC11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размерите на матрицата</a:t>
            </a:r>
            <a:endParaRPr lang="bg-BG" dirty="0"/>
          </a:p>
          <a:p>
            <a:pPr marL="456565" indent="-456565"/>
            <a:r>
              <a:rPr lang="en-US" sz="3600" dirty="0">
                <a:ea typeface="+mn-lt"/>
                <a:cs typeface="+mn-lt"/>
              </a:rPr>
              <a:t>Прочетете матрицата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сумата на числата</a:t>
            </a:r>
            <a:r>
              <a:rPr lang="en-US" sz="3600" dirty="0">
                <a:cs typeface="Calibri"/>
              </a:rPr>
              <a:t> във всяка колона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BD1FB1-80CE-321B-F1A2-45196333BF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989" y="1244948"/>
            <a:ext cx="8678023" cy="549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var sizes = Console.ReadLine().Split(",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var col = Console.ReadLine().Split()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CF7E00-8C04-1D9C-F0A4-F4698EE44A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3140" y="1484784"/>
            <a:ext cx="9665720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2398" dirty="0"/>
              <a:t>for (int c = 0; c &lt; matrix.</a:t>
            </a:r>
            <a:r>
              <a:rPr lang="nb-NO" sz="2398" dirty="0">
                <a:solidFill>
                  <a:schemeClr val="bg1"/>
                </a:solidFill>
              </a:rPr>
              <a:t>GetLength(1)</a:t>
            </a:r>
            <a:r>
              <a:rPr lang="nb-NO" sz="2398" dirty="0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int sum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for (int r = 0; r &lt; matrix.</a:t>
            </a:r>
            <a:r>
              <a:rPr lang="pt-BR" sz="2398" dirty="0">
                <a:solidFill>
                  <a:schemeClr val="bg1"/>
                </a:solidFill>
              </a:rPr>
              <a:t>GetLength(0)</a:t>
            </a:r>
            <a:r>
              <a:rPr lang="pt-BR" sz="2398" dirty="0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  sum += matrix</a:t>
            </a:r>
            <a:r>
              <a:rPr lang="en-GB" sz="2398" dirty="0">
                <a:solidFill>
                  <a:schemeClr val="bg1"/>
                </a:solidFill>
              </a:rPr>
              <a:t>[r, c]</a:t>
            </a:r>
            <a:r>
              <a:rPr lang="en-GB" sz="2398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Console.WriteLine(sum);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}</a:t>
            </a:r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0B437-A8F7-4795-801D-892D60B1E37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https://judge.softuni.org/Contests/Practice/Index/4156#3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0C448C-6C9F-2B53-5A8A-7D7E35025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Квадрат с най-голяма сума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000" y="4640513"/>
            <a:ext cx="3770918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3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94251" y="5015161"/>
            <a:ext cx="76180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39544" y="5461007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1E5AE2-D044-4D82-8FE2-46C87BC0A989}"/>
              </a:ext>
            </a:extLst>
          </p:cNvPr>
          <p:cNvSpPr txBox="1">
            <a:spLocks/>
          </p:cNvSpPr>
          <p:nvPr/>
        </p:nvSpPr>
        <p:spPr>
          <a:xfrm>
            <a:off x="188491" y="1206668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Намерете </a:t>
            </a:r>
            <a:r>
              <a:rPr lang="en-US" sz="3600" b="1" dirty="0">
                <a:solidFill>
                  <a:schemeClr val="bg1"/>
                </a:solidFill>
              </a:rPr>
              <a:t>квадрата </a:t>
            </a:r>
            <a:r>
              <a:rPr lang="en-US" sz="3600" dirty="0">
                <a:solidFill>
                  <a:srgbClr val="234465"/>
                </a:solidFill>
              </a:rPr>
              <a:t>с най-голяма сума</a:t>
            </a:r>
            <a:r>
              <a:rPr lang="bg-BG" sz="3600" dirty="0">
                <a:solidFill>
                  <a:srgbClr val="234465"/>
                </a:solidFill>
              </a:rPr>
              <a:t> в матрица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с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размери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2x2</a:t>
            </a:r>
            <a:endParaRPr lang="bg-BG" sz="3350" dirty="0">
              <a:solidFill>
                <a:schemeClr val="bg1"/>
              </a:solidFill>
              <a:ea typeface="+mn-lt"/>
              <a:cs typeface="+mn-lt"/>
            </a:endParaRPr>
          </a:p>
          <a:p>
            <a:pPr marL="1065530" lvl="1" indent="-456565"/>
            <a:r>
              <a:rPr lang="en-US" sz="3400" dirty="0"/>
              <a:t>Прочетете матрицата от конзолата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>
                <a:ea typeface="+mn-lt"/>
                <a:cs typeface="+mn-lt"/>
              </a:rPr>
              <a:t>Намерете </a:t>
            </a:r>
            <a:r>
              <a:rPr lang="en-US" sz="3400" b="1" dirty="0">
                <a:solidFill>
                  <a:schemeClr val="bg1"/>
                </a:solidFill>
              </a:rPr>
              <a:t>най-голямата сума </a:t>
            </a:r>
            <a:r>
              <a:rPr lang="en-US" sz="3400" dirty="0"/>
              <a:t>с </a:t>
            </a:r>
            <a:r>
              <a:rPr lang="bg-BG" sz="3400" dirty="0"/>
              <a:t>размери</a:t>
            </a:r>
            <a:r>
              <a:rPr lang="en-US" sz="3400" dirty="0"/>
              <a:t> 2x2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/>
              <a:t>Отпечатайте квадрата и сумата му</a:t>
            </a:r>
            <a:endParaRPr lang="en-US" sz="340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C5C7E1-768A-A972-3D3E-CDBD19EFC1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Квадрат с най-голяма сума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7337" y="1224000"/>
            <a:ext cx="10346107" cy="5026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50" noProof="1">
                <a:solidFill>
                  <a:schemeClr val="accent2"/>
                </a:solidFill>
                <a:latin typeface="Consolas"/>
              </a:rPr>
              <a:t>//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 TODO: </a:t>
            </a:r>
            <a:r>
              <a:rPr lang="bg-BG" sz="2350" noProof="1">
                <a:solidFill>
                  <a:schemeClr val="accent2"/>
                </a:solidFill>
                <a:latin typeface="Consolas"/>
              </a:rPr>
              <a:t>Прочетете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входа от конзолата</a:t>
            </a:r>
            <a:endParaRPr lang="en-US" sz="2350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 </a:t>
            </a:r>
            <a:r>
              <a:rPr lang="bg-BG" sz="2350" i="1" noProof="1">
                <a:solidFill>
                  <a:schemeClr val="accent2"/>
                </a:solidFill>
                <a:latin typeface="Consolas"/>
              </a:rPr>
              <a:t>Проверете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дали сумата е по-голама</a:t>
            </a:r>
          </a:p>
          <a:p>
            <a:pPr>
              <a:spcBef>
                <a:spcPts val="0"/>
              </a:spcBef>
            </a:pPr>
            <a:r>
              <a:rPr lang="en-US" sz="2350" noProof="1">
                <a:latin typeface="Consolas"/>
              </a:rPr>
              <a:t>  }</a:t>
            </a:r>
            <a:endParaRPr lang="en-US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accent2"/>
                </a:solidFill>
                <a:latin typeface="Consolas"/>
              </a:rPr>
              <a:t>// TODO: </a:t>
            </a:r>
            <a:r>
              <a:rPr lang="bg-BG" sz="2350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квадрата и сумата му</a:t>
            </a: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FB6-A987-4EE7-90AE-EC951FBEBD13}"/>
              </a:ext>
            </a:extLst>
          </p:cNvPr>
          <p:cNvSpPr txBox="1"/>
          <p:nvPr/>
        </p:nvSpPr>
        <p:spPr>
          <a:xfrm>
            <a:off x="801479" y="6358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</a:t>
            </a:r>
            <a:r>
              <a:rPr lang="bg-BG" sz="1950" dirty="0">
                <a:ea typeface="+mn-lt"/>
                <a:cs typeface="+mn-lt"/>
              </a:rPr>
              <a:t>си </a:t>
            </a:r>
            <a:r>
              <a:rPr lang="en-US" sz="1950" dirty="0">
                <a:ea typeface="+mn-lt"/>
                <a:cs typeface="+mn-lt"/>
              </a:rPr>
              <a:t>в Judge</a:t>
            </a:r>
            <a:r>
              <a:rPr lang="en-US" sz="1950" dirty="0"/>
              <a:t>: </a:t>
            </a:r>
            <a:r>
              <a:rPr lang="en-US" sz="1950" dirty="0">
                <a:hlinkClick r:id="rId2"/>
              </a:rPr>
              <a:t>https://judge.softuni.org/Contests/Practice/Index/4156#4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3B4394F-65C6-BBEB-F4E3-2A3936398D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758" y="1878840"/>
            <a:ext cx="2938027" cy="1507528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9" name="Title 4">
            <a:extLst>
              <a:ext uri="{FF2B5EF4-FFF2-40B4-BE49-F238E27FC236}">
                <a16:creationId xmlns:a16="http://schemas.microsoft.com/office/drawing/2014/main" id="{C1FFDE73-71BE-4996-A56F-1FC37746503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Назъбен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 масив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endParaRPr lang="bg-BG" dirty="0">
              <a:ea typeface="+mn-ea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3303E7C-6932-32C6-B2FA-DA2BA706DE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14074" y="5544000"/>
            <a:ext cx="10961783" cy="768084"/>
          </a:xfrm>
        </p:spPr>
        <p:txBody>
          <a:bodyPr/>
          <a:lstStyle/>
          <a:p>
            <a:r>
              <a:rPr lang="bg-BG" b="0" dirty="0"/>
              <a:t>Определение и 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14901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31205" y="977122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Назъбен масив </a:t>
            </a:r>
            <a:r>
              <a:rPr lang="bg-BG" sz="3350" dirty="0"/>
              <a:t>==</a:t>
            </a:r>
            <a:r>
              <a:rPr lang="en-US" sz="3350" dirty="0"/>
              <a:t> </a:t>
            </a:r>
            <a:r>
              <a:rPr lang="bg-BG" sz="3350" dirty="0"/>
              <a:t>многомерен</a:t>
            </a:r>
            <a:r>
              <a:rPr lang="en-US" sz="3350" dirty="0"/>
              <a:t> масив</a:t>
            </a:r>
            <a:r>
              <a:rPr lang="bg-BG" sz="3350" dirty="0"/>
              <a:t>, н</a:t>
            </a:r>
            <a:r>
              <a:rPr lang="en-US" sz="3150" dirty="0"/>
              <a:t>о всяко измерение има 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>
                <a:solidFill>
                  <a:srgbClr val="2F4E6D"/>
                </a:solidFill>
                <a:ea typeface="+mn-lt"/>
                <a:cs typeface="+mn-lt"/>
              </a:rPr>
              <a:t>Назъбеният масив е </a:t>
            </a:r>
            <a:r>
              <a:rPr lang="en-US" sz="3150" b="1" dirty="0">
                <a:solidFill>
                  <a:schemeClr val="bg1"/>
                </a:solidFill>
              </a:rPr>
              <a:t>масив от масиви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/>
              <a:t>Всеки масив има 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234465"/>
              </a:buClr>
            </a:pPr>
            <a:r>
              <a:rPr lang="en-US" sz="3150" b="1" dirty="0">
                <a:solidFill>
                  <a:schemeClr val="bg1"/>
                </a:solidFill>
                <a:cs typeface="Calibri"/>
              </a:rPr>
              <a:t>Достъп </a:t>
            </a:r>
            <a:r>
              <a:rPr lang="en-US" sz="3150" dirty="0">
                <a:ea typeface="+mn-lt"/>
                <a:cs typeface="+mn-lt"/>
              </a:rPr>
              <a:t>до елемент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назъбен масив</a:t>
            </a:r>
            <a:r>
              <a:rPr lang="bg-BG" sz="3950" dirty="0"/>
              <a:t>?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66000" y="3359255"/>
            <a:ext cx="5368394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5364485"/>
            <a:ext cx="536839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668" y="6036180"/>
            <a:ext cx="2086098" cy="754486"/>
          </a:xfrm>
          <a:prstGeom prst="wedgeRoundRectCallout">
            <a:avLst>
              <a:gd name="adj1" fmla="val 38895"/>
              <a:gd name="adj2" fmla="val -77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редицата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4644000"/>
            <a:ext cx="1845000" cy="769213"/>
          </a:xfrm>
          <a:prstGeom prst="wedgeRoundRectCallout">
            <a:avLst>
              <a:gd name="adj1" fmla="val -73582"/>
              <a:gd name="adj2" fmla="val 5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колоната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59649E3-CE5B-9D13-EB83-36A27F7A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en-GB" sz="3550" b="1" dirty="0">
                <a:solidFill>
                  <a:schemeClr val="bg1"/>
                </a:solidFill>
              </a:rPr>
              <a:t>Многомерни масиви</a:t>
            </a:r>
            <a:endParaRPr lang="en-GB" sz="35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Достъп до елементи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Четене и отпечатване</a:t>
            </a:r>
            <a:endParaRPr lang="en-GB" sz="3350" dirty="0">
              <a:cs typeface="Calibri"/>
            </a:endParaRPr>
          </a:p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en-US" sz="3550" b="1" dirty="0">
                <a:solidFill>
                  <a:schemeClr val="bg1"/>
                </a:solidFill>
              </a:rPr>
              <a:t>Назъбени </a:t>
            </a:r>
            <a:r>
              <a:rPr lang="bg-BG" sz="3550" b="1" dirty="0">
                <a:solidFill>
                  <a:schemeClr val="bg1"/>
                </a:solidFill>
              </a:rPr>
              <a:t>масиви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/>
              <a:t>(</a:t>
            </a:r>
            <a:r>
              <a:rPr lang="bg-BG" sz="3550" dirty="0"/>
              <a:t>м</a:t>
            </a:r>
            <a:r>
              <a:rPr lang="en-US" sz="3550" dirty="0"/>
              <a:t>асив от масиви)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Достъп до елементи</a:t>
            </a: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Четене и отпечатване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60717BB-E2FE-4038-2660-CE32A1208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072" y="1559690"/>
            <a:ext cx="1131723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 = new int[inputNumbers.Length];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jagged[row][col] = int.Parse(inputNumbers[col]);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Запълване на назъбен масив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147C73E-B3BF-7AF1-B74C-C8582E16D7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3400" b="1" dirty="0">
                <a:solidFill>
                  <a:schemeClr val="bg1"/>
                </a:solidFill>
              </a:rPr>
              <a:t>-цикъл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400" b="1" dirty="0">
                <a:solidFill>
                  <a:schemeClr val="bg1"/>
                </a:solidFill>
              </a:rPr>
              <a:t>-цикъл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Отпечатване на </a:t>
            </a:r>
            <a:r>
              <a:rPr lang="en-US" sz="3950" dirty="0">
                <a:ea typeface="+mj-lt"/>
                <a:cs typeface="+mj-lt"/>
              </a:rPr>
              <a:t>назъбен масив</a:t>
            </a:r>
            <a:r>
              <a:rPr lang="en-US" sz="3950" dirty="0"/>
              <a:t> – Пример</a:t>
            </a:r>
            <a:endParaRPr lang="en-GB" sz="3950" dirty="0">
              <a:cs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1805513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4487404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156A58-81DE-B700-9C6F-AAFF65453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930042" cy="5528766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първия ред получавате броя на </a:t>
            </a:r>
            <a:r>
              <a:rPr lang="bg-BG" sz="3400" dirty="0"/>
              <a:t>редовете</a:t>
            </a:r>
            <a:r>
              <a:rPr lang="en-GB" sz="3400" dirty="0"/>
              <a:t>: </a:t>
            </a:r>
            <a:r>
              <a:rPr lang="en-GB" sz="3400" b="1" dirty="0">
                <a:solidFill>
                  <a:srgbClr val="BF7800"/>
                </a:solidFill>
              </a:rPr>
              <a:t>n</a:t>
            </a:r>
            <a:endParaRPr lang="bg-BG" dirty="0">
              <a:solidFill>
                <a:srgbClr val="BF7800"/>
              </a:solidFill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следващите </a:t>
            </a:r>
            <a:r>
              <a:rPr lang="en-GB" sz="3400" b="1" dirty="0">
                <a:solidFill>
                  <a:srgbClr val="BF7800"/>
                </a:solidFill>
              </a:rPr>
              <a:t>n</a:t>
            </a:r>
            <a:r>
              <a:rPr lang="en-GB" sz="3400" dirty="0"/>
              <a:t> редове получавате елементите</a:t>
            </a:r>
            <a:br>
              <a:rPr lang="bg-BG" sz="3400" dirty="0"/>
            </a:br>
            <a:r>
              <a:rPr lang="en-GB" sz="3400" dirty="0"/>
              <a:t>за </a:t>
            </a:r>
            <a:r>
              <a:rPr lang="bg-BG" sz="3400" dirty="0"/>
              <a:t>всеки</a:t>
            </a:r>
            <a:r>
              <a:rPr lang="en-GB" sz="3400" dirty="0"/>
              <a:t> </a:t>
            </a:r>
            <a:r>
              <a:rPr lang="bg-BG" sz="3400" dirty="0"/>
              <a:t>ред</a:t>
            </a:r>
            <a:endParaRPr lang="en-GB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Докато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", четете командите</a:t>
            </a:r>
            <a:r>
              <a:rPr lang="bg-BG" sz="3400" dirty="0"/>
              <a:t>:</a:t>
            </a:r>
            <a:endParaRPr lang="en-GB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Add</a:t>
            </a:r>
            <a:r>
              <a:rPr lang="en-GB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  <a:r>
              <a:rPr lang="bg-BG" sz="3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Subtract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>
                <a:solidFill>
                  <a:srgbClr val="234465"/>
                </a:solidFill>
              </a:rPr>
              <a:t>Ако </a:t>
            </a:r>
            <a:r>
              <a:rPr lang="bg-BG" sz="3400" dirty="0">
                <a:solidFill>
                  <a:srgbClr val="234465"/>
                </a:solidFill>
              </a:rPr>
              <a:t>коо</a:t>
            </a:r>
            <a:r>
              <a:rPr lang="en-GB" sz="3400" dirty="0">
                <a:solidFill>
                  <a:srgbClr val="234465"/>
                </a:solidFill>
              </a:rPr>
              <a:t>рдинатите са </a:t>
            </a:r>
            <a:r>
              <a:rPr lang="en-GB" sz="3400" b="1" dirty="0">
                <a:solidFill>
                  <a:srgbClr val="BF7800"/>
                </a:solidFill>
              </a:rPr>
              <a:t>невалидни</a:t>
            </a:r>
            <a:r>
              <a:rPr lang="bg-BG" sz="3400" dirty="0">
                <a:solidFill>
                  <a:srgbClr val="234465"/>
                </a:solidFill>
              </a:rPr>
              <a:t>, </a:t>
            </a:r>
            <a:r>
              <a:rPr lang="en-GB" sz="3400" dirty="0">
                <a:solidFill>
                  <a:srgbClr val="234465"/>
                </a:solidFill>
                <a:ea typeface="+mn-lt"/>
                <a:cs typeface="+mn-lt"/>
              </a:rPr>
              <a:t>отпечатайте</a:t>
            </a:r>
            <a:r>
              <a:rPr lang="en-GB" sz="3400" dirty="0">
                <a:solidFill>
                  <a:srgbClr val="234465"/>
                </a:solidFill>
              </a:rPr>
              <a:t>: 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Invalid coordinates</a:t>
            </a:r>
            <a:r>
              <a:rPr lang="en-GB" sz="3400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GB" sz="34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Когато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bg-BG" sz="3400" dirty="0"/>
              <a:t>",</a:t>
            </a:r>
            <a:r>
              <a:rPr lang="en-GB" sz="3400" dirty="0"/>
              <a:t> отпечатайте назъбения масив</a:t>
            </a:r>
            <a:endParaRPr lang="en-GB" sz="34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Модефикация на назъбен масив</a:t>
            </a:r>
            <a:endParaRPr lang="en-GB" sz="395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A797030-1AA8-49B3-81AB-87F3121E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00" y="2619000"/>
            <a:ext cx="271815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1 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6ED0E91-1A2A-D249-CB27-35E96CA65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1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360" y="1484785"/>
            <a:ext cx="10392293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int rowSize = int.Parse(Console.ReadLine());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/>
              </a:rPr>
              <a:t>int[][]</a:t>
            </a:r>
            <a:r>
              <a:rPr lang="en-US" sz="2600" b="1" noProof="1">
                <a:latin typeface="Consolas"/>
              </a:rPr>
              <a:t> matrix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new int[rowSize][]</a:t>
            </a:r>
            <a:r>
              <a:rPr lang="en-US" sz="2600" b="1" noProof="1">
                <a:latin typeface="Consolas"/>
              </a:rPr>
              <a:t>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/>
              </a:rPr>
              <a:t>for (int r = 0; r &lt; rowSize; r++)</a:t>
            </a:r>
          </a:p>
          <a:p>
            <a:r>
              <a:rPr lang="en-US" sz="2600" b="1" noProof="1">
                <a:latin typeface="Consolas"/>
              </a:rPr>
              <a:t>{</a:t>
            </a:r>
          </a:p>
          <a:p>
            <a:r>
              <a:rPr lang="en-US" sz="2600" b="1" noProof="1">
                <a:latin typeface="Consolas"/>
              </a:rPr>
              <a:t>  int[] col = Console.ReadLine()</a:t>
            </a:r>
          </a:p>
          <a:p>
            <a:r>
              <a:rPr lang="en-US" sz="2600" b="1" noProof="1">
                <a:latin typeface="Consolas"/>
              </a:rPr>
              <a:t>                     .Split()</a:t>
            </a:r>
          </a:p>
          <a:p>
            <a:r>
              <a:rPr lang="en-US" sz="2600" b="1" noProof="1">
                <a:latin typeface="Consolas"/>
              </a:rPr>
              <a:t>                     .Select(int.Parse)</a:t>
            </a:r>
          </a:p>
          <a:p>
            <a:r>
              <a:rPr lang="en-US" sz="2600" b="1" noProof="1">
                <a:latin typeface="Consolas"/>
              </a:rPr>
              <a:t>                     .ToArray();</a:t>
            </a:r>
          </a:p>
          <a:p>
            <a:r>
              <a:rPr lang="en-US" sz="2600" b="1" noProof="1">
                <a:latin typeface="Consolas"/>
              </a:rPr>
              <a:t>  matrix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[r]</a:t>
            </a:r>
            <a:r>
              <a:rPr lang="en-US" sz="2600" b="1" noProof="1">
                <a:latin typeface="Consolas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col</a:t>
            </a:r>
            <a:r>
              <a:rPr lang="en-US" sz="2600" b="1" noProof="1">
                <a:latin typeface="Consolas"/>
              </a:rPr>
              <a:t>;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П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родължаваме на следващия слайд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Модефикация на назъбен масив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22E30CE-8C05-ECE1-8DB0-44896B6AF0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384" y="1134000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string line;</a:t>
            </a:r>
          </a:p>
          <a:p>
            <a:r>
              <a:rPr lang="en-US" sz="2600" b="1" noProof="1">
                <a:latin typeface="Consolas"/>
              </a:rPr>
              <a:t>while ((line = Console.ReadLine()) != "END") {</a:t>
            </a:r>
          </a:p>
          <a:p>
            <a:r>
              <a:rPr lang="en-US" sz="2600" b="1" noProof="1">
                <a:latin typeface="Consolas"/>
              </a:rPr>
              <a:t>  string[] tokens = line.Split();</a:t>
            </a:r>
          </a:p>
          <a:p>
            <a:r>
              <a:rPr lang="en-US" sz="2600" b="1" noProof="1">
                <a:latin typeface="Consolas"/>
              </a:rPr>
              <a:t>  string command = tokens[0];</a:t>
            </a:r>
          </a:p>
          <a:p>
            <a:r>
              <a:rPr lang="en-US" sz="2600" b="1" noProof="1">
                <a:latin typeface="Consolas"/>
              </a:rPr>
              <a:t>  int row = int.Parse(tokens[1]);</a:t>
            </a:r>
          </a:p>
          <a:p>
            <a:r>
              <a:rPr lang="en-US" sz="2600" b="1" noProof="1">
                <a:latin typeface="Consolas"/>
              </a:rPr>
              <a:t>  int col = int.Parse(tokens[2]);</a:t>
            </a:r>
          </a:p>
          <a:p>
            <a:r>
              <a:rPr lang="en-US" sz="2600" b="1" noProof="1">
                <a:latin typeface="Consolas"/>
              </a:rPr>
              <a:t>  int value = int.Parse(tokens[3]);</a:t>
            </a:r>
          </a:p>
          <a:p>
            <a:r>
              <a:rPr lang="en-US" sz="2600" b="1" noProof="1">
                <a:latin typeface="Consolas"/>
              </a:rPr>
              <a:t>  if (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&lt; 0</a:t>
            </a:r>
            <a:r>
              <a:rPr lang="en-US" sz="2600" b="1" noProof="1">
                <a:latin typeface="Consolas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&gt;= matrix.Length</a:t>
            </a:r>
            <a:r>
              <a:rPr lang="en-US" sz="2600" b="1" noProof="1">
                <a:latin typeface="Consolas"/>
              </a:rPr>
              <a:t> || … )</a:t>
            </a:r>
          </a:p>
          <a:p>
            <a:r>
              <a:rPr lang="en-US" sz="2600" b="1" noProof="1">
                <a:latin typeface="Consolas"/>
              </a:rPr>
              <a:t>    { Console.WriteLine("Invalid coordinates"); }</a:t>
            </a:r>
          </a:p>
          <a:p>
            <a:r>
              <a:rPr lang="en-US" sz="2600" b="1" noProof="1">
                <a:latin typeface="Consolas"/>
              </a:rPr>
              <a:t>  else</a:t>
            </a:r>
          </a:p>
          <a:p>
            <a:r>
              <a:rPr lang="en-US" sz="2600" b="1" noProof="1">
                <a:latin typeface="Consolas"/>
              </a:rPr>
              <a:t>    {</a:t>
            </a:r>
            <a:r>
              <a:rPr lang="bg-BG" sz="2600" b="1" noProof="1">
                <a:latin typeface="Consolas"/>
              </a:rPr>
              <a:t>						</a:t>
            </a:r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матрицата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Модефикация на назъбен масив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0" y="3043106"/>
            <a:ext cx="2570173" cy="833063"/>
          </a:xfrm>
          <a:prstGeom prst="wedgeRoundRectCallout">
            <a:avLst>
              <a:gd name="adj1" fmla="val -62328"/>
              <a:gd name="adj2" fmla="val 5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</a:rPr>
              <a:t>Проверяваме за колоната</a:t>
            </a:r>
            <a:endParaRPr lang="en-GB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E161-09E5-456E-8236-2984E6D3BCF7}"/>
              </a:ext>
            </a:extLst>
          </p:cNvPr>
          <p:cNvSpPr txBox="1"/>
          <p:nvPr/>
        </p:nvSpPr>
        <p:spPr>
          <a:xfrm>
            <a:off x="801479" y="6403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https://judge.softuni.org/Contests/Practice/Index/4156#5</a:t>
            </a:r>
            <a:endParaRPr lang="en-US" sz="1950" dirty="0"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7A1D95C-BB06-3234-C35F-7B251BA987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9437001-278B-C80E-16CC-F04429FF993F}"/>
              </a:ext>
            </a:extLst>
          </p:cNvPr>
          <p:cNvSpPr txBox="1"/>
          <p:nvPr/>
        </p:nvSpPr>
        <p:spPr>
          <a:xfrm>
            <a:off x="1641000" y="5049000"/>
            <a:ext cx="513000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Напишете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командите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373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/>
              <a:t>Напишете програма, която </a:t>
            </a:r>
            <a:r>
              <a:rPr lang="bg-BG" sz="3350" dirty="0"/>
              <a:t>отпечатва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триъгълника на Паскал</a:t>
            </a:r>
            <a:endParaRPr lang="en-GB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Tриъгълника на Паскал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143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87" y="2667200"/>
            <a:ext cx="14728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404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67" y="3192774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12" y="2286299"/>
            <a:ext cx="237572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7540" y="328255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212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57" y="3024771"/>
            <a:ext cx="80133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7473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BA53B7-470B-721D-DCA7-24B278A27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9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4500" y="1160295"/>
            <a:ext cx="1100852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long[][] </a:t>
            </a:r>
            <a:r>
              <a:rPr lang="en-US" sz="2800" b="1" noProof="1">
                <a:latin typeface="Consolas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long[height</a:t>
            </a:r>
            <a:r>
              <a:rPr lang="en-US" sz="2800" b="1" noProof="1">
                <a:latin typeface="Consolas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currentWidth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triangle[row] = new long[currentWidth]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 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latin typeface="Consolas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</a:t>
            </a:r>
            <a:endParaRPr lang="bg-BG" sz="2800" b="1" noProof="1">
              <a:solidFill>
                <a:schemeClr val="tx1">
                  <a:lumMod val="75000"/>
                </a:schemeClr>
              </a:solidFill>
              <a:latin typeface="Consolas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(1)</a:t>
            </a:r>
            <a:endParaRPr lang="en-US" sz="395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583C93-D5D9-DFCE-6DCA-39407A2C02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0115F621-D572-202B-6B4E-94DFFB05B1D5}"/>
              </a:ext>
            </a:extLst>
          </p:cNvPr>
          <p:cNvSpPr txBox="1"/>
          <p:nvPr/>
        </p:nvSpPr>
        <p:spPr>
          <a:xfrm>
            <a:off x="1146000" y="5425037"/>
            <a:ext cx="819000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Запълнете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елементите на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всеки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ред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6534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776" y="1420019"/>
            <a:ext cx="1129684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currentRow.Length &gt; 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500" b="1" noProof="1">
                <a:latin typeface="Consolas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 previousRow = triangle[row - 1]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latin typeface="Consolas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  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r>
              <a:rPr lang="bg-BG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Отпечатайте 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триъгълника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(2)</a:t>
            </a:r>
            <a:endParaRPr lang="bg-BG" sz="395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B140-8B1E-49CB-8BF1-32EFD7E38DB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https://judge.softuni.org/Contests/Practice/Index/4156#6</a:t>
            </a:r>
            <a:endParaRPr lang="en-US" sz="195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140A58-F7E7-0CDE-4AE9-1E340A2CA2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US" sz="3350" dirty="0">
                <a:cs typeface="Calibri"/>
              </a:rPr>
              <a:t>За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200" y="1752523"/>
            <a:ext cx="11266918" cy="4675412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Многомерен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Има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едно </a:t>
            </a:r>
            <a:r>
              <a:rPr lang="en-US" sz="3350" dirty="0">
                <a:solidFill>
                  <a:schemeClr val="bg2"/>
                </a:solidFill>
              </a:rPr>
              <a:t>измерение</a:t>
            </a:r>
            <a:endParaRPr lang="en-US" sz="3350" b="1" dirty="0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 от второ измерение е като таблица от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редици</a:t>
            </a:r>
            <a:r>
              <a:rPr lang="en-US" sz="3350" dirty="0">
                <a:solidFill>
                  <a:schemeClr val="bg2"/>
                </a:solidFill>
              </a:rPr>
              <a:t> и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endParaRPr lang="en-US" sz="33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Назъбен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 от масиви</a:t>
            </a:r>
            <a:endParaRPr lang="en-US" sz="335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Всеки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 сам по себе </a:t>
            </a:r>
            <a:r>
              <a:rPr lang="en-US" sz="3350" dirty="0">
                <a:solidFill>
                  <a:schemeClr val="bg2"/>
                </a:solidFill>
              </a:rPr>
              <a:t>си е масив</a:t>
            </a:r>
            <a:endParaRPr lang="en-US" sz="33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EA78DC8-08D8-84AE-DCCC-9A3C729C8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0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9" y="1143595"/>
            <a:ext cx="2751280" cy="31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E6C3B402-3EE4-4300-959C-9DD0F3DBBAF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Calibri"/>
              </a:rPr>
              <a:t>Многомерни масиви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85C26BB-D8B8-30DF-56EF-29D6A09EB1A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2094" y="5330363"/>
            <a:ext cx="10961783" cy="768084"/>
          </a:xfrm>
        </p:spPr>
        <p:txBody>
          <a:bodyPr/>
          <a:lstStyle/>
          <a:p>
            <a:r>
              <a:rPr lang="bg-BG" b="0" dirty="0"/>
              <a:t>Определение и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1975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7B89F4B-4F24-9999-8D2A-62D37A613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2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015478"/>
              </p:ext>
            </p:extLst>
          </p:nvPr>
        </p:nvGraphicFramePr>
        <p:xfrm>
          <a:off x="2245894" y="4491789"/>
          <a:ext cx="7863585" cy="2145739"/>
        </p:xfrm>
        <a:graphic>
          <a:graphicData uri="http://schemas.openxmlformats.org/drawingml/2006/table">
            <a:tbl>
              <a:tblPr/>
              <a:tblGrid>
                <a:gridCol w="9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544">
                <a:tc rowSpan="4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Колона</a:t>
                      </a:r>
                      <a:endParaRPr kumimoji="1" lang="bg-BG" dirty="0"/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95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2520" y="908645"/>
            <a:ext cx="9953479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Масивът е систематично подреждане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подобни обекти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Многомерните масиви </a:t>
            </a:r>
            <a:r>
              <a:rPr lang="en-US" sz="3400" dirty="0"/>
              <a:t>имат повече от едно измерение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Най-често използваните многомерни масиви са </a:t>
            </a:r>
            <a:r>
              <a:rPr lang="bg-BG" sz="3200" dirty="0"/>
              <a:t>с</a:t>
            </a:r>
            <a:r>
              <a:rPr lang="en-US" sz="3200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две </a:t>
            </a:r>
            <a:r>
              <a:rPr lang="en-US" sz="3200" b="1" dirty="0">
                <a:solidFill>
                  <a:schemeClr val="bg1"/>
                </a:solidFill>
              </a:rPr>
              <a:t>измерения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многомерен масив?</a:t>
            </a:r>
            <a:endParaRPr lang="bg-BG" sz="3950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8361626" y="3915556"/>
            <a:ext cx="1634914" cy="796906"/>
          </a:xfrm>
          <a:prstGeom prst="wedgeRoundRectCallout">
            <a:avLst>
              <a:gd name="adj1" fmla="val -326"/>
              <a:gd name="adj2" fmla="val 1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реда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10118263" y="4312686"/>
            <a:ext cx="1766595" cy="877118"/>
          </a:xfrm>
          <a:prstGeom prst="wedgeRoundRectCallout">
            <a:avLst>
              <a:gd name="adj1" fmla="val -67633"/>
              <a:gd name="adj2" fmla="val 55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колоната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A0632D-F7E2-C936-0445-591F8813F3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9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Използваме ключовата дума 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bg-BG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Трябва да се определи </a:t>
            </a:r>
            <a:r>
              <a:rPr lang="bg-BG" sz="3600" b="1" dirty="0">
                <a:solidFill>
                  <a:schemeClr val="bg1"/>
                </a:solidFill>
              </a:rPr>
              <a:t>размера</a:t>
            </a:r>
            <a:r>
              <a:rPr lang="bg-BG" sz="3600" dirty="0"/>
              <a:t> на всяко измерение</a:t>
            </a: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Този синтаксис се използва </a:t>
            </a:r>
            <a:r>
              <a:rPr lang="bg-BG" sz="3600" b="1" dirty="0">
                <a:solidFill>
                  <a:schemeClr val="bg1"/>
                </a:solidFill>
              </a:rPr>
              <a:t>само в C#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Създаване на многомерен масив (1)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86000" y="2741505"/>
            <a:ext cx="769419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30E031C-9AE5-8E16-8120-936FF59E4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7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2935AF-4954-4F5F-85B9-2880DD5BFF48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61828" cy="566040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Създаване </a:t>
            </a:r>
            <a:r>
              <a:rPr lang="bg-BG" sz="3600" dirty="0"/>
              <a:t>със</a:t>
            </a:r>
            <a:r>
              <a:rPr lang="en-US" sz="3600" dirty="0"/>
              <a:t> стойности:</a:t>
            </a:r>
            <a:endParaRPr lang="bg-BG" dirty="0"/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1400" dirty="0"/>
          </a:p>
          <a:p>
            <a:pPr marL="456565" indent="-456565"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en-US" sz="3600" dirty="0"/>
              <a:t>Многомерните масиви представляват </a:t>
            </a:r>
            <a:r>
              <a:rPr lang="en-US" sz="3600" b="1" dirty="0">
                <a:solidFill>
                  <a:schemeClr val="bg1"/>
                </a:solidFill>
              </a:rPr>
              <a:t>редове със стойности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Редовете</a:t>
            </a:r>
            <a:r>
              <a:rPr lang="bg-BG" sz="3600" dirty="0"/>
              <a:t>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първото</a:t>
            </a:r>
            <a:r>
              <a:rPr lang="en-US" sz="3600" dirty="0"/>
              <a:t> измерение, а </a:t>
            </a:r>
            <a:r>
              <a:rPr lang="en-US" sz="3600" b="1" dirty="0">
                <a:solidFill>
                  <a:schemeClr val="bg1"/>
                </a:solidFill>
              </a:rPr>
              <a:t>колоните</a:t>
            </a:r>
            <a:r>
              <a:rPr lang="en-US" sz="3600" dirty="0"/>
              <a:t> са </a:t>
            </a:r>
            <a:r>
              <a:rPr lang="en-US" sz="3600" b="1" dirty="0">
                <a:solidFill>
                  <a:schemeClr val="bg1"/>
                </a:solidFill>
              </a:rPr>
              <a:t>второто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None/>
            </a:pPr>
            <a:r>
              <a:rPr lang="en-US" sz="3600" dirty="0"/>
              <a:t>   </a:t>
            </a:r>
            <a:endParaRPr lang="en-US" sz="3600" dirty="0">
              <a:cs typeface="Calibri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E7B8AB1-0E9C-4372-A4BA-BD20DDE8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Създаване на многомерен масив 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723C585-DED7-456A-9450-377B372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92491"/>
            <a:ext cx="7696199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int[,] </a:t>
            </a:r>
            <a:r>
              <a:rPr lang="en-US" sz="2350" b="1" noProof="1">
                <a:latin typeface="Consolas"/>
                <a:cs typeface="Consolas" pitchFamily="49" charset="0"/>
              </a:rPr>
              <a:t>matrix =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{1, 2, 3, 4}, </a:t>
            </a:r>
            <a:endParaRPr lang="en-US" sz="2350" b="1" i="1" noProof="1">
              <a:solidFill>
                <a:schemeClr val="accent2"/>
              </a:solidFill>
              <a:latin typeface="Consolas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{5, 6, 7, 8} </a:t>
            </a:r>
            <a:endParaRPr lang="bg-BG" sz="2350" b="1" noProof="1">
              <a:latin typeface="Consolas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};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BECE4B6-906A-E37E-D561-5370B623A4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0D66F8E-3B61-12D7-9B8D-DB6AB21476F8}"/>
              </a:ext>
            </a:extLst>
          </p:cNvPr>
          <p:cNvSpPr txBox="1"/>
          <p:nvPr/>
        </p:nvSpPr>
        <p:spPr>
          <a:xfrm>
            <a:off x="3711000" y="2509507"/>
            <a:ext cx="3341481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0 стойности</a:t>
            </a:r>
            <a:endParaRPr lang="bg-BG" sz="24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D3E1123-F96B-AEBB-3DFC-B249D37B1D6C}"/>
              </a:ext>
            </a:extLst>
          </p:cNvPr>
          <p:cNvSpPr txBox="1"/>
          <p:nvPr/>
        </p:nvSpPr>
        <p:spPr>
          <a:xfrm>
            <a:off x="3576000" y="3028519"/>
            <a:ext cx="4202818" cy="58744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1 стойности</a:t>
            </a:r>
          </a:p>
        </p:txBody>
      </p:sp>
    </p:spTree>
    <p:extLst>
      <p:ext uri="{BB962C8B-B14F-4D97-AF65-F5344CB8AC3E}">
        <p14:creationId xmlns:p14="http://schemas.microsoft.com/office/powerpoint/2010/main" val="37687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8882DA-E4E5-4CA1-A652-B2DAC388EB82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04946" cy="56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Aft>
                <a:spcPts val="2000"/>
              </a:spcAft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Взимане </a:t>
            </a:r>
            <a:r>
              <a:rPr lang="en-US" sz="3600" dirty="0">
                <a:solidFill>
                  <a:srgbClr val="234465"/>
                </a:solidFill>
              </a:rPr>
              <a:t>на стойност</a:t>
            </a:r>
            <a:r>
              <a:rPr lang="bg-BG" sz="3600" dirty="0">
                <a:solidFill>
                  <a:srgbClr val="234465"/>
                </a:solidFill>
              </a:rPr>
              <a:t>т</a:t>
            </a:r>
            <a:r>
              <a:rPr lang="en-US" sz="3600" dirty="0">
                <a:solidFill>
                  <a:srgbClr val="234465"/>
                </a:solidFill>
              </a:rPr>
              <a:t>а на елемента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 стойност на елемента:</a:t>
            </a:r>
            <a:endParaRPr lang="en-US" sz="3600" dirty="0"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C8B0E4-E55D-4F9D-880E-5216AB6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Достъп до елементи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FBCF5-E7BA-4618-AA31-763E72C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8" y="1974655"/>
            <a:ext cx="945108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12D15-D38F-473D-A378-701BA768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4078615"/>
            <a:ext cx="11058113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row = 0; row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array.GetLength(0);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F2E7E13C-0812-4325-AEF4-5B20E2F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3478336"/>
            <a:ext cx="2713608" cy="908989"/>
          </a:xfrm>
          <a:prstGeom prst="wedgeRoundRectCallout">
            <a:avLst>
              <a:gd name="adj1" fmla="val -60407"/>
              <a:gd name="adj2" fmla="val 51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  <a:cs typeface="Calibri"/>
              </a:rPr>
              <a:t>Връща </a:t>
            </a:r>
            <a:r>
              <a:rPr lang="en-GB" sz="23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дължината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на измерението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B1BBEA2-7B31-21E6-0E7C-74AA4CFADF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B397A24A-0075-8A20-10B2-3D9F93F5C2AC}"/>
              </a:ext>
            </a:extLst>
          </p:cNvPr>
          <p:cNvSpPr txBox="1"/>
          <p:nvPr/>
        </p:nvSpPr>
        <p:spPr>
          <a:xfrm>
            <a:off x="6276000" y="2335861"/>
            <a:ext cx="300379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606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E25FAB6-994E-476E-9B75-7AAF94AC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Отпечатване на матрица – </a:t>
            </a:r>
            <a:r>
              <a:rPr lang="bg-BG" sz="3950" dirty="0"/>
              <a:t>Пример</a:t>
            </a:r>
            <a:r>
              <a:rPr lang="en-US" sz="3950" dirty="0"/>
              <a:t> 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1630AA-B726-4896-9008-B7B4E04A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0" y="1361743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6D84599-6EED-03AA-E106-B7FBDADC3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Чрез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350" b="1" dirty="0">
                <a:solidFill>
                  <a:schemeClr val="bg1"/>
                </a:solidFill>
              </a:rPr>
              <a:t>-цикъл</a:t>
            </a:r>
            <a:r>
              <a:rPr lang="en-GB" sz="3350" dirty="0"/>
              <a:t> минаваме през всички елементи на матрицата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Отпечатване на матрица – </a:t>
            </a:r>
            <a:r>
              <a:rPr lang="bg-BG" sz="3950" dirty="0">
                <a:ea typeface="+mj-lt"/>
                <a:cs typeface="+mj-lt"/>
              </a:rPr>
              <a:t>Пример</a:t>
            </a:r>
            <a:r>
              <a:rPr lang="en-US" sz="3950" dirty="0">
                <a:ea typeface="+mj-lt"/>
                <a:cs typeface="+mj-lt"/>
              </a:rPr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13572"/>
            <a:ext cx="591284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34" y="2314393"/>
            <a:ext cx="3961368" cy="396136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7435F57-B3DA-A369-DFA9-DB51E0E61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5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2572</Words>
  <Application>Microsoft Office PowerPoint</Application>
  <PresentationFormat>Широк екран</PresentationFormat>
  <Paragraphs>418</Paragraphs>
  <Slides>30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Многомерни масиви</vt:lpstr>
      <vt:lpstr>Съдържание</vt:lpstr>
      <vt:lpstr>Определение и използване</vt:lpstr>
      <vt:lpstr>Какво е многомерен масив?</vt:lpstr>
      <vt:lpstr>Създаване на многомерен масив (1)</vt:lpstr>
      <vt:lpstr>Създаване на многомерен масив (2)</vt:lpstr>
      <vt:lpstr>Достъп до елементи</vt:lpstr>
      <vt:lpstr>Отпечатване на матрица – Пример (1)</vt:lpstr>
      <vt:lpstr>Отпечатване на матрица – Пример (2)</vt:lpstr>
      <vt:lpstr>Задача: Сума на елементите в матрица</vt:lpstr>
      <vt:lpstr>Решение: Сума на елементите в матрица (1)</vt:lpstr>
      <vt:lpstr>Решение: Сума на елементите в матрица (2)</vt:lpstr>
      <vt:lpstr>Задача: Сума на колоните на матрица</vt:lpstr>
      <vt:lpstr>Решение: Сума на колоните на матрица (1)</vt:lpstr>
      <vt:lpstr>Решение: Сума на колоните на матрица (2)</vt:lpstr>
      <vt:lpstr>Задача: Квадрат с най-голяма сума</vt:lpstr>
      <vt:lpstr>Решение: Квадрат с най-голяма сума</vt:lpstr>
      <vt:lpstr>Определение и използване</vt:lpstr>
      <vt:lpstr>Какво е назъбен масив?</vt:lpstr>
      <vt:lpstr>Запълване на назъбен масив</vt:lpstr>
      <vt:lpstr>Отпечатване на назъбен масив – Пример</vt:lpstr>
      <vt:lpstr>Задача: Модефикация на назъбен масив</vt:lpstr>
      <vt:lpstr>Решение: Модефикация на назъбен масив (1)</vt:lpstr>
      <vt:lpstr>Решение: Модефикация на назъбен масив (2)</vt:lpstr>
      <vt:lpstr>Задача: Tриъгълника на Паскал</vt:lpstr>
      <vt:lpstr>Решение:  Tриъгълника на Паскал (1)</vt:lpstr>
      <vt:lpstr>Решение:  Tриъгълника на Паскал (2)</vt:lpstr>
      <vt:lpstr>Какво научихме днес? 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Intro to NodeJS</dc:subject>
  <dc:creator>BG-IT-Edu</dc:creator>
  <cp:keywords>programming;education;software engineering;software development</cp:keywords>
  <dc:description>Open Programming and IT Courseware for IT Teachers (BG-IT-Edu): https://github.com/BG-IT-Edu
With the kind support of SoftUni: https://softuni.bg</dc:description>
  <cp:lastModifiedBy>Stefan Kuiumdjiev</cp:lastModifiedBy>
  <cp:revision>82</cp:revision>
  <dcterms:created xsi:type="dcterms:W3CDTF">2018-05-23T13:08:44Z</dcterms:created>
  <dcterms:modified xsi:type="dcterms:W3CDTF">2023-09-17T14:15:13Z</dcterms:modified>
  <cp:category>© SoftUni – https://softuni.org</cp:category>
</cp:coreProperties>
</file>