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329" r:id="rId2"/>
    <p:sldId id="330" r:id="rId3"/>
    <p:sldId id="505" r:id="rId4"/>
    <p:sldId id="333" r:id="rId5"/>
    <p:sldId id="334" r:id="rId6"/>
    <p:sldId id="335" r:id="rId7"/>
    <p:sldId id="499" r:id="rId8"/>
    <p:sldId id="500" r:id="rId9"/>
    <p:sldId id="338" r:id="rId10"/>
    <p:sldId id="339" r:id="rId11"/>
    <p:sldId id="504" r:id="rId12"/>
    <p:sldId id="340" r:id="rId13"/>
    <p:sldId id="341" r:id="rId14"/>
    <p:sldId id="342" r:id="rId15"/>
    <p:sldId id="343" r:id="rId16"/>
    <p:sldId id="344" r:id="rId17"/>
    <p:sldId id="345" r:id="rId18"/>
    <p:sldId id="346" r:id="rId19"/>
    <p:sldId id="347" r:id="rId20"/>
    <p:sldId id="348" r:id="rId21"/>
    <p:sldId id="349" r:id="rId22"/>
    <p:sldId id="350" r:id="rId23"/>
    <p:sldId id="351" r:id="rId24"/>
    <p:sldId id="352" r:id="rId25"/>
    <p:sldId id="353" r:id="rId26"/>
    <p:sldId id="354" r:id="rId27"/>
    <p:sldId id="356" r:id="rId28"/>
    <p:sldId id="355" r:id="rId29"/>
    <p:sldId id="357" r:id="rId30"/>
    <p:sldId id="358" r:id="rId31"/>
    <p:sldId id="359" r:id="rId32"/>
    <p:sldId id="360" r:id="rId33"/>
    <p:sldId id="508" r:id="rId34"/>
    <p:sldId id="50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474004C-7D62-4BFF-85CE-DD99FDEA5B78}">
          <p14:sldIdLst>
            <p14:sldId id="329"/>
            <p14:sldId id="330"/>
          </p14:sldIdLst>
        </p14:section>
        <p14:section name="Речници" id="{649A3343-1D76-4231-864C-89D8BABEC0BE}">
          <p14:sldIdLst>
            <p14:sldId id="505"/>
            <p14:sldId id="333"/>
            <p14:sldId id="334"/>
            <p14:sldId id="335"/>
            <p14:sldId id="499"/>
            <p14:sldId id="500"/>
            <p14:sldId id="338"/>
            <p14:sldId id="339"/>
            <p14:sldId id="504"/>
          </p14:sldIdLst>
        </p14:section>
        <p14:section name="Мулти-речници" id="{978ED39D-6862-4D4B-8CAB-693BACAA9B0A}">
          <p14:sldIdLst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</p14:sldIdLst>
        </p14:section>
        <p14:section name="Множества" id="{B61148B5-A3FB-4434-8B53-E9C48C0CE089}">
          <p14:sldIdLst>
            <p14:sldId id="353"/>
            <p14:sldId id="354"/>
            <p14:sldId id="356"/>
            <p14:sldId id="355"/>
            <p14:sldId id="357"/>
            <p14:sldId id="358"/>
            <p14:sldId id="359"/>
          </p14:sldIdLst>
        </p14:section>
        <p14:section name="Обобщение" id="{8AAB6882-A760-4142-97D6-5475C89508BA}">
          <p14:sldIdLst>
            <p14:sldId id="360"/>
            <p14:sldId id="508"/>
            <p14:sldId id="5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8" autoAdjust="0"/>
    <p:restoredTop sz="95215" autoAdjust="0"/>
  </p:normalViewPr>
  <p:slideViewPr>
    <p:cSldViewPr showGuides="1">
      <p:cViewPr varScale="1">
        <p:scale>
          <a:sx n="78" d="100"/>
          <a:sy n="78" d="100"/>
        </p:scale>
        <p:origin x="114" y="17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D70A090-E4CA-A9BF-341C-E8DE8FAE87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10373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E819A61-B0D4-3CCA-3348-F45AF9AE60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91724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9E3AD08-FC7B-7180-4D59-8D65409B09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13876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E701A46-8727-777B-7E90-9F0E2B8F324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1410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579D502-E715-7256-2293-16C166B48A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93788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1F1FE0C-750A-DEE4-2831-DED5B225804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615861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D196530-C5C1-31E7-0681-FC055833C8D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20186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A213DEB-F680-B064-5109-F4B5EB8F2E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79608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5102757-8EB6-7BC2-3063-5045FDF5E8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68508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B750703-D7FE-80FE-8E01-02C9E6A879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02378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0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2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0#4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6390120" y="5857591"/>
            <a:ext cx="5248260" cy="341313"/>
          </a:xfrm>
        </p:spPr>
        <p:txBody>
          <a:bodyPr/>
          <a:lstStyle/>
          <a:p>
            <a:r>
              <a:rPr lang="bg-BG" sz="1800" dirty="0"/>
              <a:t>Софтуерни и хардуерни науки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390120" y="5432342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sz="2000" dirty="0">
                <a:solidFill>
                  <a:srgbClr val="234465"/>
                </a:solidFill>
              </a:rPr>
              <a:t>Курс "</a:t>
            </a:r>
            <a:r>
              <a:rPr lang="ru-RU" sz="20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0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5" y="5859000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kern="120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3"/>
              </a:rPr>
              <a:t>https://github.com/BG-IT-Edu</a:t>
            </a:r>
            <a:endParaRPr lang="bg-BG" sz="1600" dirty="0">
              <a:effectLst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sz="180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381802"/>
            <a:ext cx="11083636" cy="724905"/>
          </a:xfrm>
        </p:spPr>
        <p:txBody>
          <a:bodyPr>
            <a:normAutofit/>
          </a:bodyPr>
          <a:lstStyle/>
          <a:p>
            <a:r>
              <a:rPr lang="bg-BG" sz="3550" dirty="0"/>
              <a:t>Множества</a:t>
            </a:r>
            <a:r>
              <a:rPr lang="en-US" sz="3550" dirty="0"/>
              <a:t>, </a:t>
            </a:r>
            <a:r>
              <a:rPr lang="bg-BG" sz="3550" dirty="0"/>
              <a:t>речници, </a:t>
            </a:r>
            <a:r>
              <a:rPr lang="en-US" sz="3550" dirty="0"/>
              <a:t>мулти</a:t>
            </a:r>
            <a:r>
              <a:rPr lang="bg-BG" sz="3550" dirty="0"/>
              <a:t>- и сложни </a:t>
            </a:r>
            <a:r>
              <a:rPr lang="en-US" sz="3550" dirty="0"/>
              <a:t>речници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921000" y="346770"/>
            <a:ext cx="10003636" cy="971589"/>
          </a:xfrm>
        </p:spPr>
        <p:txBody>
          <a:bodyPr>
            <a:normAutofit/>
          </a:bodyPr>
          <a:lstStyle/>
          <a:p>
            <a:r>
              <a:rPr lang="bg-BG" sz="4750" dirty="0"/>
              <a:t>Множества</a:t>
            </a:r>
            <a:r>
              <a:rPr lang="en-US" sz="4750" dirty="0"/>
              <a:t> и речници</a:t>
            </a:r>
          </a:p>
        </p:txBody>
      </p:sp>
      <p:pic>
        <p:nvPicPr>
          <p:cNvPr id="4" name="Picture 2" descr="Image result for dictionary icon modern">
            <a:extLst>
              <a:ext uri="{FF2B5EF4-FFF2-40B4-BE49-F238E27FC236}">
                <a16:creationId xmlns:a16="http://schemas.microsoft.com/office/drawing/2014/main" id="{A720BE7B-4485-67A2-5CB5-3B42EC2D0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6000" y="2545881"/>
            <a:ext cx="4309751" cy="2835448"/>
          </a:xfrm>
          <a:prstGeom prst="roundRect">
            <a:avLst>
              <a:gd name="adj" fmla="val 27088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3222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000" y="100750"/>
            <a:ext cx="9820594" cy="882654"/>
          </a:xfrm>
        </p:spPr>
        <p:txBody>
          <a:bodyPr>
            <a:noAutofit/>
          </a:bodyPr>
          <a:lstStyle/>
          <a:p>
            <a:r>
              <a:rPr lang="en-US" sz="4000" dirty="0"/>
              <a:t>Решение: </a:t>
            </a:r>
            <a:r>
              <a:rPr lang="en-US" sz="4000" dirty="0">
                <a:ea typeface="+mj-lt"/>
                <a:cs typeface="+mj-lt"/>
              </a:rPr>
              <a:t>Брой еднакви стойности в масив</a:t>
            </a:r>
            <a:endParaRPr lang="en-US" sz="4000" b="0" dirty="0">
              <a:ea typeface="+mj-lt"/>
              <a:cs typeface="+mj-lt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01911" y="1224000"/>
            <a:ext cx="10982660" cy="50176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200" b="1" noProof="1" smtClean="0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double[] nums = Console.ReadLine().Split(' ')</a:t>
            </a:r>
            <a:br>
              <a:rPr lang="en-US" sz="2399" dirty="0"/>
            </a:br>
            <a:r>
              <a:rPr lang="en-US" sz="2399" dirty="0"/>
              <a:t>  .Select(double.Parse).ToArray();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var counts = new </a:t>
            </a:r>
            <a:r>
              <a:rPr lang="en-US" sz="2399" dirty="0">
                <a:solidFill>
                  <a:schemeClr val="bg1"/>
                </a:solidFill>
              </a:rPr>
              <a:t>Dictionary</a:t>
            </a:r>
            <a:r>
              <a:rPr lang="en-US" sz="2399" dirty="0"/>
              <a:t>&lt;double, 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foreach (var num in nums)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if (</a:t>
            </a:r>
            <a:r>
              <a:rPr lang="en-US" sz="2399" dirty="0" err="1"/>
              <a:t>counts.</a:t>
            </a:r>
            <a:r>
              <a:rPr lang="en-US" sz="2399" dirty="0" err="1">
                <a:solidFill>
                  <a:schemeClr val="bg1"/>
                </a:solidFill>
              </a:rPr>
              <a:t>ContainsKey</a:t>
            </a:r>
            <a:r>
              <a:rPr lang="en-US" sz="2399" dirty="0"/>
              <a:t>(num))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  counts[num]++;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  counts[num]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foreach (var num in counts)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Console.WriteLine($"{num.</a:t>
            </a:r>
            <a:r>
              <a:rPr lang="en-US" sz="2399" dirty="0">
                <a:solidFill>
                  <a:schemeClr val="bg1"/>
                </a:solidFill>
              </a:rPr>
              <a:t>Key</a:t>
            </a:r>
            <a:r>
              <a:rPr lang="en-US" sz="2399" dirty="0"/>
              <a:t>} - {num.</a:t>
            </a:r>
            <a:r>
              <a:rPr lang="en-US" sz="2399" dirty="0">
                <a:solidFill>
                  <a:schemeClr val="bg1"/>
                </a:solidFill>
              </a:rPr>
              <a:t>Value</a:t>
            </a:r>
            <a:r>
              <a:rPr lang="en-US" sz="2399" dirty="0"/>
              <a:t>} times");</a:t>
            </a:r>
          </a:p>
        </p:txBody>
      </p:sp>
      <p:sp>
        <p:nvSpPr>
          <p:cNvPr id="6" name="AutoShape 24"/>
          <p:cNvSpPr>
            <a:spLocks noChangeArrowheads="1"/>
          </p:cNvSpPr>
          <p:nvPr/>
        </p:nvSpPr>
        <p:spPr bwMode="auto">
          <a:xfrm>
            <a:off x="4876217" y="4148813"/>
            <a:ext cx="4543816" cy="927060"/>
          </a:xfrm>
          <a:prstGeom prst="wedgeRoundRectCallout">
            <a:avLst>
              <a:gd name="adj1" fmla="val -62101"/>
              <a:gd name="adj2" fmla="val -35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counts[num]</a:t>
            </a:r>
            <a:r>
              <a:rPr lang="en-US" sz="2350" b="1" noProof="1">
                <a:solidFill>
                  <a:srgbClr val="FFFFFF"/>
                </a:solidFill>
              </a:rPr>
              <a:t> винаги ще </a:t>
            </a:r>
            <a:r>
              <a:rPr lang="bg-BG" sz="2350" b="1" noProof="1">
                <a:solidFill>
                  <a:srgbClr val="FFFFFF"/>
                </a:solidFill>
              </a:rPr>
              <a:t>показва</a:t>
            </a:r>
            <a:r>
              <a:rPr lang="en-US" sz="2350" b="1" noProof="1">
                <a:solidFill>
                  <a:srgbClr val="FFFFFF"/>
                </a:solidFill>
              </a:rPr>
              <a:t> колко </a:t>
            </a:r>
            <a:r>
              <a:rPr lang="bg-BG" sz="2350" b="1" noProof="1">
                <a:solidFill>
                  <a:srgbClr val="FFFFFF"/>
                </a:solidFill>
              </a:rPr>
              <a:t>пъти се съдържа числото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CB4AF6-16B3-4AB7-A8C4-A2802BD6E7BF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solidFill>
                  <a:schemeClr val="bg1"/>
                </a:solidFill>
                <a:hlinkClick r:id="rId2"/>
              </a:rPr>
              <a:t>https://judge.softuni.org/Contests/Practice/Index/4160#0</a:t>
            </a:r>
            <a:endParaRPr lang="en-US" sz="19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CA8806D-96A2-C86F-B177-5D86B0802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100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6FB18143-D49F-453D-A369-E34EE969B7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</a:pPr>
            <a:r>
              <a:rPr lang="bg-BG" sz="3600" dirty="0"/>
              <a:t>Можем да използваме</a:t>
            </a:r>
            <a:r>
              <a:rPr lang="en-GB" sz="3600" dirty="0"/>
              <a:t> 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GB" sz="3600" b="1" dirty="0">
                <a:solidFill>
                  <a:schemeClr val="bg1"/>
                </a:solidFill>
              </a:rPr>
              <a:t>-цикъл</a:t>
            </a:r>
            <a:endParaRPr lang="en-GB" sz="3600" b="1" dirty="0">
              <a:solidFill>
                <a:schemeClr val="bg1"/>
              </a:solidFill>
              <a:cs typeface="Calibri"/>
            </a:endParaRPr>
          </a:p>
          <a:p>
            <a:pPr marL="457200" indent="-457200">
              <a:lnSpc>
                <a:spcPct val="100000"/>
              </a:lnSpc>
            </a:pPr>
            <a:r>
              <a:rPr lang="en-GB" sz="3600" dirty="0">
                <a:solidFill>
                  <a:srgbClr val="234465"/>
                </a:solidFill>
              </a:rPr>
              <a:t>Минаваме през обекти от тип 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KeyValuePair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GB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-GB" sz="3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marL="457200" indent="-457200">
              <a:lnSpc>
                <a:spcPct val="100000"/>
              </a:lnSpc>
            </a:pPr>
            <a:r>
              <a:rPr lang="en-GB" sz="3600" dirty="0"/>
              <a:t>Речникът </a:t>
            </a:r>
            <a:r>
              <a:rPr lang="en-GB" sz="3600" b="1" dirty="0">
                <a:solidFill>
                  <a:schemeClr val="bg1"/>
                </a:solidFill>
              </a:rPr>
              <a:t>не може </a:t>
            </a:r>
            <a:r>
              <a:rPr lang="en-GB" sz="3600" dirty="0"/>
              <a:t>да се </a:t>
            </a:r>
            <a:r>
              <a:rPr lang="bg-BG" sz="3600" dirty="0"/>
              <a:t>модифицира</a:t>
            </a:r>
            <a:r>
              <a:rPr lang="en-GB" sz="3600" dirty="0"/>
              <a:t> (</a:t>
            </a:r>
            <a:r>
              <a:rPr lang="en-GB" sz="3600" b="1" dirty="0">
                <a:solidFill>
                  <a:schemeClr val="bg1"/>
                </a:solidFill>
              </a:rPr>
              <a:t>read-only</a:t>
            </a:r>
            <a:r>
              <a:rPr lang="en-GB" sz="3600" dirty="0"/>
              <a:t>)</a:t>
            </a:r>
            <a:endParaRPr lang="en-US" sz="3600" dirty="0"/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BE217DD-0896-4195-B2A0-23DD13FFE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Обхождане на речник</a:t>
            </a:r>
            <a:endParaRPr lang="bg-BG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6DC9D7D-0016-4AD9-952B-FCA195245757}"/>
              </a:ext>
            </a:extLst>
          </p:cNvPr>
          <p:cNvSpPr txBox="1">
            <a:spLocks/>
          </p:cNvSpPr>
          <p:nvPr/>
        </p:nvSpPr>
        <p:spPr>
          <a:xfrm>
            <a:off x="751287" y="3429001"/>
            <a:ext cx="9175537" cy="252527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dirty="0"/>
              <a:t>var fruits = new Dictionary&lt;string, double&gt;();</a:t>
            </a:r>
          </a:p>
          <a:p>
            <a:pPr>
              <a:defRPr/>
            </a:pPr>
            <a:r>
              <a:rPr lang="en-GB" dirty="0"/>
              <a:t>fruits.Add("banana", 2.20);</a:t>
            </a:r>
          </a:p>
          <a:p>
            <a:pPr>
              <a:defRPr/>
            </a:pPr>
            <a:r>
              <a:rPr lang="en-GB" dirty="0"/>
              <a:t>fruits.Add("kiwi", 4.50);</a:t>
            </a:r>
          </a:p>
          <a:p>
            <a:pPr>
              <a:defRPr/>
            </a:pPr>
            <a:r>
              <a:rPr lang="en-GB" dirty="0"/>
              <a:t>fruits.Add("orange", 3.20);</a:t>
            </a:r>
          </a:p>
          <a:p>
            <a:pPr>
              <a:defRPr/>
            </a:pPr>
            <a:r>
              <a:rPr lang="en-GB" dirty="0"/>
              <a:t>foreach (</a:t>
            </a:r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/>
              <a:t> fruit </a:t>
            </a:r>
            <a:r>
              <a:rPr lang="en-GB" dirty="0">
                <a:solidFill>
                  <a:schemeClr val="bg1"/>
                </a:solidFill>
              </a:rPr>
              <a:t>in</a:t>
            </a:r>
            <a:r>
              <a:rPr lang="en-GB" dirty="0"/>
              <a:t> fruits)</a:t>
            </a:r>
          </a:p>
          <a:p>
            <a:pPr>
              <a:defRPr/>
            </a:pPr>
            <a:r>
              <a:rPr lang="en-GB" dirty="0"/>
              <a:t>  Console.WriteLine($"{fruit.</a:t>
            </a:r>
            <a:r>
              <a:rPr lang="en-GB" dirty="0">
                <a:solidFill>
                  <a:schemeClr val="bg1"/>
                </a:solidFill>
              </a:rPr>
              <a:t>Key</a:t>
            </a:r>
            <a:r>
              <a:rPr lang="en-GB" dirty="0"/>
              <a:t>} -&gt; {fruit.</a:t>
            </a:r>
            <a:r>
              <a:rPr lang="en-GB" dirty="0">
                <a:solidFill>
                  <a:schemeClr val="bg1"/>
                </a:solidFill>
              </a:rPr>
              <a:t>Value</a:t>
            </a:r>
            <a:r>
              <a:rPr lang="en-GB" dirty="0"/>
              <a:t>}");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4A73CC1-9D9C-4763-9DD6-69A54C361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930" y="4114725"/>
            <a:ext cx="4980565" cy="1153170"/>
          </a:xfrm>
          <a:prstGeom prst="wedgeRoundRectCallout">
            <a:avLst>
              <a:gd name="adj1" fmla="val -34014"/>
              <a:gd name="adj2" fmla="val -59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noProof="1">
                <a:solidFill>
                  <a:srgbClr val="FFFFFF"/>
                </a:solidFill>
              </a:rPr>
              <a:t>fruit.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Key</a:t>
            </a:r>
            <a:r>
              <a:rPr lang="en-US" sz="2750" b="1" noProof="1">
                <a:solidFill>
                  <a:srgbClr val="FFFFFF"/>
                </a:solidFill>
              </a:rPr>
              <a:t> -&gt;</a:t>
            </a:r>
            <a:r>
              <a:rPr lang="bg-BG" sz="2750" b="1" noProof="1">
                <a:solidFill>
                  <a:srgbClr val="FFFFFF"/>
                </a:solidFill>
              </a:rPr>
              <a:t> </a:t>
            </a:r>
            <a:r>
              <a:rPr lang="en-US" sz="2750" b="1" noProof="1">
                <a:solidFill>
                  <a:srgbClr val="FFFFFF"/>
                </a:solidFill>
              </a:rPr>
              <a:t>името на </a:t>
            </a:r>
            <a:r>
              <a:rPr lang="en-US" sz="2750" b="1" noProof="1">
                <a:solidFill>
                  <a:srgbClr val="FFFFFF"/>
                </a:solidFill>
                <a:ea typeface="+mn-lt"/>
                <a:cs typeface="+mn-lt"/>
              </a:rPr>
              <a:t>плода</a:t>
            </a:r>
            <a:endParaRPr lang="en-US" sz="2799" b="1" noProof="1">
              <a:solidFill>
                <a:srgbClr val="FFFFFF"/>
              </a:solidFill>
            </a:endParaRPr>
          </a:p>
          <a:p>
            <a:pPr algn="ctr"/>
            <a:r>
              <a:rPr lang="en-US" sz="2750" b="1" noProof="1">
                <a:solidFill>
                  <a:srgbClr val="FFFFFF"/>
                </a:solidFill>
              </a:rPr>
              <a:t>fruit.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Value</a:t>
            </a:r>
            <a:r>
              <a:rPr lang="en-US" sz="2750" b="1" noProof="1">
                <a:solidFill>
                  <a:srgbClr val="FFFFFF"/>
                </a:solidFill>
              </a:rPr>
              <a:t> -&gt; цената на плода</a:t>
            </a:r>
            <a:endParaRPr lang="en-US" sz="2750" b="1" noProof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6AD39DB-738A-7733-783F-C949B526B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143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3ADE1B-4101-4964-A150-76490D8A12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131" y="1503357"/>
            <a:ext cx="2354660" cy="2354660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F9A1A78-E26F-828B-5A2A-C1905E7E8D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Мулти-речници</a:t>
            </a:r>
          </a:p>
        </p:txBody>
      </p:sp>
    </p:spTree>
    <p:extLst>
      <p:ext uri="{BB962C8B-B14F-4D97-AF65-F5344CB8AC3E}">
        <p14:creationId xmlns:p14="http://schemas.microsoft.com/office/powerpoint/2010/main" val="413140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5313" y="1044000"/>
            <a:ext cx="10129837" cy="5546725"/>
          </a:xfrm>
        </p:spPr>
        <p:txBody>
          <a:bodyPr vert="horz" lIns="108000" tIns="36000" rIns="108000" bIns="36000" rtlCol="0" anchor="t">
            <a:normAutofit/>
          </a:bodyPr>
          <a:lstStyle/>
          <a:p>
            <a:r>
              <a:rPr lang="bg-BG" dirty="0"/>
              <a:t>Един речник </a:t>
            </a:r>
            <a:r>
              <a:rPr lang="en-US" dirty="0"/>
              <a:t>може да има </a:t>
            </a:r>
            <a:r>
              <a:rPr lang="en-US" b="1" dirty="0">
                <a:solidFill>
                  <a:schemeClr val="bg1"/>
                </a:solidFill>
              </a:rPr>
              <a:t>множество от стойности </a:t>
            </a:r>
            <a:r>
              <a:rPr lang="en-US" dirty="0"/>
              <a:t>за даден ключ</a:t>
            </a:r>
            <a:endParaRPr lang="bg-BG" dirty="0"/>
          </a:p>
          <a:p>
            <a:pPr lvl="1"/>
            <a:r>
              <a:rPr lang="en-US" dirty="0"/>
              <a:t>Пример: студентите могат да имат много оценки: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Петър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[5, 5, 6]</a:t>
            </a:r>
            <a:endParaRPr lang="en-US" dirty="0"/>
          </a:p>
          <a:p>
            <a:pPr lvl="2"/>
            <a:r>
              <a:rPr lang="en-US" dirty="0">
                <a:sym typeface="Wingdings" panose="05000000000000000000" pitchFamily="2" charset="2"/>
              </a:rPr>
              <a:t>Кирил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bg-BG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[6, 6, 3, 4, 6]</a:t>
            </a:r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625520" cy="882654"/>
          </a:xfrm>
        </p:spPr>
        <p:txBody>
          <a:bodyPr/>
          <a:lstStyle/>
          <a:p>
            <a:r>
              <a:rPr lang="en-US" dirty="0"/>
              <a:t>Мулти-</a:t>
            </a:r>
            <a:r>
              <a:rPr lang="bg-BG" dirty="0"/>
              <a:t>речници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EB9DE94-5B3B-4A42-AC85-049DD6A1D303}"/>
              </a:ext>
            </a:extLst>
          </p:cNvPr>
          <p:cNvSpPr txBox="1">
            <a:spLocks/>
          </p:cNvSpPr>
          <p:nvPr/>
        </p:nvSpPr>
        <p:spPr>
          <a:xfrm>
            <a:off x="2069064" y="4284000"/>
            <a:ext cx="9381936" cy="2449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var grades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Dictionary&lt;string, List&lt;int&gt;&gt;()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grades["Peter"]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List&lt;int&gt;()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grades["Peter"].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300" noProof="1">
                <a:latin typeface="Consolas"/>
              </a:rPr>
              <a:t>5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300" noProof="1">
                <a:latin typeface="Consolas"/>
              </a:rPr>
              <a:t>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grades["Kiril"] = 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new List&lt;int&gt;() </a:t>
            </a:r>
            <a:r>
              <a:rPr lang="en-US" sz="2300" noProof="1">
                <a:latin typeface="Consolas"/>
              </a:rPr>
              <a:t>{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3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4</a:t>
            </a:r>
            <a:r>
              <a:rPr lang="en-US" sz="2300" noProof="1">
                <a:latin typeface="Consolas"/>
              </a:rPr>
              <a:t>,</a:t>
            </a:r>
            <a:r>
              <a:rPr lang="en-US" sz="2300" noProof="1">
                <a:solidFill>
                  <a:schemeClr val="bg1"/>
                </a:solidFill>
                <a:latin typeface="Consolas"/>
              </a:rPr>
              <a:t> 6 </a:t>
            </a:r>
            <a:r>
              <a:rPr lang="en-US" sz="2300" noProof="1">
                <a:latin typeface="Consolas"/>
              </a:rPr>
              <a:t>};</a:t>
            </a:r>
          </a:p>
          <a:p>
            <a:pPr>
              <a:spcBef>
                <a:spcPts val="300"/>
              </a:spcBef>
            </a:pPr>
            <a:r>
              <a:rPr lang="en-US" sz="2300" noProof="1">
                <a:latin typeface="Consolas"/>
              </a:rPr>
              <a:t>Console.WriteLine(string.Join(" ", grades["Kiril"]);</a:t>
            </a:r>
            <a:endParaRPr lang="en-US" sz="2300" i="1" noProof="1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652DB95-0AB6-AD3C-B25A-BAF28943110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46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Напишете програма, която прочита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 имената </a:t>
            </a:r>
            <a:r>
              <a:rPr lang="en-US" sz="3600" dirty="0">
                <a:cs typeface="Calibri"/>
              </a:rPr>
              <a:t>на учениците и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оценките</a:t>
            </a:r>
            <a:endParaRPr lang="en-US" sz="3600" b="1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/>
              <a:t>Отпечатайте </a:t>
            </a:r>
            <a:r>
              <a:rPr lang="en-US" sz="3600" b="1" dirty="0">
                <a:solidFill>
                  <a:schemeClr val="bg1"/>
                </a:solidFill>
              </a:rPr>
              <a:t>оцениките</a:t>
            </a:r>
            <a:r>
              <a:rPr lang="en-US" sz="3600" dirty="0"/>
              <a:t> и </a:t>
            </a:r>
            <a:r>
              <a:rPr lang="en-US" sz="3600" b="1" dirty="0">
                <a:solidFill>
                  <a:schemeClr val="bg1"/>
                </a:solidFill>
              </a:rPr>
              <a:t>средноаретметичния успех </a:t>
            </a:r>
            <a:r>
              <a:rPr lang="en-US" sz="3600" dirty="0"/>
              <a:t>за всеки ученик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 </a:t>
            </a:r>
            <a:r>
              <a:rPr lang="bg-BG" sz="3950" dirty="0"/>
              <a:t>Средноаритметичен </a:t>
            </a:r>
            <a:r>
              <a:rPr lang="en-US" sz="3950" dirty="0"/>
              <a:t>успех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666000" y="3351586"/>
            <a:ext cx="2097207" cy="32958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Ivancho 5.20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5.50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2.50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2.00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3.46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3.00</a:t>
            </a:r>
          </a:p>
        </p:txBody>
      </p:sp>
      <p:sp>
        <p:nvSpPr>
          <p:cNvPr id="6" name="Right Arrow 5"/>
          <p:cNvSpPr/>
          <p:nvPr/>
        </p:nvSpPr>
        <p:spPr>
          <a:xfrm>
            <a:off x="5899677" y="4826382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417049" y="4274848"/>
            <a:ext cx="5574720" cy="14491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Ivancho -&gt; 5.20 (avg: 5.20)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Mariika -&gt; 5.50 2.50 3.46 (avg: 3.82)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latin typeface="Consolas"/>
              </a:rPr>
              <a:t>Stamat -&gt; 2.00 3.00 (avg: 2.50)</a:t>
            </a:r>
            <a:endParaRPr lang="it-IT" sz="2000" b="1" noProof="1"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3D94701-00CD-DA45-97D9-CFD8284FD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140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183679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4000" dirty="0"/>
              <a:t>Решение: </a:t>
            </a:r>
            <a:r>
              <a:rPr lang="bg-BG" sz="4000" dirty="0">
                <a:ea typeface="+mj-lt"/>
                <a:cs typeface="+mj-lt"/>
              </a:rPr>
              <a:t>Средноаритметичен</a:t>
            </a:r>
            <a:r>
              <a:rPr lang="en-US" sz="4000" dirty="0">
                <a:ea typeface="+mj-lt"/>
                <a:cs typeface="+mj-lt"/>
              </a:rPr>
              <a:t> успех  </a:t>
            </a:r>
            <a:r>
              <a:rPr lang="en-US" sz="4000" dirty="0"/>
              <a:t>(1)</a:t>
            </a:r>
            <a:endParaRPr lang="en-US" sz="4000" b="0" dirty="0">
              <a:cs typeface="Calibri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445202" y="1306796"/>
            <a:ext cx="9301597" cy="53271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grades = new Dictionary&lt;string, List&lt;double&gt;&gt;();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n = int.Parse(Console.ReadLine());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 (int i = 0; i &lt; n; i++)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tokens = Console.ReadLine().Split();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name = tokens[0];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grade = double.Parse(tokens[1]);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if (!</a:t>
            </a:r>
            <a:r>
              <a:rPr lang="en-US" sz="2400" dirty="0" err="1"/>
              <a:t>grades.ContainsKey</a:t>
            </a:r>
            <a:r>
              <a:rPr lang="en-US" sz="2400" dirty="0"/>
              <a:t>(name))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grades[name] = new List&lt;double&gt;();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5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grades[name].Add(grade);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 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Продължаваме на следващия слайд ... 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9" name="AutoShape 24"/>
          <p:cNvSpPr>
            <a:spLocks noChangeArrowheads="1"/>
          </p:cNvSpPr>
          <p:nvPr/>
        </p:nvSpPr>
        <p:spPr bwMode="auto">
          <a:xfrm>
            <a:off x="8040217" y="3474313"/>
            <a:ext cx="4073019" cy="1068141"/>
          </a:xfrm>
          <a:prstGeom prst="wedgeRoundRectCallout">
            <a:avLst>
              <a:gd name="adj1" fmla="val -62527"/>
              <a:gd name="adj2" fmla="val 501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  <a:cs typeface="Calibri"/>
              </a:rPr>
              <a:t>Уверете се, че списъците са създадени</a:t>
            </a:r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8543274" y="4880859"/>
            <a:ext cx="3402726" cy="1068141"/>
          </a:xfrm>
          <a:prstGeom prst="wedgeRoundRectCallout">
            <a:avLst>
              <a:gd name="adj1" fmla="val -126055"/>
              <a:gd name="adj2" fmla="val -262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</a:rPr>
              <a:t>Добавете оценки</a:t>
            </a:r>
            <a:r>
              <a:rPr lang="bg-BG" sz="2750" b="1" noProof="1">
                <a:solidFill>
                  <a:srgbClr val="FFFFFF"/>
                </a:solidFill>
              </a:rPr>
              <a:t>те</a:t>
            </a:r>
            <a:r>
              <a:rPr lang="nb-NO" sz="2750" b="1" noProof="1">
                <a:solidFill>
                  <a:srgbClr val="FFFFFF"/>
                </a:solidFill>
              </a:rPr>
              <a:t> в списъка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DDA9A87-A9E6-95A1-221E-DF4A2D2E8E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259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a typeface="+mj-lt"/>
                <a:cs typeface="+mj-lt"/>
              </a:rPr>
              <a:t>Решение</a:t>
            </a:r>
            <a:r>
              <a:rPr lang="en-US" sz="4000" dirty="0"/>
              <a:t>: </a:t>
            </a:r>
            <a:r>
              <a:rPr lang="bg-BG" sz="4000" dirty="0">
                <a:ea typeface="+mj-lt"/>
                <a:cs typeface="+mj-lt"/>
              </a:rPr>
              <a:t>Средноаритметичен </a:t>
            </a:r>
            <a:r>
              <a:rPr lang="en-US" sz="4000" dirty="0">
                <a:ea typeface="+mj-lt"/>
                <a:cs typeface="+mj-lt"/>
              </a:rPr>
              <a:t>успех </a:t>
            </a:r>
            <a:r>
              <a:rPr lang="en-US" sz="4000" dirty="0"/>
              <a:t>(2)</a:t>
            </a:r>
            <a:endParaRPr lang="bg-BG" sz="4000" dirty="0">
              <a:cs typeface="Calibri"/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1868002" y="1224000"/>
            <a:ext cx="8455997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foreach (var pair in grades)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name = pair.Key;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studentGrades = pair.Value;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average = studentGrades.Average();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Console.Write($"{name} -&gt; ");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foreach (var grade in studentGrades)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Console.Write($"{grade:f2} ");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Console.WriteLine($"(avg: {average:f2})");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}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5F0F3B0A-A97C-48CE-A6A6-0A736FB8C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1800064"/>
            <a:ext cx="5488570" cy="539859"/>
          </a:xfrm>
          <a:prstGeom prst="wedgeRoundRectCallout">
            <a:avLst>
              <a:gd name="adj1" fmla="val -56671"/>
              <a:gd name="adj2" fmla="val -549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99" b="1" noProof="1">
                <a:solidFill>
                  <a:srgbClr val="FFFFFF"/>
                </a:solidFill>
              </a:rPr>
              <a:t>KeyValuePair&lt;string, List&lt;double&gt;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D2992C-7F51-4271-926B-CC9E46FEDAB9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https://judge.softuni.org/Contests/Practice/Index/4160#1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333505C-C34F-74C4-3610-FF8E55482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8064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67610" y="1121745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Речници</a:t>
            </a:r>
            <a:r>
              <a:rPr lang="bg-BG" sz="3600" dirty="0">
                <a:cs typeface="Calibri"/>
              </a:rPr>
              <a:t>,</a:t>
            </a:r>
            <a:r>
              <a:rPr lang="en-US" sz="3600" dirty="0">
                <a:cs typeface="Calibri"/>
              </a:rPr>
              <a:t> съдържащи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речници</a:t>
            </a:r>
            <a:r>
              <a:rPr lang="en-US" sz="3600" dirty="0">
                <a:cs typeface="Calibri"/>
              </a:rPr>
              <a:t> като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стойност</a:t>
            </a:r>
            <a:endParaRPr lang="en-US" sz="3600" b="1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/>
              <a:t>Пример: населенито по държави и градове</a:t>
            </a:r>
            <a:endParaRPr lang="en-US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ea typeface="+mj-lt"/>
                <a:cs typeface="+mj-lt"/>
              </a:rPr>
              <a:t>Сложни</a:t>
            </a:r>
            <a:r>
              <a:rPr lang="en-US" sz="3950" dirty="0">
                <a:ea typeface="+mj-lt"/>
                <a:cs typeface="+mj-lt"/>
              </a:rPr>
              <a:t> речници</a:t>
            </a:r>
            <a:endParaRPr lang="bg-BG" dirty="0">
              <a:cs typeface="Calibri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4387881" y="2979845"/>
            <a:ext cx="4972958" cy="953859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Sofia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1,211,000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Plovdiv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338,657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387881" y="4156592"/>
            <a:ext cx="4972958" cy="892713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London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8,674,000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Manchester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2,550,000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4387881" y="5286806"/>
            <a:ext cx="4972958" cy="932194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2799" b="1" dirty="0">
                <a:solidFill>
                  <a:srgbClr val="FFFFFF"/>
                </a:solidFill>
              </a:rPr>
              <a:t>New York City, NY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8,406,000</a:t>
            </a:r>
          </a:p>
          <a:p>
            <a:r>
              <a:rPr lang="en-US" sz="2799" b="1" dirty="0">
                <a:solidFill>
                  <a:srgbClr val="FFFFFF"/>
                </a:solidFill>
              </a:rPr>
              <a:t>Washington, DC </a:t>
            </a:r>
            <a:r>
              <a:rPr lang="en-US" sz="2799" b="1" dirty="0">
                <a:solidFill>
                  <a:srgbClr val="FFFFFF"/>
                </a:solidFill>
                <a:sym typeface="Wingdings" panose="05000000000000000000" pitchFamily="2" charset="2"/>
              </a:rPr>
              <a:t></a:t>
            </a:r>
            <a:r>
              <a:rPr lang="en-US" sz="2799" b="1" dirty="0">
                <a:solidFill>
                  <a:srgbClr val="FFFFFF"/>
                </a:solidFill>
              </a:rPr>
              <a:t> 658,893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4B7BBB7-F52C-442D-A494-29DFD5323851}"/>
              </a:ext>
            </a:extLst>
          </p:cNvPr>
          <p:cNvSpPr/>
          <p:nvPr/>
        </p:nvSpPr>
        <p:spPr bwMode="auto">
          <a:xfrm>
            <a:off x="2567609" y="3228233"/>
            <a:ext cx="1063735" cy="4570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BG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B81440-6914-4C21-B71F-93A34BB8950A}"/>
              </a:ext>
            </a:extLst>
          </p:cNvPr>
          <p:cNvSpPr/>
          <p:nvPr/>
        </p:nvSpPr>
        <p:spPr bwMode="auto">
          <a:xfrm>
            <a:off x="3819160" y="3304413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C3E9AA6-FAC4-47E7-BE53-7E29E77104E8}"/>
              </a:ext>
            </a:extLst>
          </p:cNvPr>
          <p:cNvSpPr/>
          <p:nvPr/>
        </p:nvSpPr>
        <p:spPr bwMode="auto">
          <a:xfrm>
            <a:off x="2567609" y="4405373"/>
            <a:ext cx="1063735" cy="4570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UK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0F56E839-8B4C-4ED9-B2A0-44725A8AAE26}"/>
              </a:ext>
            </a:extLst>
          </p:cNvPr>
          <p:cNvSpPr/>
          <p:nvPr/>
        </p:nvSpPr>
        <p:spPr bwMode="auto">
          <a:xfrm>
            <a:off x="3819160" y="4481553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6A5FE84-E4E7-45E6-ACA7-102E817CF3C5}"/>
              </a:ext>
            </a:extLst>
          </p:cNvPr>
          <p:cNvSpPr/>
          <p:nvPr/>
        </p:nvSpPr>
        <p:spPr bwMode="auto">
          <a:xfrm>
            <a:off x="2567609" y="5575070"/>
            <a:ext cx="1063735" cy="457081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3963" tIns="107972" rIns="143963" bIns="10797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799" b="1" dirty="0">
                <a:solidFill>
                  <a:srgbClr val="FFFFFF"/>
                </a:solidFill>
              </a:rPr>
              <a:t>USA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89781827-1D0E-4245-9BAD-349245417B53}"/>
              </a:ext>
            </a:extLst>
          </p:cNvPr>
          <p:cNvSpPr/>
          <p:nvPr/>
        </p:nvSpPr>
        <p:spPr bwMode="auto">
          <a:xfrm>
            <a:off x="3819160" y="5651250"/>
            <a:ext cx="380901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B8D88E2-00F5-CB47-212A-8F47187AB0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81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5" grpId="0" animBg="1"/>
      <p:bldP spid="6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79" y="1109288"/>
            <a:ext cx="11920754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>
                <a:cs typeface="Calibri"/>
              </a:rPr>
              <a:t>Напишете програма, която събира информация за </a:t>
            </a:r>
            <a:r>
              <a:rPr lang="bg-BG" sz="3350" b="1" dirty="0">
                <a:solidFill>
                  <a:schemeClr val="bg1"/>
                </a:solidFill>
                <a:cs typeface="Calibri"/>
              </a:rPr>
              <a:t>хранителни магазини</a:t>
            </a:r>
            <a:endParaRPr lang="bg-BG" sz="3350" b="1" dirty="0">
              <a:solidFill>
                <a:schemeClr val="bg1"/>
              </a:solidFill>
            </a:endParaRPr>
          </a:p>
          <a:p>
            <a:pPr marL="360045" indent="-360045"/>
            <a:r>
              <a:rPr lang="en-GB" sz="3350" dirty="0">
                <a:cs typeface="Calibri"/>
              </a:rPr>
              <a:t>Ако получите магазин, който съществува</a:t>
            </a:r>
            <a:r>
              <a:rPr lang="bg-BG" sz="3350" dirty="0">
                <a:cs typeface="Calibri"/>
              </a:rPr>
              <a:t>,</a:t>
            </a:r>
            <a:r>
              <a:rPr lang="en-GB" sz="3350" dirty="0">
                <a:cs typeface="Calibri"/>
              </a:rPr>
              <a:t> </a:t>
            </a:r>
            <a:r>
              <a:rPr lang="en-GB" sz="3350" b="1" dirty="0">
                <a:solidFill>
                  <a:schemeClr val="bg1"/>
                </a:solidFill>
                <a:cs typeface="Calibri"/>
              </a:rPr>
              <a:t>добавете продукта</a:t>
            </a:r>
          </a:p>
          <a:p>
            <a:pPr marL="360045" indent="-360045"/>
            <a:r>
              <a:rPr lang="bg-BG" sz="3350" dirty="0"/>
              <a:t>Сортирайте речника по </a:t>
            </a:r>
            <a:r>
              <a:rPr lang="bg-BG" sz="3350" b="1" dirty="0">
                <a:solidFill>
                  <a:schemeClr val="bg1"/>
                </a:solidFill>
              </a:rPr>
              <a:t>име на магазина</a:t>
            </a:r>
            <a:endParaRPr lang="bg-BG" sz="33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Хранителен магазин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3D85E1-D7A3-48AE-A0AF-64460AFFF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515" y="4014000"/>
            <a:ext cx="3870956" cy="25263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lidl, juice, 2.30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kaufland, banana, 1.10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lidl, grape, 2.20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Revision</a:t>
            </a:r>
          </a:p>
        </p:txBody>
      </p:sp>
      <p:sp>
        <p:nvSpPr>
          <p:cNvPr id="11" name="Right Arrow 6">
            <a:extLst>
              <a:ext uri="{FF2B5EF4-FFF2-40B4-BE49-F238E27FC236}">
                <a16:creationId xmlns:a16="http://schemas.microsoft.com/office/drawing/2014/main" id="{D80D0037-385B-4A69-9F91-707E0C169418}"/>
              </a:ext>
            </a:extLst>
          </p:cNvPr>
          <p:cNvSpPr/>
          <p:nvPr/>
        </p:nvSpPr>
        <p:spPr>
          <a:xfrm>
            <a:off x="5088243" y="5109468"/>
            <a:ext cx="6184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75AEB2-3500-445F-9CE4-250D8045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417" y="3937055"/>
            <a:ext cx="5031251" cy="26802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kaufland-&gt;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Product: banana, Price: 1.1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lidl-&gt;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Product: juice, Price: 2.3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GB" sz="2400" b="1" noProof="1">
                <a:latin typeface="Consolas" pitchFamily="49" charset="0"/>
              </a:rPr>
              <a:t>Product: grape, Price: 2.2</a:t>
            </a: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0781C81E-DD49-4DBD-B4F7-9AAF51DCFE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6271073"/>
            <a:ext cx="3286987" cy="540698"/>
          </a:xfrm>
          <a:prstGeom prst="wedgeRoundRectCallout">
            <a:avLst>
              <a:gd name="adj1" fmla="val -53710"/>
              <a:gd name="adj2" fmla="val -55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750" b="1" noProof="1">
                <a:solidFill>
                  <a:srgbClr val="FFFFFF"/>
                </a:solidFill>
              </a:rPr>
              <a:t>Край на програмата</a:t>
            </a:r>
            <a:endParaRPr lang="bg-BG" dirty="0"/>
          </a:p>
        </p:txBody>
      </p:sp>
      <p:sp>
        <p:nvSpPr>
          <p:cNvPr id="13" name="AutoShape 24">
            <a:extLst>
              <a:ext uri="{FF2B5EF4-FFF2-40B4-BE49-F238E27FC236}">
                <a16:creationId xmlns:a16="http://schemas.microsoft.com/office/drawing/2014/main" id="{ED3819E9-2498-4D7E-89B0-090E57F81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248" y="3567426"/>
            <a:ext cx="3958810" cy="626573"/>
          </a:xfrm>
          <a:prstGeom prst="wedgeRoundRectCallout">
            <a:avLst>
              <a:gd name="adj1" fmla="val -56686"/>
              <a:gd name="adj2" fmla="val 412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nb-NO" sz="2799" b="1" noProof="1">
                <a:solidFill>
                  <a:srgbClr val="FFFFFF"/>
                </a:solidFill>
              </a:rPr>
              <a:t>{shop}, {product}, {price}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FA99F57-42F9-C96A-3BB1-A9D7D91779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8545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 </a:t>
            </a:r>
            <a:r>
              <a:rPr lang="en-US" sz="4000" dirty="0">
                <a:ea typeface="+mj-lt"/>
                <a:cs typeface="+mj-lt"/>
              </a:rPr>
              <a:t>Хранителен магазин</a:t>
            </a:r>
            <a:r>
              <a:rPr lang="en-US" sz="4000" dirty="0"/>
              <a:t> (1)</a:t>
            </a:r>
            <a:endParaRPr lang="en-US" sz="400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73665" y="1556793"/>
            <a:ext cx="11244671" cy="43576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var shops = new Dictionary&lt;string, Dictionary&lt;string, double&gt;&gt;();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string line;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while ((line = Console.ReadLine()) != "Revision")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string[] productsInfo = line.Split(", ")</a:t>
            </a:r>
            <a:r>
              <a:rPr lang="bg-BG" sz="2400" dirty="0"/>
              <a:t>;</a:t>
            </a:r>
            <a:endParaRPr lang="en-GB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 shop = productsInfo[0];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string product = productsInfo[1];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double price = double.Parse(productsInfo[2]);</a:t>
            </a:r>
            <a:r>
              <a:rPr lang="en-US" sz="2400" dirty="0"/>
              <a:t>  </a:t>
            </a:r>
          </a:p>
          <a:p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 Продължаваме на следващия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слайд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... </a:t>
            </a:r>
            <a:endParaRPr lang="en-US" sz="2400" b="0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D993B2C-4C07-267E-3E90-A73533CE73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845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86766" y="1359000"/>
            <a:ext cx="9049234" cy="520739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</a:t>
            </a:r>
            <a:r>
              <a:rPr lang="bg-BG" b="1" dirty="0">
                <a:solidFill>
                  <a:schemeClr val="bg1"/>
                </a:solidFill>
              </a:rPr>
              <a:t>Речници</a:t>
            </a:r>
            <a:endParaRPr lang="en-US" dirty="0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͏͏</a:t>
            </a:r>
            <a:r>
              <a:rPr lang="en-US" b="1" dirty="0">
                <a:solidFill>
                  <a:schemeClr val="bg1"/>
                </a:solidFill>
              </a:rPr>
              <a:t>Мулти-речници</a:t>
            </a:r>
            <a:endParaRPr lang="en-US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bg-BG" dirty="0"/>
              <a:t>Сложни речници</a:t>
            </a:r>
            <a:endParaRPr lang="en-US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bg-BG" sz="3599" dirty="0">
                <a:solidFill>
                  <a:schemeClr val="bg1"/>
                </a:solidFill>
              </a:rPr>
              <a:t>͏</a:t>
            </a:r>
            <a:r>
              <a:rPr lang="bg-BG" sz="3599" b="1" dirty="0">
                <a:solidFill>
                  <a:schemeClr val="bg1"/>
                </a:solidFill>
              </a:rPr>
              <a:t>Множества</a:t>
            </a:r>
            <a:endParaRPr lang="en-US" sz="3599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  <a:r>
              <a:rPr lang="en-US" b="1" noProof="1"/>
              <a:t> </a:t>
            </a:r>
            <a:r>
              <a:rPr lang="en-US" noProof="1"/>
              <a:t>и 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SortedSet&lt;T&gt;</a:t>
            </a:r>
          </a:p>
          <a:p>
            <a:pPr lvl="1" indent="-360045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List&lt;T&gt;</a:t>
            </a:r>
            <a:r>
              <a:rPr lang="en-US" b="1" noProof="1"/>
              <a:t> </a:t>
            </a:r>
            <a:r>
              <a:rPr lang="en-US" noProof="1"/>
              <a:t>срещу 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HashSet&lt;T&gt;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Съдържание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8D222EA-690C-82F1-54C8-48830C6DE4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300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 </a:t>
            </a:r>
            <a:r>
              <a:rPr lang="en-US" sz="4000" dirty="0">
                <a:ea typeface="+mj-lt"/>
                <a:cs typeface="+mj-lt"/>
              </a:rPr>
              <a:t>Хранителен магазин</a:t>
            </a:r>
            <a:r>
              <a:rPr lang="en-US" sz="4000" dirty="0"/>
              <a:t> (2)</a:t>
            </a:r>
            <a:endParaRPr lang="en-US" sz="400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22326" y="1359000"/>
            <a:ext cx="10347349" cy="4819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199" dirty="0"/>
              <a:t>  </a:t>
            </a:r>
            <a:r>
              <a:rPr lang="en-GB" sz="2400" dirty="0"/>
              <a:t>if (!shops.ContainsKey(shop))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{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  shops.Add(shop, new Dictionary&lt;string, double&gt;());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} </a:t>
            </a:r>
          </a:p>
          <a:p>
            <a:r>
              <a:rPr lang="en-GB" sz="2400" dirty="0"/>
              <a:t>  shops[shop].Add(product, price);</a:t>
            </a:r>
          </a:p>
          <a:p>
            <a:r>
              <a:rPr lang="en-GB" sz="2400" dirty="0"/>
              <a:t>}</a:t>
            </a:r>
            <a:endParaRPr lang="bg-BG" sz="2400" dirty="0"/>
          </a:p>
          <a:p>
            <a:endParaRPr lang="en-GB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var orderedShops = shops.OrderBy(s =&gt; s.Key)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400" dirty="0"/>
              <a:t>  .ToDictionary(x =&gt; x.Key, x =&gt; x.Value);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GB" sz="2400" i="1" dirty="0">
              <a:solidFill>
                <a:schemeClr val="accent2"/>
              </a:solidFill>
            </a:endParaRPr>
          </a:p>
          <a:p>
            <a:r>
              <a:rPr lang="en-GB" sz="2400" i="1" dirty="0">
                <a:solidFill>
                  <a:schemeClr val="accent2"/>
                </a:solidFill>
                <a:latin typeface="Consolas"/>
              </a:rPr>
              <a:t>// </a:t>
            </a:r>
            <a:r>
              <a:rPr lang="en-GB" sz="2400" dirty="0">
                <a:solidFill>
                  <a:schemeClr val="accent2"/>
                </a:solidFill>
                <a:latin typeface="Consolas"/>
              </a:rPr>
              <a:t>TODO:</a:t>
            </a:r>
            <a:r>
              <a:rPr lang="en-GB" sz="2400" i="1" dirty="0">
                <a:solidFill>
                  <a:schemeClr val="accent2"/>
                </a:solidFill>
                <a:latin typeface="Consolas"/>
              </a:rPr>
              <a:t> Отпечатайте сортирания речник</a:t>
            </a:r>
            <a:endParaRPr lang="en-US" sz="2400" i="1" dirty="0">
              <a:solidFill>
                <a:schemeClr val="accent2"/>
              </a:solidFill>
            </a:endParaRP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38F7E7EE-CF0E-415F-BEB3-48D6EF03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105" y="2665084"/>
            <a:ext cx="4318943" cy="951378"/>
          </a:xfrm>
          <a:prstGeom prst="wedgeRoundRectCallout">
            <a:avLst>
              <a:gd name="adj1" fmla="val -40596"/>
              <a:gd name="adj2" fmla="val -594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750" b="1" noProof="1">
                <a:solidFill>
                  <a:srgbClr val="FFFFFF"/>
                </a:solidFill>
                <a:cs typeface="Calibri"/>
              </a:rPr>
              <a:t>Уверете се, че речниците са създадени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B16E41-D0C8-4565-9A69-F617B774921A}"/>
              </a:ext>
            </a:extLst>
          </p:cNvPr>
          <p:cNvSpPr txBox="1"/>
          <p:nvPr/>
        </p:nvSpPr>
        <p:spPr>
          <a:xfrm>
            <a:off x="625262" y="635912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 </a:t>
            </a:r>
            <a:r>
              <a:rPr lang="bg-BG" sz="1950" dirty="0"/>
              <a:t>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https://judge.softuni.org/Contests/Practice/Index/4160#2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886972C-3343-677F-D42B-0B8860AB50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29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0345" y="1119925"/>
            <a:ext cx="11895655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Font typeface="Wingdings"/>
              <a:buChar char="§"/>
            </a:pPr>
            <a:r>
              <a:rPr lang="en-US" sz="3400" dirty="0">
                <a:ea typeface="+mn-lt"/>
                <a:cs typeface="+mn-lt"/>
              </a:rPr>
              <a:t>Напишете програма, която чете</a:t>
            </a:r>
            <a:r>
              <a:rPr lang="bg-BG" sz="3400" dirty="0">
                <a:ea typeface="+mn-lt"/>
                <a:cs typeface="+mn-lt"/>
              </a:rPr>
              <a:t> и съхранява информация за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континенти</a:t>
            </a:r>
            <a:r>
              <a:rPr lang="en-US" sz="3400" dirty="0">
                <a:ea typeface="+mn-lt"/>
                <a:cs typeface="+mn-lt"/>
              </a:rPr>
              <a:t>,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 държави </a:t>
            </a:r>
            <a:r>
              <a:rPr lang="en-US" sz="3400" dirty="0">
                <a:ea typeface="+mn-lt"/>
                <a:cs typeface="+mn-lt"/>
              </a:rPr>
              <a:t>и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 градове</a:t>
            </a:r>
            <a:endParaRPr lang="bg-BG" sz="3400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Font typeface="Wingdings"/>
              <a:buChar char="§"/>
            </a:pPr>
            <a:r>
              <a:rPr lang="bg-BG" sz="3400" dirty="0">
                <a:ea typeface="+mn-lt"/>
                <a:cs typeface="+mn-lt"/>
              </a:rPr>
              <a:t>Отпечатайте ги в следния формат:</a:t>
            </a:r>
            <a:endParaRPr lang="en-US" sz="3400" dirty="0">
              <a:ea typeface="+mn-lt"/>
              <a:cs typeface="+mn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Градове по континент и държава</a:t>
            </a:r>
            <a:endParaRPr lang="en-US" sz="3950" dirty="0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458609" y="3113595"/>
            <a:ext cx="3699564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6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Bulgaria Sofia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 China Beijing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 Japan Tokyo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Poland Warsaw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Germany Berlin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 Poland Poznan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5474727" y="4689461"/>
            <a:ext cx="380901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2181" y="3107304"/>
            <a:ext cx="4708773" cy="35104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Europe: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Bulgaria -&gt; Sofia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Poland -&gt; Warsaw, Poznan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Germany -&gt; Berlin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Asia: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China -&gt; Beijing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  Japan -&gt; Tokyo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E8538E5-955E-C0DB-9077-CC4F4A6D7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8594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0" y="99000"/>
            <a:ext cx="9955594" cy="882654"/>
          </a:xfrm>
        </p:spPr>
        <p:txBody>
          <a:bodyPr>
            <a:noAutofit/>
          </a:bodyPr>
          <a:lstStyle/>
          <a:p>
            <a:r>
              <a:rPr lang="en-US" sz="3800" dirty="0"/>
              <a:t>Решение: </a:t>
            </a:r>
            <a:r>
              <a:rPr lang="en-US" sz="3800" dirty="0">
                <a:ea typeface="+mj-lt"/>
                <a:cs typeface="+mj-lt"/>
              </a:rPr>
              <a:t>Градове по континент и държава</a:t>
            </a:r>
            <a:r>
              <a:rPr lang="en-US" sz="3800" dirty="0"/>
              <a:t> 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567394" y="1628801"/>
            <a:ext cx="11057212" cy="42807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continentsData = </a:t>
            </a:r>
            <a:br>
              <a:rPr lang="en-US" sz="2400" dirty="0"/>
            </a:br>
            <a:r>
              <a:rPr lang="en-US" sz="2400" dirty="0"/>
              <a:t>   new Dictionary&lt;string, Dictionary&lt;string, List&lt;string&gt;&gt;&gt;();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var n = int.Parse(Console.ReadLine());</a:t>
            </a:r>
            <a:endParaRPr lang="bg-BG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for (int i = 0; i &lt; n; i++)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tokens = Console.ReadLine().Split();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continent = tokens[0];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country = tokens[1];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var city = tokens[2];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/>
              </a:rPr>
              <a:t> 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 Продължаваме на следващия </a:t>
            </a:r>
            <a:r>
              <a:rPr lang="en-US" sz="2400" i="1" dirty="0" err="1">
                <a:solidFill>
                  <a:schemeClr val="accent2"/>
                </a:solidFill>
                <a:latin typeface="Consolas"/>
              </a:rPr>
              <a:t>слайд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... </a:t>
            </a:r>
            <a:endParaRPr lang="en-US" sz="2400" b="0" dirty="0">
              <a:solidFill>
                <a:schemeClr val="accent2"/>
              </a:solidFill>
              <a:latin typeface="Consolas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522C140-C436-8642-784F-E5AA474EB0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33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0" y="100750"/>
            <a:ext cx="10090594" cy="882654"/>
          </a:xfrm>
        </p:spPr>
        <p:txBody>
          <a:bodyPr>
            <a:noAutofit/>
          </a:bodyPr>
          <a:lstStyle/>
          <a:p>
            <a:r>
              <a:rPr lang="en-US" sz="3800" dirty="0">
                <a:ea typeface="+mj-lt"/>
                <a:cs typeface="+mj-lt"/>
              </a:rPr>
              <a:t>Решение</a:t>
            </a:r>
            <a:r>
              <a:rPr lang="en-US" sz="3800" dirty="0"/>
              <a:t>: </a:t>
            </a:r>
            <a:r>
              <a:rPr lang="en-US" sz="3800" dirty="0">
                <a:ea typeface="+mj-lt"/>
                <a:cs typeface="+mj-lt"/>
              </a:rPr>
              <a:t>Градове по континент и държава</a:t>
            </a:r>
            <a:r>
              <a:rPr lang="en-US" sz="3800" dirty="0"/>
              <a:t> (2)</a:t>
            </a:r>
            <a:endParaRPr lang="bg-BG" sz="38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2373" y="1587278"/>
            <a:ext cx="10538917" cy="46500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150" dirty="0">
                <a:latin typeface="Consolas"/>
              </a:rPr>
              <a:t>  </a:t>
            </a:r>
            <a:r>
              <a:rPr lang="en-US" sz="2400" noProof="1">
                <a:latin typeface="Consolas"/>
              </a:rPr>
              <a:t>if (!continentsData.ContainsKey(continent))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   continentsData[continent] = </a:t>
            </a: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	new Dictionary&lt;string, List&lt;string&gt;&gt;();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}</a:t>
            </a:r>
            <a:endParaRPr lang="bg-BG" sz="2400" noProof="1">
              <a:latin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if (!continentsData[continent].ContainsKey(country))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   continentsData[continent][country] = new List&lt;string&gt;();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}</a:t>
            </a:r>
            <a:endParaRPr lang="bg-BG" sz="2400" noProof="1">
              <a:latin typeface="Consolas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4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  continentsData[continent][country].Add(city);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>
                <a:latin typeface="Consolas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i="1" noProof="1">
                <a:solidFill>
                  <a:schemeClr val="accent2"/>
                </a:solidFill>
                <a:latin typeface="Consolas"/>
              </a:rPr>
              <a:t>// Продължаваме на следващия слайд... </a:t>
            </a:r>
            <a:endParaRPr lang="en-US" sz="2400" i="1" noProof="1">
              <a:solidFill>
                <a:schemeClr val="accent2"/>
              </a:solidFill>
            </a:endParaRP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0C5162FE-9471-47F9-9061-C6952D9906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31554" y="1632960"/>
            <a:ext cx="2834262" cy="945605"/>
          </a:xfrm>
          <a:prstGeom prst="wedgeRoundRectCallout">
            <a:avLst>
              <a:gd name="adj1" fmla="val -65347"/>
              <a:gd name="adj2" fmla="val 445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Инициализираме </a:t>
            </a:r>
            <a:r>
              <a:rPr lang="bg-BG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континентите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F66FEA74-2224-406D-BDCE-771E990ED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6956" y="5697477"/>
            <a:ext cx="2625941" cy="958023"/>
          </a:xfrm>
          <a:prstGeom prst="wedgeRoundRectCallout">
            <a:avLst>
              <a:gd name="adj1" fmla="val -43405"/>
              <a:gd name="adj2" fmla="val -82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Добавяме </a:t>
            </a:r>
            <a:r>
              <a:rPr lang="bg-BG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града </a:t>
            </a:r>
            <a:r>
              <a:rPr lang="nb-NO" sz="2550" b="1" noProof="1">
                <a:solidFill>
                  <a:srgbClr val="FFFFFF"/>
                </a:solidFill>
              </a:rPr>
              <a:t>към държава</a:t>
            </a:r>
            <a:r>
              <a:rPr lang="bg-BG" sz="2550" b="1" noProof="1">
                <a:solidFill>
                  <a:srgbClr val="FFFFFF"/>
                </a:solidFill>
              </a:rPr>
              <a:t>та</a:t>
            </a:r>
            <a:endParaRPr lang="nb-NO" sz="2550" b="1" noProof="1">
              <a:solidFill>
                <a:srgbClr val="FFFFFF"/>
              </a:solidFill>
              <a:cs typeface="Calibri"/>
            </a:endParaRPr>
          </a:p>
        </p:txBody>
      </p:sp>
      <p:sp>
        <p:nvSpPr>
          <p:cNvPr id="10" name="AutoShape 24">
            <a:extLst>
              <a:ext uri="{FF2B5EF4-FFF2-40B4-BE49-F238E27FC236}">
                <a16:creationId xmlns:a16="http://schemas.microsoft.com/office/drawing/2014/main" id="{0760A745-745C-4CE4-AC29-B74F35BE4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28234" y="4445914"/>
            <a:ext cx="2792210" cy="945604"/>
          </a:xfrm>
          <a:prstGeom prst="wedgeRoundRectCallout">
            <a:avLst>
              <a:gd name="adj1" fmla="val -33627"/>
              <a:gd name="adj2" fmla="val -76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Инициализираме </a:t>
            </a:r>
            <a:r>
              <a:rPr lang="nb-NO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градове</a:t>
            </a:r>
            <a:r>
              <a:rPr lang="bg-BG" sz="25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те</a:t>
            </a:r>
            <a:endParaRPr lang="bg-B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53B72E4-1AF1-D60C-5960-D9B8266755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421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000" y="100750"/>
            <a:ext cx="10045594" cy="882654"/>
          </a:xfrm>
        </p:spPr>
        <p:txBody>
          <a:bodyPr>
            <a:noAutofit/>
          </a:bodyPr>
          <a:lstStyle/>
          <a:p>
            <a:r>
              <a:rPr lang="en-US" sz="3800" dirty="0">
                <a:ea typeface="+mj-lt"/>
                <a:cs typeface="+mj-lt"/>
              </a:rPr>
              <a:t>Решение</a:t>
            </a:r>
            <a:r>
              <a:rPr lang="en-US" sz="3800" dirty="0"/>
              <a:t>:</a:t>
            </a:r>
            <a:r>
              <a:rPr lang="en-US" sz="3800" dirty="0">
                <a:ea typeface="+mj-lt"/>
                <a:cs typeface="+mj-lt"/>
              </a:rPr>
              <a:t> Градове по континент и държава</a:t>
            </a:r>
            <a:r>
              <a:rPr lang="en-US" sz="3800" dirty="0"/>
              <a:t> (3)</a:t>
            </a:r>
            <a:endParaRPr lang="en-US" sz="380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75317" y="1556793"/>
            <a:ext cx="10241366" cy="40037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400" dirty="0"/>
              <a:t>foreach (var continentCountries in continentsData) {</a:t>
            </a:r>
          </a:p>
          <a:p>
            <a:r>
              <a:rPr lang="en-US" sz="2400" dirty="0"/>
              <a:t>  var continentName = continentCountries.Key;</a:t>
            </a:r>
          </a:p>
          <a:p>
            <a:r>
              <a:rPr lang="en-US" sz="2400" dirty="0"/>
              <a:t>  Console.WriteLine($"{continentName}:");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foreach (var countryCities in continentCountries.Value)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var countryName = countryCities.Key;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  var cities = countryCities.Value;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latin typeface="Consolas"/>
              </a:rPr>
              <a:t> </a:t>
            </a:r>
            <a:r>
              <a:rPr lang="en-US" sz="2400" dirty="0">
                <a:solidFill>
                  <a:srgbClr val="234465"/>
                </a:solidFill>
                <a:latin typeface="Consolas"/>
              </a:rPr>
              <a:t>  </a:t>
            </a:r>
            <a:r>
              <a:rPr lang="en-US" sz="2400" dirty="0">
                <a:latin typeface="Consolas"/>
              </a:rPr>
              <a:t>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en-US" sz="2400" dirty="0">
                <a:solidFill>
                  <a:schemeClr val="accent2"/>
                </a:solidFill>
                <a:latin typeface="Consolas"/>
              </a:rPr>
              <a:t>TODO: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Отпечатайте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 </a:t>
            </a:r>
            <a:r>
              <a:rPr lang="bg-BG" sz="2400" i="1" dirty="0">
                <a:solidFill>
                  <a:schemeClr val="accent2"/>
                </a:solidFill>
                <a:latin typeface="Consolas"/>
              </a:rPr>
              <a:t>държавата с нейните </a:t>
            </a:r>
            <a:r>
              <a:rPr lang="en-US" sz="2400" i="1" dirty="0">
                <a:solidFill>
                  <a:schemeClr val="accent2"/>
                </a:solidFill>
                <a:latin typeface="Consolas"/>
              </a:rPr>
              <a:t>градове</a:t>
            </a:r>
            <a:endParaRPr lang="en-US" sz="2400" i="1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  }</a:t>
            </a:r>
          </a:p>
          <a:p>
            <a:r>
              <a:rPr lang="en-US" sz="2400" dirty="0"/>
              <a:t>}</a:t>
            </a:r>
            <a:endParaRPr lang="en-US" sz="2199" dirty="0"/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2C6C6338-531C-47FA-9210-BB36CBBDB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1811" y="3712841"/>
            <a:ext cx="3264920" cy="575895"/>
          </a:xfrm>
          <a:prstGeom prst="wedgeRoundRectCallout">
            <a:avLst>
              <a:gd name="adj1" fmla="val -36261"/>
              <a:gd name="adj2" fmla="val -787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Градове в държавата</a:t>
            </a:r>
            <a:endParaRPr lang="bg-B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D931C4-A9FF-4BFD-9C42-45F7BABB3BFC}"/>
              </a:ext>
            </a:extLst>
          </p:cNvPr>
          <p:cNvSpPr txBox="1"/>
          <p:nvPr/>
        </p:nvSpPr>
        <p:spPr>
          <a:xfrm>
            <a:off x="625262" y="631928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 </a:t>
            </a:r>
            <a:r>
              <a:rPr lang="bg-BG" sz="1950" dirty="0"/>
              <a:t>си </a:t>
            </a:r>
            <a:r>
              <a:rPr lang="en-US" sz="1950" dirty="0"/>
              <a:t>в Judge: </a:t>
            </a:r>
            <a:r>
              <a:rPr lang="en-US" sz="1950" dirty="0">
                <a:hlinkClick r:id="rId2"/>
              </a:rPr>
              <a:t>https://judge.softuni.org/Contests/Practice/Index/4160#3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B87C002-78A2-00FD-893D-BFD7E72BD7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7039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upload.wikimedia.org/wikipedia/commons/thumb/6/6d/Venn_A_intersect_B.svg/350px-Venn_A_intersect_B.svg.png">
            <a:extLst>
              <a:ext uri="{FF2B5EF4-FFF2-40B4-BE49-F238E27FC236}">
                <a16:creationId xmlns:a16="http://schemas.microsoft.com/office/drawing/2014/main" id="{467E6B25-CF85-475F-9498-E0C6C842AC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64258" y="1753039"/>
            <a:ext cx="2863487" cy="1890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A5CA3E30-019A-6AE1-624E-224220F53BD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HashSet&lt;T&gt; </a:t>
            </a:r>
            <a:r>
              <a:rPr lang="bg-BG" dirty="0"/>
              <a:t>и </a:t>
            </a:r>
            <a:r>
              <a:rPr lang="en-US" dirty="0"/>
              <a:t>SortedSet&lt;T&gt;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787CC13-04A0-7B29-D460-6F69C96BD01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Множества</a:t>
            </a:r>
          </a:p>
        </p:txBody>
      </p:sp>
    </p:spTree>
    <p:extLst>
      <p:ext uri="{BB962C8B-B14F-4D97-AF65-F5344CB8AC3E}">
        <p14:creationId xmlns:p14="http://schemas.microsoft.com/office/powerpoint/2010/main" val="285543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Множество </a:t>
            </a:r>
            <a:r>
              <a:rPr lang="bg-BG" sz="3600" dirty="0"/>
              <a:t>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</a:t>
            </a:r>
            <a:r>
              <a:rPr lang="en-US" sz="3600" dirty="0"/>
              <a:t>) </a:t>
            </a:r>
            <a:r>
              <a:rPr lang="bg-BG" sz="3600" dirty="0"/>
              <a:t>== съвкупност от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уникални елементи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С него можем да </a:t>
            </a:r>
            <a:r>
              <a:rPr lang="en-US" sz="3350" b="1" dirty="0">
                <a:solidFill>
                  <a:schemeClr val="bg1"/>
                </a:solidFill>
              </a:rPr>
              <a:t>добавяме</a:t>
            </a:r>
            <a:r>
              <a:rPr lang="en-US" sz="3350" dirty="0"/>
              <a:t>, </a:t>
            </a:r>
            <a:r>
              <a:rPr lang="en-US" sz="3350" b="1" dirty="0">
                <a:solidFill>
                  <a:schemeClr val="bg1"/>
                </a:solidFill>
              </a:rPr>
              <a:t>премахваме </a:t>
            </a:r>
            <a:r>
              <a:rPr lang="en-US" sz="3350" dirty="0"/>
              <a:t>и </a:t>
            </a:r>
            <a:r>
              <a:rPr lang="en-US" sz="3350" b="1" dirty="0">
                <a:solidFill>
                  <a:schemeClr val="bg1"/>
                </a:solidFill>
              </a:rPr>
              <a:t>търсим</a:t>
            </a:r>
            <a:r>
              <a:rPr lang="en-US" sz="3350" dirty="0"/>
              <a:t> елементи</a:t>
            </a:r>
            <a:endParaRPr lang="en-US" sz="33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Много бързо изпълнение </a:t>
            </a:r>
            <a:endParaRPr lang="en-US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550" b="1" noProof="1">
                <a:solidFill>
                  <a:schemeClr val="bg1"/>
                </a:solidFill>
                <a:latin typeface="Consolas"/>
              </a:rPr>
              <a:t>HashSet&lt;T&gt;</a:t>
            </a: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Колекция от елементи в </a:t>
            </a:r>
            <a:r>
              <a:rPr lang="en-US" sz="3350" b="1" dirty="0">
                <a:solidFill>
                  <a:schemeClr val="bg1"/>
                </a:solidFill>
              </a:rPr>
              <a:t>hash-таблица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/>
              <a:t>Елементите </a:t>
            </a:r>
            <a:r>
              <a:rPr lang="en-US" sz="3350" b="1" dirty="0">
                <a:solidFill>
                  <a:schemeClr val="bg1"/>
                </a:solidFill>
              </a:rPr>
              <a:t>не са в определен ред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Подобно на 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List&lt;T&gt;</a:t>
            </a:r>
            <a:r>
              <a:rPr lang="bg-BG" sz="3350" dirty="0"/>
              <a:t>,</a:t>
            </a:r>
            <a:r>
              <a:rPr lang="en-US" sz="3350" dirty="0"/>
              <a:t> с различна </a:t>
            </a:r>
            <a:r>
              <a:rPr lang="en-US" sz="3350" dirty="0">
                <a:ea typeface="+mn-lt"/>
                <a:cs typeface="+mn-lt"/>
              </a:rPr>
              <a:t>имплементация</a:t>
            </a:r>
            <a:endParaRPr lang="en-US" sz="335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Множество</a:t>
            </a:r>
            <a:endParaRPr lang="en-US" sz="40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F28B5B8-6AE1-0AB0-5314-9BA4B53F85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39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noProof="1">
                <a:latin typeface="Consolas"/>
                <a:cs typeface="Consolas" panose="020B0609020204030204" pitchFamily="49" charset="0"/>
              </a:rPr>
              <a:t>HashSet&lt;T&gt;</a:t>
            </a:r>
            <a:r>
              <a:rPr lang="en-US" sz="3950" dirty="0"/>
              <a:t> – Примери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4407" y="1449516"/>
            <a:ext cx="10803186" cy="50488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550" noProof="1">
                <a:solidFill>
                  <a:schemeClr val="bg1"/>
                </a:solidFill>
                <a:latin typeface="Consolas"/>
              </a:rPr>
              <a:t>HashSet&lt;string&gt;</a:t>
            </a:r>
            <a:r>
              <a:rPr lang="en-US" sz="2550" noProof="1">
                <a:latin typeface="Consolas"/>
              </a:rPr>
              <a:t> set = 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new HashSet&lt;string&gt;()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Add("Pesho")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Add("Pesho")</a:t>
            </a:r>
            <a:r>
              <a:rPr lang="en-US" sz="2550" noProof="1">
                <a:latin typeface="Consolas"/>
              </a:rPr>
              <a:t>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Не го добавя отново</a:t>
            </a:r>
            <a:endParaRPr lang="en-US" sz="2550" i="1" noProof="1">
              <a:solidFill>
                <a:schemeClr val="accent2"/>
              </a:solidFill>
            </a:endParaRP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Add("Gosho")</a:t>
            </a:r>
            <a:r>
              <a:rPr lang="en-US" sz="2550" noProof="1">
                <a:latin typeface="Consolas"/>
              </a:rPr>
              <a:t>;</a:t>
            </a:r>
          </a:p>
          <a:p>
            <a:r>
              <a:rPr lang="en-US" sz="2550" noProof="1">
                <a:latin typeface="Consolas"/>
              </a:rPr>
              <a:t>Console.WriteLine(string.Join(", ", set));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Pesho, Gosho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Contains</a:t>
            </a:r>
            <a:r>
              <a:rPr lang="en-US" sz="2550" noProof="1">
                <a:latin typeface="Consolas"/>
              </a:rPr>
              <a:t>("Georgi"));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false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Contains</a:t>
            </a:r>
            <a:r>
              <a:rPr lang="en-US" sz="2550" noProof="1">
                <a:latin typeface="Consolas"/>
              </a:rPr>
              <a:t>("Pesho"));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true</a:t>
            </a:r>
          </a:p>
          <a:p>
            <a:r>
              <a:rPr lang="en-US" sz="2550" noProof="1">
                <a:latin typeface="Consolas"/>
              </a:rPr>
              <a:t>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Remove</a:t>
            </a:r>
            <a:r>
              <a:rPr lang="en-US" sz="2550" noProof="1">
                <a:latin typeface="Consolas"/>
              </a:rPr>
              <a:t>("Pesho");</a:t>
            </a:r>
          </a:p>
          <a:p>
            <a:r>
              <a:rPr lang="en-US" sz="2550" noProof="1">
                <a:latin typeface="Consolas"/>
              </a:rPr>
              <a:t>Console.WriteLine(set.</a:t>
            </a:r>
            <a:r>
              <a:rPr lang="en-US" sz="2550" noProof="1">
                <a:solidFill>
                  <a:schemeClr val="bg1"/>
                </a:solidFill>
                <a:latin typeface="Consolas"/>
              </a:rPr>
              <a:t>Count</a:t>
            </a:r>
            <a:r>
              <a:rPr lang="en-US" sz="2550" noProof="1">
                <a:latin typeface="Consolas"/>
              </a:rPr>
              <a:t>); </a:t>
            </a:r>
            <a:r>
              <a:rPr lang="en-US" sz="2550" i="1" noProof="1">
                <a:solidFill>
                  <a:schemeClr val="accent2"/>
                </a:solidFill>
                <a:latin typeface="Consolas"/>
              </a:rPr>
              <a:t>// 1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5876BC6-59AB-5581-D7E1-2F0A12AA12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3696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65E06A8-28FB-420A-AAEF-075575E840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1000" y="1195931"/>
            <a:ext cx="6249444" cy="4957073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</a:rPr>
              <a:t>HashSet</a:t>
            </a:r>
            <a:r>
              <a:rPr lang="en-US" sz="3400" b="1" dirty="0">
                <a:solidFill>
                  <a:schemeClr val="bg1"/>
                </a:solidFill>
                <a:latin typeface="Consolas"/>
              </a:rPr>
              <a:t>&lt;T&gt;</a:t>
            </a:r>
            <a:endParaRPr lang="bg-BG" sz="3400" dirty="0">
              <a:solidFill>
                <a:schemeClr val="bg1"/>
              </a:solidFill>
              <a:latin typeface="Consolas"/>
            </a:endParaRPr>
          </a:p>
          <a:p>
            <a:pPr lvl="1" indent="-360045"/>
            <a:r>
              <a:rPr lang="bg-BG" sz="3200" dirty="0"/>
              <a:t>Бързо добавя, търси и премахва (чрез </a:t>
            </a:r>
            <a:r>
              <a:rPr lang="en-US" sz="3200" b="1" dirty="0">
                <a:solidFill>
                  <a:schemeClr val="bg1"/>
                </a:solidFill>
              </a:rPr>
              <a:t>hash-таблица</a:t>
            </a:r>
            <a:r>
              <a:rPr lang="bg-BG" sz="3200" dirty="0"/>
              <a:t>)</a:t>
            </a:r>
            <a:endParaRPr lang="en-US" sz="3200" dirty="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Не</a:t>
            </a:r>
            <a:r>
              <a:rPr lang="en-US" sz="3200" dirty="0">
                <a:sym typeface="Wingdings" panose="05000000000000000000" pitchFamily="2" charset="2"/>
              </a:rPr>
              <a:t> позволява </a:t>
            </a:r>
            <a:r>
              <a:rPr lang="bg-BG" sz="3200" b="1" dirty="0">
                <a:solidFill>
                  <a:schemeClr val="bg1"/>
                </a:solidFill>
                <a:sym typeface="Wingdings" panose="05000000000000000000" pitchFamily="2" charset="2"/>
              </a:rPr>
              <a:t>повторения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Редът</a:t>
            </a:r>
            <a:r>
              <a:rPr lang="en-US" sz="3200" dirty="0">
                <a:sym typeface="Wingdings" panose="05000000000000000000" pitchFamily="2" charset="2"/>
              </a:rPr>
              <a:t> за вмъкване не е 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гарантиран</a:t>
            </a:r>
            <a:endParaRPr lang="en-GB" sz="32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endParaRPr lang="bg-BG" dirty="0"/>
          </a:p>
          <a:p>
            <a:pPr lvl="1" indent="-360045"/>
            <a:r>
              <a:rPr lang="bg-BG" sz="3200" dirty="0"/>
              <a:t>Бързо добавя, бавно търси и премахва</a:t>
            </a:r>
          </a:p>
          <a:p>
            <a:pPr lvl="1" indent="-360045"/>
            <a:r>
              <a:rPr lang="en-US" sz="3200" dirty="0"/>
              <a:t>Може да</a:t>
            </a:r>
            <a:r>
              <a:rPr lang="en-US" sz="3200" dirty="0">
                <a:solidFill>
                  <a:srgbClr val="234465"/>
                </a:solidFill>
              </a:rPr>
              <a:t> има </a:t>
            </a:r>
            <a:r>
              <a:rPr lang="bg-BG" sz="3200" b="1" dirty="0">
                <a:solidFill>
                  <a:schemeClr val="bg1"/>
                </a:solidFill>
              </a:rPr>
              <a:t>повторения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Редът</a:t>
            </a:r>
            <a:r>
              <a:rPr lang="en-US" sz="3200" dirty="0">
                <a:ea typeface="+mn-lt"/>
                <a:cs typeface="+mn-lt"/>
              </a:rPr>
              <a:t> за вмъкване е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гарантиран</a:t>
            </a:r>
            <a:endParaRPr lang="en-US" sz="3200" b="1" dirty="0">
              <a:solidFill>
                <a:schemeClr val="bg1"/>
              </a:solidFill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List&lt;T&gt; срещу </a:t>
            </a:r>
            <a:r>
              <a:rPr lang="en-US" sz="3950" noProof="1"/>
              <a:t>HashSet</a:t>
            </a:r>
            <a:r>
              <a:rPr lang="en-US" sz="3950" dirty="0"/>
              <a:t>&lt;T&gt;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6C6638B-2607-7810-F161-B3D25D18D0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309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51717"/>
            <a:ext cx="11801748" cy="1058403"/>
          </a:xfrm>
        </p:spPr>
        <p:txBody>
          <a:bodyPr vert="horz" lIns="108000" tIns="36000" rIns="108000" bIns="36000" rtlCol="0" anchor="t">
            <a:normAutofit fontScale="92500" lnSpcReduction="10000"/>
          </a:bodyPr>
          <a:lstStyle/>
          <a:p>
            <a:pPr marL="360045" indent="-360045"/>
            <a:r>
              <a:rPr lang="en-US" sz="3600" dirty="0"/>
              <a:t>Прочетете </a:t>
            </a:r>
            <a:r>
              <a:rPr lang="bg-BG" sz="3600" b="1" dirty="0">
                <a:solidFill>
                  <a:schemeClr val="bg1"/>
                </a:solidFill>
              </a:rPr>
              <a:t>поредица</a:t>
            </a:r>
            <a:r>
              <a:rPr lang="en-US" sz="3600" b="1" dirty="0">
                <a:solidFill>
                  <a:schemeClr val="bg1"/>
                </a:solidFill>
              </a:rPr>
              <a:t> от имена</a:t>
            </a:r>
            <a:r>
              <a:rPr lang="en-US" sz="3600" dirty="0">
                <a:solidFill>
                  <a:srgbClr val="234465"/>
                </a:solidFill>
              </a:rPr>
              <a:t> и </a:t>
            </a:r>
            <a:r>
              <a:rPr lang="bg-BG" sz="3600" dirty="0">
                <a:solidFill>
                  <a:srgbClr val="234465"/>
                </a:solidFill>
              </a:rPr>
              <a:t>отпечатайте</a:t>
            </a:r>
            <a:r>
              <a:rPr lang="en-US" sz="3600" dirty="0">
                <a:solidFill>
                  <a:srgbClr val="234465"/>
                </a:solidFill>
              </a:rPr>
              <a:t> всички </a:t>
            </a:r>
            <a:r>
              <a:rPr lang="en-US" sz="3600" b="1" dirty="0">
                <a:solidFill>
                  <a:schemeClr val="bg1"/>
                </a:solidFill>
              </a:rPr>
              <a:t>уникални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имена  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Задача: Уникални имена</a:t>
            </a:r>
            <a:endParaRPr lang="en-US" sz="4000" dirty="0">
              <a:cs typeface="Calibri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31230" y="2447366"/>
            <a:ext cx="1436828" cy="3807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Peter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</p:txBody>
      </p:sp>
      <p:sp>
        <p:nvSpPr>
          <p:cNvPr id="7" name="Right Arrow 6"/>
          <p:cNvSpPr/>
          <p:nvPr/>
        </p:nvSpPr>
        <p:spPr>
          <a:xfrm>
            <a:off x="2059360" y="4177938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492652" y="3285811"/>
            <a:ext cx="1427938" cy="213953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Ivan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Pesho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Stamat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Peter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5910367" y="4182531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6644935" y="3246597"/>
            <a:ext cx="1427938" cy="22179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Bruce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Easton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</p:txBody>
      </p:sp>
      <p:sp>
        <p:nvSpPr>
          <p:cNvPr id="25" name="Right Arrow 24"/>
          <p:cNvSpPr/>
          <p:nvPr/>
        </p:nvSpPr>
        <p:spPr>
          <a:xfrm>
            <a:off x="9973869" y="4180993"/>
            <a:ext cx="372126" cy="34609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10496921" y="4072724"/>
            <a:ext cx="923259" cy="5565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764135-531B-452E-A2FB-841DCFB91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6095" y="2451959"/>
            <a:ext cx="1436828" cy="38072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Lyle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Bruce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Easton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Alice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Shawn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C45A49D-66D0-4BAD-A7DC-C6E64B36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599" y="2451959"/>
            <a:ext cx="1436828" cy="38072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noAutofit/>
          </a:bodyPr>
          <a:lstStyle/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8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  <a:p>
            <a:pPr defTabSz="1218072" latinLnBrk="1">
              <a:spcAft>
                <a:spcPts val="600"/>
              </a:spcAft>
            </a:pPr>
            <a:r>
              <a:rPr lang="en-US" sz="2199" b="1" noProof="1">
                <a:latin typeface="Consolas" pitchFamily="49" charset="0"/>
              </a:rPr>
              <a:t>Roki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AD1C22D-5502-83FD-EDE3-A44F055B3E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32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5" grpId="0" animBg="1"/>
      <p:bldP spid="26" grpId="0" animBg="1"/>
      <p:bldP spid="18" grpId="0" animBg="1"/>
      <p:bldP spid="2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4">
            <a:extLst>
              <a:ext uri="{FF2B5EF4-FFF2-40B4-BE49-F238E27FC236}">
                <a16:creationId xmlns:a16="http://schemas.microsoft.com/office/drawing/2014/main" id="{A32E2ECA-768C-0CDE-85A3-1BC37001E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086" y="1186543"/>
            <a:ext cx="2862942" cy="2862942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9B18240C-8727-D082-2D42-F29DE00591E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Речници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6583B42-8082-196E-B6BB-31EDDDE6A09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Dictionary&lt;K, V&gt;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8929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 </a:t>
            </a:r>
            <a:r>
              <a:rPr lang="en-US" sz="4000" dirty="0">
                <a:ea typeface="+mj-lt"/>
                <a:cs typeface="+mj-lt"/>
              </a:rPr>
              <a:t>Уникални имена</a:t>
            </a:r>
            <a:endParaRPr lang="en-US" sz="4000" b="0" dirty="0">
              <a:ea typeface="+mj-lt"/>
              <a:cs typeface="+mj-lt"/>
            </a:endParaRP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147289" y="1269000"/>
            <a:ext cx="9897422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var names = </a:t>
            </a:r>
            <a:r>
              <a:rPr lang="en-US" sz="2600" noProof="1">
                <a:solidFill>
                  <a:schemeClr val="bg1"/>
                </a:solidFill>
              </a:rPr>
              <a:t>new HashSet&lt;string&gt;()</a:t>
            </a:r>
            <a:r>
              <a:rPr lang="en-US" sz="2600" noProof="1"/>
              <a:t>;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var n = int.Parse(Console.ReadLine());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name = Console.ReadLine();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names.</a:t>
            </a:r>
            <a:r>
              <a:rPr lang="en-US" sz="2600" noProof="1">
                <a:solidFill>
                  <a:schemeClr val="bg1"/>
                </a:solidFill>
              </a:rPr>
              <a:t>Add(name)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  <a:endParaRPr lang="bg-BG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foreach (var name in names)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Console.WriteLine(name);</a:t>
            </a:r>
          </a:p>
        </p:txBody>
      </p:sp>
      <p:sp>
        <p:nvSpPr>
          <p:cNvPr id="7" name="AutoShape 24"/>
          <p:cNvSpPr>
            <a:spLocks noChangeArrowheads="1"/>
          </p:cNvSpPr>
          <p:nvPr/>
        </p:nvSpPr>
        <p:spPr bwMode="auto">
          <a:xfrm>
            <a:off x="8256240" y="1359000"/>
            <a:ext cx="3541218" cy="934207"/>
          </a:xfrm>
          <a:prstGeom prst="wedgeRoundRectCallout">
            <a:avLst>
              <a:gd name="adj1" fmla="val -74665"/>
              <a:gd name="adj2" fmla="val -279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HashSet</a:t>
            </a:r>
            <a:r>
              <a:rPr lang="nb-NO" sz="2550" b="1" noProof="1">
                <a:solidFill>
                  <a:srgbClr val="FFFFFF"/>
                </a:solidFill>
              </a:rPr>
              <a:t> събира само уникалните имена</a:t>
            </a:r>
            <a:endParaRPr lang="nb-NO" sz="2599" b="1" noProof="1">
              <a:solidFill>
                <a:srgbClr val="FFFFFF"/>
              </a:solidFill>
            </a:endParaRPr>
          </a:p>
        </p:txBody>
      </p:sp>
      <p:sp>
        <p:nvSpPr>
          <p:cNvPr id="8" name="AutoShape 24"/>
          <p:cNvSpPr>
            <a:spLocks noChangeArrowheads="1"/>
          </p:cNvSpPr>
          <p:nvPr/>
        </p:nvSpPr>
        <p:spPr bwMode="auto">
          <a:xfrm>
            <a:off x="5118565" y="4252406"/>
            <a:ext cx="2957436" cy="560905"/>
          </a:xfrm>
          <a:prstGeom prst="wedgeRoundRectCallout">
            <a:avLst>
              <a:gd name="adj1" fmla="val -67932"/>
              <a:gd name="adj2" fmla="val -301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50" b="1" noProof="1">
                <a:solidFill>
                  <a:srgbClr val="FFFFFF"/>
                </a:solidFill>
              </a:rPr>
              <a:t>Добавя</a:t>
            </a:r>
            <a:r>
              <a:rPr lang="bg-BG" sz="2550" b="1" noProof="1">
                <a:solidFill>
                  <a:srgbClr val="FFFFFF"/>
                </a:solidFill>
              </a:rPr>
              <a:t>ме</a:t>
            </a:r>
            <a:r>
              <a:rPr lang="nb-NO" sz="2550" b="1" noProof="1">
                <a:solidFill>
                  <a:srgbClr val="FFFFFF"/>
                </a:solidFill>
              </a:rPr>
              <a:t> име</a:t>
            </a:r>
            <a:r>
              <a:rPr lang="bg-BG" sz="2550" b="1" noProof="1">
                <a:solidFill>
                  <a:srgbClr val="FFFFFF"/>
                </a:solidFill>
              </a:rPr>
              <a:t>то</a:t>
            </a:r>
            <a:endParaRPr lang="bg-B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995462-87D2-418F-B426-6193FE9A836B}"/>
              </a:ext>
            </a:extLst>
          </p:cNvPr>
          <p:cNvSpPr txBox="1"/>
          <p:nvPr/>
        </p:nvSpPr>
        <p:spPr>
          <a:xfrm>
            <a:off x="625262" y="6404123"/>
            <a:ext cx="10938303" cy="3998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/>
              <a:t>Тествайте решението</a:t>
            </a:r>
            <a:r>
              <a:rPr lang="bg-BG" sz="1950" dirty="0"/>
              <a:t> си</a:t>
            </a:r>
            <a:r>
              <a:rPr lang="en-US" sz="1950" dirty="0"/>
              <a:t> в Judge: </a:t>
            </a:r>
            <a:r>
              <a:rPr lang="en-US" sz="1950" dirty="0">
                <a:hlinkClick r:id="rId2"/>
              </a:rPr>
              <a:t>https://judge.softuni.org/Contests/Practice/Index/4160#4</a:t>
            </a:r>
            <a:endParaRPr lang="en-US" sz="1950" dirty="0"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882061D-48FD-A047-D75E-729941243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418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90F579-12FA-49BD-B273-77DFFDA6E0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noProof="1">
                <a:solidFill>
                  <a:srgbClr val="234465"/>
                </a:solidFill>
                <a:latin typeface="Calibri"/>
                <a:cs typeface="Calibri"/>
              </a:rPr>
              <a:t>Класът </a:t>
            </a:r>
            <a:r>
              <a:rPr lang="en-US" sz="3350" b="1" noProof="1">
                <a:solidFill>
                  <a:schemeClr val="bg1"/>
                </a:solidFill>
                <a:latin typeface="Consolas"/>
              </a:rPr>
              <a:t>SortedSet&lt;T&gt;</a:t>
            </a:r>
            <a:r>
              <a:rPr lang="en-US" sz="3350" noProof="1"/>
              <a:t> подрежда елементите</a:t>
            </a:r>
            <a:r>
              <a:rPr lang="bg-BG" sz="3350" noProof="1"/>
              <a:t> в </a:t>
            </a:r>
            <a:r>
              <a:rPr lang="bg-BG" sz="3350" b="1" noProof="1">
                <a:solidFill>
                  <a:schemeClr val="bg1"/>
                </a:solidFill>
              </a:rPr>
              <a:t>сортиран ред </a:t>
            </a:r>
            <a:r>
              <a:rPr lang="bg-BG" sz="3350" noProof="1"/>
              <a:t>(азбучен или по големина)</a:t>
            </a:r>
            <a:endParaRPr lang="en-US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80807C2-C5F4-4B22-9167-2D10ACA4B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SortedSet&lt;T&gt;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E28A3A5F-9C95-4C49-A796-E72DCB7F51A5}"/>
              </a:ext>
            </a:extLst>
          </p:cNvPr>
          <p:cNvSpPr txBox="1">
            <a:spLocks/>
          </p:cNvSpPr>
          <p:nvPr/>
        </p:nvSpPr>
        <p:spPr>
          <a:xfrm>
            <a:off x="2820255" y="2529236"/>
            <a:ext cx="7411258" cy="37257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b="1">
                <a:latin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r>
              <a:rPr lang="en-US" sz="2399" dirty="0"/>
              <a:t>var set = </a:t>
            </a:r>
            <a:r>
              <a:rPr lang="en-US" sz="2399" dirty="0">
                <a:solidFill>
                  <a:schemeClr val="bg1"/>
                </a:solidFill>
              </a:rPr>
              <a:t>new SortedSet&lt;string&gt;()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Pesho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Pesho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Gosho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Maria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set.</a:t>
            </a:r>
            <a:r>
              <a:rPr lang="en-US" sz="2399" dirty="0">
                <a:solidFill>
                  <a:schemeClr val="bg1"/>
                </a:solidFill>
              </a:rPr>
              <a:t>Add("</a:t>
            </a:r>
            <a:r>
              <a:rPr lang="en-US" sz="2399" dirty="0"/>
              <a:t>Alice</a:t>
            </a:r>
            <a:r>
              <a:rPr lang="en-US" sz="2399" dirty="0">
                <a:solidFill>
                  <a:schemeClr val="bg1"/>
                </a:solidFill>
              </a:rPr>
              <a:t>")</a:t>
            </a:r>
            <a:r>
              <a:rPr lang="en-US" sz="2399" dirty="0"/>
              <a:t>;</a:t>
            </a:r>
          </a:p>
          <a:p>
            <a:r>
              <a:rPr lang="en-US" sz="2399" dirty="0"/>
              <a:t>Console.WriteLine(string.Join(", ", set));</a:t>
            </a:r>
          </a:p>
        </p:txBody>
      </p:sp>
      <p:sp>
        <p:nvSpPr>
          <p:cNvPr id="11" name="AutoShape 24">
            <a:extLst>
              <a:ext uri="{FF2B5EF4-FFF2-40B4-BE49-F238E27FC236}">
                <a16:creationId xmlns:a16="http://schemas.microsoft.com/office/drawing/2014/main" id="{9B8E4081-D272-4CC3-A810-7AD8809D4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9754" y="5004190"/>
            <a:ext cx="3904912" cy="560905"/>
          </a:xfrm>
          <a:prstGeom prst="wedgeRoundRectCallout">
            <a:avLst>
              <a:gd name="adj1" fmla="val -41016"/>
              <a:gd name="adj2" fmla="val 132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nb-NO" sz="2599" b="1" noProof="1">
                <a:solidFill>
                  <a:srgbClr val="FFFFFF"/>
                </a:solidFill>
              </a:rPr>
              <a:t>Alice, Gosho, Maria, Pesho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23802A-E421-468D-57A4-887EF05814E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94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3041" y="1326598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948" y="1584000"/>
            <a:ext cx="10939668" cy="4876730"/>
          </a:xfrm>
          <a:prstGeom prst="rect">
            <a:avLst/>
          </a:prstGeom>
        </p:spPr>
        <p:txBody>
          <a:bodyPr vert="horz" lIns="107972" tIns="35991" rIns="107972" bIns="35991" rtlCol="0" anchor="t">
            <a:normAutofit fontScale="925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Речник </a:t>
            </a:r>
            <a:r>
              <a:rPr lang="bg-BG" sz="3600" dirty="0">
                <a:solidFill>
                  <a:schemeClr val="bg2"/>
                </a:solidFill>
                <a:cs typeface="Calibri"/>
              </a:rPr>
              <a:t>==</a:t>
            </a:r>
            <a:r>
              <a:rPr lang="bg-BG" sz="3600" b="1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600" dirty="0">
                <a:solidFill>
                  <a:schemeClr val="bg2"/>
                </a:solidFill>
              </a:rPr>
              <a:t>колекция от двойки {</a:t>
            </a:r>
            <a:r>
              <a:rPr lang="bg-BG" sz="3600" dirty="0">
                <a:solidFill>
                  <a:schemeClr val="bg2"/>
                </a:solidFill>
              </a:rPr>
              <a:t>ключ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6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3600" dirty="0">
                <a:solidFill>
                  <a:schemeClr val="bg2"/>
                </a:solidFill>
              </a:rPr>
              <a:t> стойност</a:t>
            </a:r>
            <a:r>
              <a:rPr lang="en-US" sz="3600" dirty="0">
                <a:solidFill>
                  <a:schemeClr val="bg2"/>
                </a:solidFill>
              </a:rPr>
              <a:t>}</a:t>
            </a:r>
            <a:endParaRPr lang="bg-BG" sz="3600" b="1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Мулти-речниците</a:t>
            </a:r>
            <a:r>
              <a:rPr lang="en-GB" sz="3600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 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съдържат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 колекции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 като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стойности</a:t>
            </a: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bg2"/>
              </a:buClr>
            </a:pP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Сложните речници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 съдържат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 речници</a:t>
            </a:r>
            <a:r>
              <a:rPr lang="en-GB" sz="3600" dirty="0">
                <a:solidFill>
                  <a:schemeClr val="bg2"/>
                </a:solidFill>
                <a:cs typeface="Calibri"/>
              </a:rPr>
              <a:t> като 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стойности</a:t>
            </a:r>
            <a:endParaRPr lang="en-GB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456565" indent="-4565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600" dirty="0">
                <a:solidFill>
                  <a:schemeClr val="bg2"/>
                </a:solidFill>
              </a:rPr>
              <a:t>Множеството</a:t>
            </a:r>
            <a:r>
              <a:rPr lang="en-GB" sz="3600" dirty="0">
                <a:solidFill>
                  <a:schemeClr val="bg2"/>
                </a:solidFill>
              </a:rPr>
              <a:t> съдържа 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уникални </a:t>
            </a:r>
            <a:r>
              <a:rPr lang="en-GB" sz="3600" dirty="0">
                <a:solidFill>
                  <a:schemeClr val="bg2"/>
                </a:solidFill>
              </a:rPr>
              <a:t>стойности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без конкретно</a:t>
            </a:r>
            <a:r>
              <a:rPr lang="en-GB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подреждане</a:t>
            </a:r>
            <a:endParaRPr lang="en-GB" sz="3600" b="1" dirty="0">
              <a:solidFill>
                <a:schemeClr val="bg1">
                  <a:lumMod val="60000"/>
                  <a:lumOff val="40000"/>
                </a:schemeClr>
              </a:solidFill>
              <a:cs typeface="Calibri"/>
            </a:endParaRPr>
          </a:p>
          <a:p>
            <a:pPr marL="989965" lvl="1" indent="-380365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400" dirty="0">
                <a:solidFill>
                  <a:schemeClr val="bg2"/>
                </a:solidFill>
              </a:rPr>
              <a:t>Без </a:t>
            </a:r>
            <a:r>
              <a:rPr lang="bg-BG" sz="3400" dirty="0">
                <a:solidFill>
                  <a:schemeClr val="bg2"/>
                </a:solidFill>
              </a:rPr>
              <a:t>повторения</a:t>
            </a:r>
            <a:endParaRPr lang="en-GB" sz="3400" dirty="0">
              <a:solidFill>
                <a:schemeClr val="bg2"/>
              </a:solidFill>
            </a:endParaRPr>
          </a:p>
          <a:p>
            <a:pPr marL="989965" lvl="1" indent="-380365" latinLnBrk="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GB" sz="3400" dirty="0">
                <a:solidFill>
                  <a:schemeClr val="bg2"/>
                </a:solidFill>
              </a:rPr>
              <a:t>Бързо добавяне, търсене и премахване</a:t>
            </a:r>
            <a:endParaRPr lang="en-GB" sz="34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78A01F8-B986-47E0-595B-9D1A0A85C1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8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8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97751D3B-85B7-4FE0-3133-FFBF64FB7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39923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6000" y="1121240"/>
            <a:ext cx="11160000" cy="553426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500" b="1" dirty="0">
                <a:solidFill>
                  <a:schemeClr val="bg1"/>
                </a:solidFill>
                <a:latin typeface="Calibri"/>
                <a:cs typeface="Calibri"/>
              </a:rPr>
              <a:t>Асоциативни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alibri"/>
              </a:rPr>
              <a:t> масив</a:t>
            </a:r>
            <a:r>
              <a:rPr lang="bg-BG" sz="3500" b="1" dirty="0">
                <a:solidFill>
                  <a:schemeClr val="bg1"/>
                </a:solidFill>
                <a:latin typeface="Calibri"/>
                <a:cs typeface="Calibri"/>
              </a:rPr>
              <a:t>и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alibri"/>
              </a:rPr>
              <a:t> </a:t>
            </a:r>
            <a:r>
              <a:rPr lang="bg-BG" sz="3500" dirty="0">
                <a:latin typeface="Calibri"/>
                <a:cs typeface="Calibri"/>
              </a:rPr>
              <a:t>==</a:t>
            </a:r>
            <a:r>
              <a:rPr lang="en-US" sz="3500" dirty="0">
                <a:latin typeface="Calibri"/>
                <a:cs typeface="Calibri"/>
              </a:rPr>
              <a:t> масив</a:t>
            </a:r>
            <a:r>
              <a:rPr lang="bg-BG" sz="3500" dirty="0">
                <a:latin typeface="Calibri"/>
                <a:cs typeface="Calibri"/>
              </a:rPr>
              <a:t>и</a:t>
            </a:r>
            <a:r>
              <a:rPr lang="en-US" sz="3500" dirty="0">
                <a:latin typeface="Calibri"/>
                <a:cs typeface="Calibri"/>
              </a:rPr>
              <a:t>, </a:t>
            </a:r>
            <a:r>
              <a:rPr lang="bg-BG" sz="3500" dirty="0">
                <a:latin typeface="Calibri"/>
                <a:cs typeface="Calibri"/>
              </a:rPr>
              <a:t>индексирани </a:t>
            </a:r>
            <a:r>
              <a:rPr lang="en-US" sz="3500" dirty="0">
                <a:latin typeface="Calibri"/>
                <a:cs typeface="Calibri"/>
              </a:rPr>
              <a:t>чрез 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alibri"/>
              </a:rPr>
              <a:t>ключове</a:t>
            </a:r>
            <a:endParaRPr lang="bg-BG" sz="35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500" dirty="0"/>
              <a:t>Не по номера 0, 1, 2, … (</a:t>
            </a:r>
            <a:r>
              <a:rPr lang="bg-BG" sz="3500" dirty="0"/>
              <a:t>както при</a:t>
            </a:r>
            <a:r>
              <a:rPr lang="en-US" sz="3500" dirty="0"/>
              <a:t> масиви</a:t>
            </a:r>
            <a:r>
              <a:rPr lang="bg-BG" sz="3500" dirty="0"/>
              <a:t>те</a:t>
            </a:r>
            <a:r>
              <a:rPr lang="en-US" sz="3500" dirty="0"/>
              <a:t>)</a:t>
            </a:r>
            <a:endParaRPr lang="en-US" sz="35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bg-BG" sz="3500" dirty="0"/>
              <a:t>Съдържат колекция</a:t>
            </a:r>
            <a:r>
              <a:rPr lang="en-US" sz="3500" dirty="0">
                <a:latin typeface="Calibri"/>
                <a:cs typeface="Calibri"/>
              </a:rPr>
              <a:t> от двойки</a:t>
            </a:r>
            <a:r>
              <a:rPr lang="bg-BG" sz="3500" dirty="0">
                <a:latin typeface="Calibri"/>
                <a:cs typeface="Calibri"/>
              </a:rPr>
              <a:t> </a:t>
            </a:r>
            <a:r>
              <a:rPr lang="en-US" sz="3500" dirty="0">
                <a:latin typeface="Consolas"/>
                <a:cs typeface="Consolas" panose="020B0609020204030204" pitchFamily="49" charset="0"/>
              </a:rPr>
              <a:t>{</a:t>
            </a:r>
            <a:r>
              <a:rPr lang="en-US" sz="3500" b="1" dirty="0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ключ</a:t>
            </a:r>
            <a:r>
              <a:rPr lang="bg-BG" sz="3500" b="1" dirty="0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 </a:t>
            </a:r>
            <a:r>
              <a:rPr lang="en-US" sz="3500" dirty="0">
                <a:sym typeface="Wingdings" panose="05000000000000000000" pitchFamily="2" charset="2"/>
              </a:rPr>
              <a:t></a:t>
            </a:r>
            <a:r>
              <a:rPr lang="en-US" sz="3500" b="1" dirty="0">
                <a:solidFill>
                  <a:schemeClr val="bg1"/>
                </a:solidFill>
                <a:latin typeface="+mj-lt"/>
              </a:rPr>
              <a:t> </a:t>
            </a:r>
            <a:r>
              <a:rPr lang="en-US" sz="3500" b="1" dirty="0">
                <a:solidFill>
                  <a:schemeClr val="bg1"/>
                </a:solidFill>
                <a:latin typeface="Calibri"/>
              </a:rPr>
              <a:t>стойност</a:t>
            </a:r>
            <a:r>
              <a:rPr lang="en-US" sz="3500" dirty="0">
                <a:latin typeface="Consolas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6957" y="100750"/>
            <a:ext cx="8723491" cy="882654"/>
          </a:xfrm>
        </p:spPr>
        <p:txBody>
          <a:bodyPr>
            <a:normAutofit/>
          </a:bodyPr>
          <a:lstStyle/>
          <a:p>
            <a:r>
              <a:rPr lang="en-US" sz="4000" dirty="0"/>
              <a:t>Асоциативни масиви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621000" y="3888370"/>
            <a:ext cx="5871638" cy="2683149"/>
            <a:chOff x="6206471" y="3931801"/>
            <a:chExt cx="5486400" cy="2530476"/>
          </a:xfrm>
          <a:noFill/>
        </p:grpSpPr>
        <p:sp>
          <p:nvSpPr>
            <p:cNvPr id="11" name="Rounded Rectangle 10"/>
            <p:cNvSpPr/>
            <p:nvPr/>
          </p:nvSpPr>
          <p:spPr>
            <a:xfrm>
              <a:off x="6206471" y="3931801"/>
              <a:ext cx="5486400" cy="2530476"/>
            </a:xfrm>
            <a:prstGeom prst="roundRect">
              <a:avLst>
                <a:gd name="adj" fmla="val 6659"/>
              </a:avLst>
            </a:prstGeom>
            <a:grpFill/>
            <a:ln w="12700">
              <a:solidFill>
                <a:schemeClr val="accent5">
                  <a:lumMod val="60000"/>
                  <a:lumOff val="40000"/>
                  <a:alpha val="50000"/>
                </a:schemeClr>
              </a:solidFill>
              <a:prstDash val="sysDash"/>
            </a:ln>
          </p:spPr>
          <p:txBody>
            <a:bodyPr vert="horz" wrap="square" lIns="143926" tIns="107944" rIns="143926" bIns="107944" rtlCol="0">
              <a:noAutofit/>
            </a:bodyPr>
            <a:lstStyle/>
            <a:p>
              <a:pPr defTabSz="1218255">
                <a:buClr>
                  <a:srgbClr val="F2B254"/>
                </a:buClr>
                <a:buSzPct val="100000"/>
              </a:pPr>
              <a:endParaRPr lang="en-US" sz="2398" b="1" dirty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graphicFrame>
          <p:nvGraphicFramePr>
            <p:cNvPr id="13" name="Group 134"/>
            <p:cNvGraphicFramePr>
              <a:graphicFrameLocks/>
            </p:cNvGraphicFramePr>
            <p:nvPr/>
          </p:nvGraphicFramePr>
          <p:xfrm>
            <a:off x="6532879" y="4600769"/>
            <a:ext cx="4538144" cy="1466029"/>
          </p:xfrm>
          <a:graphic>
            <a:graphicData uri="http://schemas.openxmlformats.org/drawingml/2006/table">
              <a:tbl>
                <a:tblPr/>
                <a:tblGrid>
                  <a:gridCol w="233076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252603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John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+1-555-8976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Lisa Smith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+1-555-1234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512477"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Sam Doe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0" fontAlgn="base" latinLnBrk="0" hangingPunct="0">
                          <a:lnSpc>
                            <a:spcPct val="100000"/>
                          </a:lnSpc>
                          <a:spcBef>
                            <a:spcPct val="40000"/>
                          </a:spcBef>
                          <a:spcAft>
                            <a:spcPct val="0"/>
                          </a:spcAft>
                          <a:buClr>
                            <a:schemeClr val="tx1"/>
                          </a:buClr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sz="2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2"/>
                            </a:solidFill>
                            <a:effectLst/>
                            <a:uLnTx/>
                            <a:uFillTx/>
                            <a:latin typeface="Consolas" pitchFamily="49" charset="0"/>
                            <a:ea typeface="+mn-ea"/>
                            <a:cs typeface="Consolas" pitchFamily="49" charset="0"/>
                          </a:rPr>
                          <a:t>+1-555-5030</a:t>
                        </a:r>
                      </a:p>
                    </a:txBody>
                    <a:tcPr anchor="ctr" horzOverflow="overflow">
                      <a:lnL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28575" cap="flat" cmpd="sng" algn="ctr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>
                        <a:noFill/>
                      </a:lnTlToBr>
                      <a:lnBlToTr>
                        <a:noFill/>
                      </a:lnBlToTr>
                      <a:solidFill>
                        <a:schemeClr val="accent5">
                          <a:lumMod val="20000"/>
                          <a:lumOff val="80000"/>
                          <a:alpha val="3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</a:tbl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6541712" y="4035294"/>
              <a:ext cx="2312424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8" b="1" dirty="0"/>
                <a:t>Key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868654" y="4039789"/>
              <a:ext cx="2514180" cy="53625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798" b="1" dirty="0"/>
                <a:t>Value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AE100EFF-6DB4-EA76-7CF6-A7B64E825B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261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36B201-A051-B0B3-C908-E89050C4F1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06668"/>
            <a:ext cx="11930038" cy="5550582"/>
          </a:xfrm>
        </p:spPr>
        <p:txBody>
          <a:bodyPr/>
          <a:lstStyle/>
          <a:p>
            <a:pPr marL="456565" indent="-45656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Dictionary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bg-BG" sz="3600" dirty="0"/>
              <a:t>– </a:t>
            </a:r>
            <a:r>
              <a:rPr lang="en-US" sz="3600" dirty="0"/>
              <a:t>представлява колекция от двойки </a:t>
            </a:r>
            <a:endParaRPr lang="bg-BG" dirty="0"/>
          </a:p>
          <a:p>
            <a:pPr marL="456565" indent="-456565">
              <a:buClr>
                <a:schemeClr val="tx1"/>
              </a:buClr>
            </a:pPr>
            <a:r>
              <a:rPr lang="bg-BG" sz="3600" dirty="0"/>
              <a:t>Ключовете </a:t>
            </a:r>
            <a:r>
              <a:rPr lang="en-US" sz="3600" dirty="0"/>
              <a:t>са </a:t>
            </a:r>
            <a:r>
              <a:rPr lang="en-US" sz="3600" b="1" dirty="0">
                <a:solidFill>
                  <a:schemeClr val="bg1"/>
                </a:solidFill>
              </a:rPr>
              <a:t>уникални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456565" indent="-456565">
              <a:buClr>
                <a:schemeClr val="tx1"/>
              </a:buClr>
            </a:pPr>
            <a:r>
              <a:rPr lang="en-US" sz="3600" dirty="0">
                <a:ea typeface="+mn-lt"/>
                <a:cs typeface="+mn-lt"/>
              </a:rPr>
              <a:t>Поддържа ключовете в техния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ред на добавяне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endParaRPr lang="bg-BG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4083FDB1-24CB-4745-A7CF-AE1A6087A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Речници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3F92597A-13E8-4FC2-AEE4-7AE9F831B216}"/>
              </a:ext>
            </a:extLst>
          </p:cNvPr>
          <p:cNvSpPr txBox="1">
            <a:spLocks/>
          </p:cNvSpPr>
          <p:nvPr/>
        </p:nvSpPr>
        <p:spPr>
          <a:xfrm>
            <a:off x="775733" y="3572736"/>
            <a:ext cx="9567151" cy="19416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dirty="0">
                <a:solidFill>
                  <a:schemeClr val="bg1"/>
                </a:solidFill>
              </a:rPr>
              <a:t>var</a:t>
            </a:r>
            <a:r>
              <a:rPr lang="en-GB" dirty="0"/>
              <a:t> fruits = </a:t>
            </a:r>
            <a:r>
              <a:rPr lang="en-GB" dirty="0">
                <a:solidFill>
                  <a:schemeClr val="bg1"/>
                </a:solidFill>
              </a:rPr>
              <a:t>new Dictionary&lt;string, double&gt;</a:t>
            </a:r>
            <a:r>
              <a:rPr lang="en-GB" dirty="0"/>
              <a:t>();</a:t>
            </a:r>
          </a:p>
          <a:p>
            <a:pPr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"banana"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2.20;</a:t>
            </a:r>
          </a:p>
          <a:p>
            <a:pPr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"apple"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1.40;</a:t>
            </a:r>
          </a:p>
          <a:p>
            <a:pPr marL="0">
              <a:lnSpc>
                <a:spcPct val="100000"/>
              </a:lnSpc>
            </a:pPr>
            <a:r>
              <a:rPr lang="en-GB" dirty="0"/>
              <a:t>fruits</a:t>
            </a:r>
            <a:r>
              <a:rPr lang="en-GB" dirty="0">
                <a:solidFill>
                  <a:schemeClr val="bg1"/>
                </a:solidFill>
              </a:rPr>
              <a:t>[</a:t>
            </a:r>
            <a:r>
              <a:rPr lang="en-GB" dirty="0"/>
              <a:t>"kiwi"</a:t>
            </a:r>
            <a:r>
              <a:rPr lang="en-GB" dirty="0">
                <a:solidFill>
                  <a:schemeClr val="bg1"/>
                </a:solidFill>
              </a:rPr>
              <a:t>]</a:t>
            </a:r>
            <a:r>
              <a:rPr lang="en-GB" dirty="0"/>
              <a:t> = 3.20;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933F3E27-B853-5C5F-DD66-33B7671E76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09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04B2AF-28F2-6DD5-8FFA-C5B2C211FD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6565" indent="-456565">
              <a:buClr>
                <a:schemeClr val="tx1"/>
              </a:buClr>
            </a:pPr>
            <a:r>
              <a:rPr lang="en-US" sz="40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SortedDictionary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sz="40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endParaRPr lang="bg-BG" sz="3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6565" indent="-456565">
              <a:buClr>
                <a:schemeClr val="tx1"/>
              </a:buClr>
            </a:pPr>
            <a:r>
              <a:rPr lang="bg-BG" sz="4000" dirty="0"/>
              <a:t>Поддържа</a:t>
            </a:r>
            <a:r>
              <a:rPr lang="en-US" sz="4000" dirty="0"/>
              <a:t> </a:t>
            </a:r>
            <a:r>
              <a:rPr lang="bg-BG" sz="4000" dirty="0"/>
              <a:t>ключовете </a:t>
            </a:r>
            <a:r>
              <a:rPr lang="bg-BG" sz="4000" b="1" dirty="0">
                <a:solidFill>
                  <a:schemeClr val="bg1"/>
                </a:solidFill>
              </a:rPr>
              <a:t>сортирани</a:t>
            </a:r>
            <a:endParaRPr lang="en-US" sz="4000" b="1" dirty="0">
              <a:solidFill>
                <a:schemeClr val="bg1"/>
              </a:solidFill>
              <a:cs typeface="Calibri"/>
            </a:endParaRPr>
          </a:p>
          <a:p>
            <a:pPr marL="456565" indent="-456565">
              <a:buClr>
                <a:schemeClr val="tx1"/>
              </a:buClr>
            </a:pPr>
            <a:r>
              <a:rPr lang="en-US" sz="4000" dirty="0"/>
              <a:t>Използва балансирано дърво</a:t>
            </a:r>
            <a:endParaRPr lang="en-US" sz="4000" dirty="0">
              <a:cs typeface="Calibri"/>
            </a:endParaRPr>
          </a:p>
          <a:p>
            <a:endParaRPr lang="bg-BG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B821F336-E77F-4112-BD5D-482F3130F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Сортирани</a:t>
            </a:r>
            <a:r>
              <a:rPr lang="en-US" dirty="0"/>
              <a:t> </a:t>
            </a:r>
            <a:r>
              <a:rPr lang="bg-BG" dirty="0"/>
              <a:t>речници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D31DF8D-5A2D-4541-8FE9-72B5F7E1A9DC}"/>
              </a:ext>
            </a:extLst>
          </p:cNvPr>
          <p:cNvSpPr txBox="1">
            <a:spLocks/>
          </p:cNvSpPr>
          <p:nvPr/>
        </p:nvSpPr>
        <p:spPr>
          <a:xfrm>
            <a:off x="757423" y="3665270"/>
            <a:ext cx="10377549" cy="23287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798" dirty="0">
                <a:solidFill>
                  <a:schemeClr val="bg1"/>
                </a:solidFill>
              </a:rPr>
              <a:t>var</a:t>
            </a:r>
            <a:r>
              <a:rPr lang="en-GB" sz="2798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GB" sz="2798" dirty="0"/>
              <a:t>fruits = </a:t>
            </a:r>
            <a:r>
              <a:rPr lang="en-GB" sz="2798" dirty="0">
                <a:solidFill>
                  <a:schemeClr val="bg1"/>
                </a:solidFill>
              </a:rPr>
              <a:t>new SortedDictionary&lt;string, double&gt;</a:t>
            </a:r>
            <a:r>
              <a:rPr lang="en-GB" sz="2798" dirty="0"/>
              <a:t>();</a:t>
            </a:r>
          </a:p>
          <a:p>
            <a:pPr>
              <a:lnSpc>
                <a:spcPct val="100000"/>
              </a:lnSpc>
            </a:pPr>
            <a:r>
              <a:rPr lang="en-GB" sz="2798" dirty="0"/>
              <a:t>fruits</a:t>
            </a:r>
            <a:r>
              <a:rPr lang="en-GB" sz="2798" dirty="0">
                <a:solidFill>
                  <a:schemeClr val="bg1"/>
                </a:solidFill>
              </a:rPr>
              <a:t>[</a:t>
            </a:r>
            <a:r>
              <a:rPr lang="en-GB" sz="2798" dirty="0"/>
              <a:t>"kiwi"</a:t>
            </a:r>
            <a:r>
              <a:rPr lang="en-GB" sz="2798" dirty="0">
                <a:solidFill>
                  <a:schemeClr val="bg1"/>
                </a:solidFill>
              </a:rPr>
              <a:t>]</a:t>
            </a:r>
            <a:r>
              <a:rPr lang="en-GB" sz="2798" dirty="0"/>
              <a:t> = 4.50;</a:t>
            </a:r>
          </a:p>
          <a:p>
            <a:pPr>
              <a:lnSpc>
                <a:spcPct val="100000"/>
              </a:lnSpc>
            </a:pPr>
            <a:r>
              <a:rPr lang="en-GB" sz="2798" dirty="0"/>
              <a:t>fruits</a:t>
            </a:r>
            <a:r>
              <a:rPr lang="en-GB" sz="2798" dirty="0">
                <a:solidFill>
                  <a:schemeClr val="bg1"/>
                </a:solidFill>
              </a:rPr>
              <a:t>[</a:t>
            </a:r>
            <a:r>
              <a:rPr lang="en-GB" sz="2798" dirty="0"/>
              <a:t>"orange"</a:t>
            </a:r>
            <a:r>
              <a:rPr lang="en-GB" sz="2798" dirty="0">
                <a:solidFill>
                  <a:schemeClr val="bg1"/>
                </a:solidFill>
              </a:rPr>
              <a:t>]</a:t>
            </a:r>
            <a:r>
              <a:rPr lang="en-GB" sz="2798" dirty="0"/>
              <a:t> = 2.50;</a:t>
            </a:r>
          </a:p>
          <a:p>
            <a:pPr>
              <a:lnSpc>
                <a:spcPct val="100000"/>
              </a:lnSpc>
            </a:pPr>
            <a:r>
              <a:rPr lang="en-GB" sz="2798" dirty="0"/>
              <a:t>fruits</a:t>
            </a:r>
            <a:r>
              <a:rPr lang="en-GB" sz="2798" dirty="0">
                <a:solidFill>
                  <a:schemeClr val="bg1"/>
                </a:solidFill>
              </a:rPr>
              <a:t>[</a:t>
            </a:r>
            <a:r>
              <a:rPr lang="en-GB" sz="2798" dirty="0"/>
              <a:t>"banana"</a:t>
            </a:r>
            <a:r>
              <a:rPr lang="en-GB" sz="2798" dirty="0">
                <a:solidFill>
                  <a:schemeClr val="bg1"/>
                </a:solidFill>
              </a:rPr>
              <a:t>]</a:t>
            </a:r>
            <a:r>
              <a:rPr lang="en-GB" sz="2798" dirty="0"/>
              <a:t> = 2.20;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89F1448-892D-FB07-A3AC-7A6DDDCCB79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04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4FA67C38-5C78-4B10-A620-C6AC9010D71D}"/>
              </a:ext>
            </a:extLst>
          </p:cNvPr>
          <p:cNvSpPr txBox="1">
            <a:spLocks/>
          </p:cNvSpPr>
          <p:nvPr/>
        </p:nvSpPr>
        <p:spPr>
          <a:xfrm>
            <a:off x="190356" y="1212149"/>
            <a:ext cx="11808021" cy="518427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sz="3800" dirty="0"/>
              <a:t>(</a:t>
            </a:r>
            <a:r>
              <a:rPr lang="en-US" sz="3800" b="1" dirty="0">
                <a:solidFill>
                  <a:schemeClr val="bg1"/>
                </a:solidFill>
              </a:rPr>
              <a:t>ключ</a:t>
            </a:r>
            <a:r>
              <a:rPr lang="en-US" sz="3800" dirty="0"/>
              <a:t>, </a:t>
            </a:r>
            <a:r>
              <a:rPr lang="en-US" sz="3800" b="1" dirty="0">
                <a:solidFill>
                  <a:schemeClr val="bg1"/>
                </a:solidFill>
              </a:rPr>
              <a:t>стойност</a:t>
            </a:r>
            <a:r>
              <a:rPr lang="en-US" sz="3800" dirty="0"/>
              <a:t>)</a:t>
            </a:r>
            <a:endParaRPr lang="bg-BG" dirty="0"/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8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400"/>
              </a:spcBef>
              <a:spcAft>
                <a:spcPts val="200"/>
              </a:spcAft>
              <a:buClr>
                <a:schemeClr val="tx1"/>
              </a:buClr>
            </a:pP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Remove</a:t>
            </a:r>
            <a:r>
              <a:rPr lang="en-US" sz="3800" dirty="0"/>
              <a:t>(</a:t>
            </a:r>
            <a:r>
              <a:rPr lang="en-US" sz="3800" b="1" dirty="0">
                <a:solidFill>
                  <a:schemeClr val="bg1"/>
                </a:solidFill>
              </a:rPr>
              <a:t>ключ</a:t>
            </a:r>
            <a:r>
              <a:rPr lang="en-US" sz="3800" dirty="0">
                <a:solidFill>
                  <a:srgbClr val="234465"/>
                </a:solidFill>
              </a:rPr>
              <a:t>)</a:t>
            </a:r>
            <a:endParaRPr lang="en-US" sz="3800" dirty="0">
              <a:solidFill>
                <a:srgbClr val="234465"/>
              </a:solidFill>
              <a:cs typeface="Calibri"/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451581B6-609C-45A1-B3F1-B89182A76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Вградени методи</a:t>
            </a:r>
            <a:r>
              <a:rPr lang="bg-BG" sz="4000" dirty="0"/>
              <a:t> (1)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F3DAD0E-74EC-433E-B087-B8885C66A641}"/>
              </a:ext>
            </a:extLst>
          </p:cNvPr>
          <p:cNvSpPr txBox="1">
            <a:spLocks/>
          </p:cNvSpPr>
          <p:nvPr/>
        </p:nvSpPr>
        <p:spPr>
          <a:xfrm>
            <a:off x="752724" y="2018391"/>
            <a:ext cx="9734176" cy="17674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var airplanes = new Dictionary&lt;string, int&gt;();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airplanes.</a:t>
            </a:r>
            <a:r>
              <a:rPr lang="en-GB" sz="2799" dirty="0">
                <a:solidFill>
                  <a:schemeClr val="bg1"/>
                </a:solidFill>
              </a:rPr>
              <a:t>Add</a:t>
            </a:r>
            <a:r>
              <a:rPr lang="en-GB" sz="2799" dirty="0"/>
              <a:t>(</a:t>
            </a:r>
            <a:r>
              <a:rPr lang="en-GB" sz="2799" dirty="0">
                <a:solidFill>
                  <a:schemeClr val="bg1"/>
                </a:solidFill>
              </a:rPr>
              <a:t>"Boeing 737"</a:t>
            </a:r>
            <a:r>
              <a:rPr lang="en-GB" sz="2799" dirty="0"/>
              <a:t>, </a:t>
            </a:r>
            <a:r>
              <a:rPr lang="en-GB" sz="2799" dirty="0">
                <a:solidFill>
                  <a:schemeClr val="bg1"/>
                </a:solidFill>
              </a:rPr>
              <a:t>130</a:t>
            </a:r>
            <a:r>
              <a:rPr lang="en-GB" sz="2799" dirty="0"/>
              <a:t>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GB" sz="2799" dirty="0"/>
              <a:t>airplanes.</a:t>
            </a:r>
            <a:r>
              <a:rPr lang="en-GB" sz="2799" dirty="0">
                <a:solidFill>
                  <a:schemeClr val="bg1"/>
                </a:solidFill>
              </a:rPr>
              <a:t>Add</a:t>
            </a:r>
            <a:r>
              <a:rPr lang="en-GB" sz="2799" dirty="0"/>
              <a:t>(</a:t>
            </a:r>
            <a:r>
              <a:rPr lang="en-GB" sz="2799" dirty="0">
                <a:solidFill>
                  <a:schemeClr val="bg1"/>
                </a:solidFill>
              </a:rPr>
              <a:t>"Airbus A320"</a:t>
            </a:r>
            <a:r>
              <a:rPr lang="en-GB" sz="2799" dirty="0"/>
              <a:t>, </a:t>
            </a:r>
            <a:r>
              <a:rPr lang="en-GB" sz="2799" dirty="0">
                <a:solidFill>
                  <a:schemeClr val="bg1"/>
                </a:solidFill>
              </a:rPr>
              <a:t>150</a:t>
            </a:r>
            <a:r>
              <a:rPr lang="en-GB" sz="2799" dirty="0"/>
              <a:t>);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FFEDCCD-D0B4-4E9A-B138-C29410261C50}"/>
              </a:ext>
            </a:extLst>
          </p:cNvPr>
          <p:cNvSpPr txBox="1">
            <a:spLocks/>
          </p:cNvSpPr>
          <p:nvPr/>
        </p:nvSpPr>
        <p:spPr>
          <a:xfrm>
            <a:off x="752724" y="4718506"/>
            <a:ext cx="9734176" cy="1635494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None/>
              <a:defRPr lang="en-US" sz="27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/>
              <a:t>var airplanes = new Dictionary&lt;string, int&gt;();</a:t>
            </a:r>
          </a:p>
          <a:p>
            <a:r>
              <a:rPr lang="en-US" dirty="0"/>
              <a:t>airplanes.Add("Boeing 737", 130);</a:t>
            </a:r>
          </a:p>
          <a:p>
            <a:r>
              <a:rPr lang="en-US" dirty="0"/>
              <a:t>airplanes.</a:t>
            </a:r>
            <a:r>
              <a:rPr lang="en-US" dirty="0">
                <a:solidFill>
                  <a:schemeClr val="bg1"/>
                </a:solidFill>
              </a:rPr>
              <a:t>Remove</a:t>
            </a:r>
            <a:r>
              <a:rPr lang="en-US" dirty="0"/>
              <a:t>("</a:t>
            </a:r>
            <a:r>
              <a:rPr lang="en-US" dirty="0">
                <a:solidFill>
                  <a:schemeClr val="bg1"/>
                </a:solidFill>
              </a:rPr>
              <a:t>Boeing 737</a:t>
            </a:r>
            <a:r>
              <a:rPr lang="en-US" dirty="0"/>
              <a:t>");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01BC7614-DBBF-155D-F818-5355CC3D239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25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169EFB-DB7A-1D86-DCAF-ABD0E0475F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6565" indent="-456565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ContainsKey</a:t>
            </a:r>
            <a:r>
              <a:rPr lang="en-US" sz="3600" dirty="0">
                <a:solidFill>
                  <a:srgbClr val="234465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</a:rPr>
              <a:t>ключ</a:t>
            </a:r>
            <a:r>
              <a:rPr lang="en-US" sz="3600" dirty="0">
                <a:solidFill>
                  <a:srgbClr val="234465"/>
                </a:solidFill>
              </a:rPr>
              <a:t>) – много бърза операция</a:t>
            </a:r>
            <a:endParaRPr lang="bg-BG" dirty="0"/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0"/>
              </a:spcBef>
            </a:pPr>
            <a:endParaRPr lang="en-US" sz="3600" dirty="0">
              <a:solidFill>
                <a:srgbClr val="234465"/>
              </a:solidFill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ContainsValue</a:t>
            </a:r>
            <a:r>
              <a:rPr lang="en-US" sz="3600" dirty="0">
                <a:solidFill>
                  <a:srgbClr val="234465"/>
                </a:solidFill>
              </a:rPr>
              <a:t>(</a:t>
            </a:r>
            <a:r>
              <a:rPr lang="en-US" sz="3600" b="1" dirty="0">
                <a:solidFill>
                  <a:schemeClr val="bg1"/>
                </a:solidFill>
              </a:rPr>
              <a:t>стойност</a:t>
            </a:r>
            <a:r>
              <a:rPr lang="en-US" sz="3600" dirty="0">
                <a:solidFill>
                  <a:srgbClr val="234465"/>
                </a:solidFill>
              </a:rPr>
              <a:t>) – много бавна операция</a:t>
            </a:r>
            <a:endParaRPr lang="en-US" sz="3600" dirty="0">
              <a:solidFill>
                <a:srgbClr val="234465"/>
              </a:solidFill>
              <a:cs typeface="Calibri"/>
            </a:endParaRPr>
          </a:p>
          <a:p>
            <a:endParaRPr lang="bg-BG" dirty="0"/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8D55B29C-7543-45B5-ACFA-7297E94F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en-US" dirty="0"/>
              <a:t>Вградени методи (2)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AEF4C49-0C24-4ABF-9A82-8FE047B5D852}"/>
              </a:ext>
            </a:extLst>
          </p:cNvPr>
          <p:cNvSpPr txBox="1">
            <a:spLocks/>
          </p:cNvSpPr>
          <p:nvPr/>
        </p:nvSpPr>
        <p:spPr>
          <a:xfrm>
            <a:off x="786211" y="1854000"/>
            <a:ext cx="10276752" cy="18535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GB" sz="2400" dirty="0"/>
              <a:t>var dictionary = new Dictionary&lt;string, int&gt;();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dictionary.Add("Airbus A320", 150);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if (dictionary.</a:t>
            </a:r>
            <a:r>
              <a:rPr lang="en-GB" sz="2400" dirty="0">
                <a:solidFill>
                  <a:schemeClr val="bg1"/>
                </a:solidFill>
              </a:rPr>
              <a:t>ContainsKey</a:t>
            </a:r>
            <a:r>
              <a:rPr lang="en-GB" sz="2400" dirty="0"/>
              <a:t>(</a:t>
            </a:r>
            <a:r>
              <a:rPr lang="en-GB" sz="2400" dirty="0">
                <a:solidFill>
                  <a:schemeClr val="bg1"/>
                </a:solidFill>
              </a:rPr>
              <a:t>"Airbus A320"</a:t>
            </a:r>
            <a:r>
              <a:rPr lang="en-GB" sz="2400" dirty="0"/>
              <a:t>))</a:t>
            </a:r>
          </a:p>
          <a:p>
            <a:pPr>
              <a:lnSpc>
                <a:spcPct val="100000"/>
              </a:lnSpc>
            </a:pPr>
            <a:r>
              <a:rPr lang="en-GB" sz="2400" dirty="0"/>
              <a:t>   Console.WriteLine($"Airbus A320 key exists");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377344C-4C8F-469B-837C-6B77203CF5CC}"/>
              </a:ext>
            </a:extLst>
          </p:cNvPr>
          <p:cNvSpPr txBox="1">
            <a:spLocks/>
          </p:cNvSpPr>
          <p:nvPr/>
        </p:nvSpPr>
        <p:spPr>
          <a:xfrm>
            <a:off x="786210" y="4499731"/>
            <a:ext cx="10276753" cy="19262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var dictionary = new Dictionary&lt;string, int&gt;();</a:t>
            </a:r>
            <a:endParaRPr lang="bg-BG" sz="2400" dirty="0">
              <a:solidFill>
                <a:schemeClr val="tx1"/>
              </a:solidFill>
            </a:endParaRP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dictionary.Add("Airbus A320", 150);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150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true</a:t>
            </a:r>
          </a:p>
          <a:p>
            <a:pPr>
              <a:spcAft>
                <a:spcPts val="0"/>
              </a:spcAft>
            </a:pPr>
            <a:r>
              <a:rPr lang="en-GB" sz="2400" dirty="0">
                <a:solidFill>
                  <a:schemeClr val="tx1"/>
                </a:solidFill>
              </a:rPr>
              <a:t>Console.WriteLine(dictionary.</a:t>
            </a:r>
            <a:r>
              <a:rPr lang="en-GB" sz="2400" dirty="0">
                <a:solidFill>
                  <a:schemeClr val="bg1"/>
                </a:solidFill>
              </a:rPr>
              <a:t>ContainsValue</a:t>
            </a:r>
            <a:r>
              <a:rPr lang="en-GB" sz="2400" dirty="0">
                <a:solidFill>
                  <a:schemeClr val="tx1"/>
                </a:solidFill>
              </a:rPr>
              <a:t>(</a:t>
            </a:r>
            <a:r>
              <a:rPr lang="en-GB" sz="2400" dirty="0">
                <a:solidFill>
                  <a:schemeClr val="bg1"/>
                </a:solidFill>
              </a:rPr>
              <a:t>100</a:t>
            </a:r>
            <a:r>
              <a:rPr lang="en-GB" sz="2400" dirty="0">
                <a:solidFill>
                  <a:schemeClr val="tx1"/>
                </a:solidFill>
              </a:rPr>
              <a:t>)); </a:t>
            </a:r>
            <a:r>
              <a:rPr lang="en-GB" sz="2400" i="1" dirty="0">
                <a:solidFill>
                  <a:schemeClr val="accent2"/>
                </a:solidFill>
              </a:rPr>
              <a:t>// false</a:t>
            </a:r>
            <a:endParaRPr lang="bg-BG" sz="2400" i="1" dirty="0">
              <a:solidFill>
                <a:schemeClr val="accent2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D7C4E05-8688-EB5A-DA1E-35F813FA3FF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388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>
                <a:cs typeface="Calibri"/>
              </a:rPr>
              <a:t>Прочетете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масив </a:t>
            </a:r>
            <a:r>
              <a:rPr lang="en-US" sz="3600" dirty="0">
                <a:cs typeface="Calibri"/>
              </a:rPr>
              <a:t>от реални числа и отпечатайте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колко пъти се </a:t>
            </a:r>
            <a:r>
              <a:rPr lang="bg-BG" sz="3600" b="1" dirty="0">
                <a:solidFill>
                  <a:schemeClr val="bg1"/>
                </a:solidFill>
                <a:cs typeface="Calibri"/>
              </a:rPr>
              <a:t>среща всяко от тях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sz="335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1000" y="100750"/>
            <a:ext cx="9955594" cy="882654"/>
          </a:xfrm>
        </p:spPr>
        <p:txBody>
          <a:bodyPr>
            <a:noAutofit/>
          </a:bodyPr>
          <a:lstStyle/>
          <a:p>
            <a:r>
              <a:rPr lang="en-US" sz="4000" dirty="0"/>
              <a:t>Задача: Брой еднакви стойности в масив</a:t>
            </a:r>
            <a:endParaRPr lang="en-US" sz="4000" dirty="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77405" y="3072833"/>
            <a:ext cx="3476091" cy="648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8 2.5 2.5 8 2.5</a:t>
            </a:r>
            <a:endParaRPr lang="it-IT" sz="2798" b="1" noProof="1">
              <a:latin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317899" y="2779401"/>
            <a:ext cx="3076040" cy="1233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8 - 2 times</a:t>
            </a: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2.5 - 3 times</a:t>
            </a:r>
          </a:p>
        </p:txBody>
      </p:sp>
      <p:sp>
        <p:nvSpPr>
          <p:cNvPr id="7" name="Down Arrow 6"/>
          <p:cNvSpPr/>
          <p:nvPr/>
        </p:nvSpPr>
        <p:spPr>
          <a:xfrm rot="16200000">
            <a:off x="5620862" y="3095789"/>
            <a:ext cx="429668" cy="6027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697662" y="4883374"/>
            <a:ext cx="2655835" cy="6486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1.5 5 1.5 3</a:t>
            </a:r>
            <a:endParaRPr lang="it-IT" sz="2798" b="1" noProof="1">
              <a:latin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317899" y="4401367"/>
            <a:ext cx="3076040" cy="1817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1.5 - 2 times</a:t>
            </a: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it-IT" sz="2798" b="1" noProof="1">
                <a:latin typeface="Consolas" pitchFamily="49" charset="0"/>
              </a:rPr>
              <a:t>5 - 1 times</a:t>
            </a:r>
            <a:endParaRPr lang="en-US" sz="2798" b="1" noProof="1">
              <a:latin typeface="Consolas" pitchFamily="49" charset="0"/>
            </a:endParaRPr>
          </a:p>
          <a:p>
            <a:pPr algn="ctr" defTabSz="1217707" latinLnBrk="1">
              <a:spcBef>
                <a:spcPts val="600"/>
              </a:spcBef>
              <a:spcAft>
                <a:spcPts val="600"/>
              </a:spcAft>
            </a:pPr>
            <a:r>
              <a:rPr lang="en-US" sz="2798" b="1" noProof="1">
                <a:latin typeface="Consolas" pitchFamily="49" charset="0"/>
              </a:rPr>
              <a:t>3 - 1 times</a:t>
            </a:r>
          </a:p>
        </p:txBody>
      </p:sp>
      <p:sp>
        <p:nvSpPr>
          <p:cNvPr id="18" name="Down Arrow 6">
            <a:extLst>
              <a:ext uri="{FF2B5EF4-FFF2-40B4-BE49-F238E27FC236}">
                <a16:creationId xmlns:a16="http://schemas.microsoft.com/office/drawing/2014/main" id="{7D008BA8-0FC1-4647-91E6-AD8A51840408}"/>
              </a:ext>
            </a:extLst>
          </p:cNvPr>
          <p:cNvSpPr/>
          <p:nvPr/>
        </p:nvSpPr>
        <p:spPr>
          <a:xfrm rot="16200000">
            <a:off x="5620863" y="4906330"/>
            <a:ext cx="429668" cy="6027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598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B9FAC75-C0D2-2AD2-46B3-C6A55ACDC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3697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3858</TotalTime>
  <Words>2453</Words>
  <Application>Microsoft Office PowerPoint</Application>
  <PresentationFormat>Широк екран</PresentationFormat>
  <Paragraphs>437</Paragraphs>
  <Slides>34</Slides>
  <Notes>10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SoftUni</vt:lpstr>
      <vt:lpstr>Множества и речници</vt:lpstr>
      <vt:lpstr>Съдържание</vt:lpstr>
      <vt:lpstr>Dictionary&lt;K, V&gt;</vt:lpstr>
      <vt:lpstr>Асоциативни масиви</vt:lpstr>
      <vt:lpstr>Речници</vt:lpstr>
      <vt:lpstr>Сортирани речници</vt:lpstr>
      <vt:lpstr>Вградени методи (1)</vt:lpstr>
      <vt:lpstr>Вградени методи (2)</vt:lpstr>
      <vt:lpstr>Задача: Брой еднакви стойности в масив</vt:lpstr>
      <vt:lpstr>Решение: Брой еднакви стойности в масив</vt:lpstr>
      <vt:lpstr>Обхождане на речник</vt:lpstr>
      <vt:lpstr>Мулти-речници</vt:lpstr>
      <vt:lpstr>Мулти-речници</vt:lpstr>
      <vt:lpstr>Задача: Средноаритметичен успех</vt:lpstr>
      <vt:lpstr>Решение: Средноаритметичен успех  (1)</vt:lpstr>
      <vt:lpstr>Решение: Средноаритметичен успех (2)</vt:lpstr>
      <vt:lpstr>Сложни речници</vt:lpstr>
      <vt:lpstr>Задача: Хранителен магазин</vt:lpstr>
      <vt:lpstr>Решение: Хранителен магазин (1)</vt:lpstr>
      <vt:lpstr>Решение: Хранителен магазин (2)</vt:lpstr>
      <vt:lpstr>Задача: Градове по континент и държава</vt:lpstr>
      <vt:lpstr>Решение: Градове по континент и държава (1)</vt:lpstr>
      <vt:lpstr>Решение: Градове по континент и държава (2)</vt:lpstr>
      <vt:lpstr>Решение: Градове по континент и държава (3)</vt:lpstr>
      <vt:lpstr>Множества</vt:lpstr>
      <vt:lpstr>Множество</vt:lpstr>
      <vt:lpstr>HashSet&lt;T&gt; – Примери</vt:lpstr>
      <vt:lpstr>List&lt;T&gt; срещу HashSet&lt;T&gt;</vt:lpstr>
      <vt:lpstr>Задача: Уникални имена</vt:lpstr>
      <vt:lpstr>Решение: Уникални имена</vt:lpstr>
      <vt:lpstr>SortedSet&lt;T&gt;</vt:lpstr>
      <vt:lpstr>Какво научихме 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Множества и речници</dc:title>
  <dc:subject>Модул 2 - Структури от данни и алгоритми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Stefan Kuiumdjiev</cp:lastModifiedBy>
  <cp:revision>108</cp:revision>
  <dcterms:created xsi:type="dcterms:W3CDTF">2018-05-23T13:08:44Z</dcterms:created>
  <dcterms:modified xsi:type="dcterms:W3CDTF">2023-09-17T14:15:50Z</dcterms:modified>
  <cp:category>© SoftUni – https://softuni.org</cp:category>
</cp:coreProperties>
</file>