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510" r:id="rId18"/>
    <p:sldId id="511" r:id="rId19"/>
    <p:sldId id="512" r:id="rId20"/>
    <p:sldId id="513" r:id="rId21"/>
    <p:sldId id="528" r:id="rId22"/>
    <p:sldId id="624" r:id="rId23"/>
    <p:sldId id="643" r:id="rId24"/>
    <p:sldId id="516" r:id="rId25"/>
    <p:sldId id="517" r:id="rId26"/>
    <p:sldId id="518" r:id="rId27"/>
    <p:sldId id="519" r:id="rId28"/>
    <p:sldId id="526" r:id="rId29"/>
    <p:sldId id="527" r:id="rId30"/>
    <p:sldId id="521" r:id="rId31"/>
    <p:sldId id="349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FE159F-3F49-4E7B-AA60-A03DE85F191D}">
          <p14:sldIdLst>
            <p14:sldId id="494"/>
            <p14:sldId id="495"/>
          </p14:sldIdLst>
        </p14:section>
        <p14:section name="Низове" id="{FE5C0C26-101D-45BC-A451-C071819000DF}">
          <p14:sldIdLst>
            <p14:sldId id="641"/>
            <p14:sldId id="499"/>
            <p14:sldId id="503"/>
            <p14:sldId id="501"/>
          </p14:sldIdLst>
        </p14:section>
        <p14:section name="Манипулиране на низ" id="{9BFD6E14-29A9-446C-9AF7-6EBF660BDD51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Изграждане и модификация на низ" id="{4052FC52-07E0-4BF0-A196-14AEFEE1C536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Обобщение" id="{8B53D1E3-C6FD-46A1-8B62-A376ECBAD524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7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7C13E8-C214-5F8C-D2F3-AB12D1BF5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97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7408EE-68AE-B806-98E4-FFDC284B96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156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48FFF33-4379-52FE-CAB6-0B62F938C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7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9439BC-FA7E-EE66-7A51-A64A03F6E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8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5874765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68229" y="5426440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982" y="587476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604787"/>
          </a:xfrm>
        </p:spPr>
        <p:txBody>
          <a:bodyPr>
            <a:normAutofit lnSpcReduction="10000"/>
          </a:bodyPr>
          <a:lstStyle/>
          <a:p>
            <a:r>
              <a:rPr lang="bg-BG" sz="3550" dirty="0"/>
              <a:t>Манипулиране </a:t>
            </a:r>
            <a:r>
              <a:rPr lang="en-US" sz="3550" dirty="0"/>
              <a:t>на низ</a:t>
            </a:r>
            <a:r>
              <a:rPr lang="bg-BG" sz="3550" dirty="0"/>
              <a:t> </a:t>
            </a:r>
            <a:r>
              <a:rPr lang="en-US" sz="3550" dirty="0"/>
              <a:t>чрез класа</a:t>
            </a:r>
            <a:r>
              <a:rPr lang="bg-BG" sz="3550" dirty="0"/>
              <a:t> </a:t>
            </a:r>
            <a:r>
              <a:rPr lang="en-US" sz="3550" dirty="0"/>
              <a:t>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350" dirty="0"/>
              <a:t>Стрингообработка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7471542" y="2835764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4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73279-0C3B-9932-3EB3-24EE5E542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6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</a:t>
            </a:r>
            <a:r>
              <a:rPr lang="bg-BG" sz="3600" dirty="0"/>
              <a:t> връща </a:t>
            </a:r>
            <a:r>
              <a:rPr lang="bg-BG" sz="3600" b="1" dirty="0">
                <a:solidFill>
                  <a:schemeClr val="bg1"/>
                </a:solidFill>
              </a:rPr>
              <a:t>индекса</a:t>
            </a:r>
            <a:r>
              <a:rPr lang="bg-BG" sz="3600" dirty="0"/>
              <a:t>, на който се намира елементът,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не е намерен:</a:t>
            </a:r>
            <a:endParaRPr lang="bg-BG" sz="36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CD024D-C33F-918C-3347-F214A007B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bg1"/>
                </a:solidFill>
              </a:rPr>
              <a:t>последния индекс</a:t>
            </a:r>
            <a:r>
              <a:rPr lang="bg-BG" sz="3600" dirty="0"/>
              <a:t>, на който се намира дадения елемент, или </a:t>
            </a:r>
            <a:r>
              <a:rPr lang="bg-BG" sz="3600" b="1" dirty="0">
                <a:solidFill>
                  <a:schemeClr val="bg1"/>
                </a:solidFill>
              </a:rPr>
              <a:t>-1</a:t>
            </a:r>
            <a:r>
              <a:rPr lang="bg-BG" sz="3600" dirty="0"/>
              <a:t>, ако не е намерен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39CDB9-91CE-0F04-342B-9B124037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bg-BG" sz="3600" dirty="0"/>
              <a:t>проверява</a:t>
            </a:r>
            <a:r>
              <a:rPr lang="en-US" sz="3600" dirty="0"/>
              <a:t> </a:t>
            </a:r>
            <a:r>
              <a:rPr lang="bg-BG" sz="3600" dirty="0"/>
              <a:t>дали низът съдържа даден </a:t>
            </a:r>
            <a:r>
              <a:rPr lang="bg-BG" sz="3600" b="1" dirty="0">
                <a:solidFill>
                  <a:schemeClr val="bg1"/>
                </a:solidFill>
              </a:rPr>
              <a:t>подниз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B4330C-62BE-91A3-1B07-C9937E67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1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card = "10C";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power = card.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Console.WriteLine(power);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5961000" y="3055534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7086000" y="5715404"/>
            <a:ext cx="171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41CCE-9C0A-6431-32EE-3EDCAFBE8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8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>
                <a:cs typeface="Calibri"/>
              </a:rPr>
              <a:t>Даден</a:t>
            </a:r>
            <a:r>
              <a:rPr lang="bg-BG" sz="3600" dirty="0">
                <a:cs typeface="Calibri"/>
              </a:rPr>
              <a:t>и са</a:t>
            </a:r>
            <a:r>
              <a:rPr lang="en-US" sz="3600" dirty="0">
                <a:cs typeface="Calibri"/>
              </a:rPr>
              <a:t> ви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600" dirty="0">
                <a:cs typeface="Calibri"/>
              </a:rPr>
              <a:t> и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дума за премахване</a:t>
            </a:r>
          </a:p>
          <a:p>
            <a:pPr marL="456565" indent="-456565"/>
            <a:r>
              <a:rPr lang="en-US" sz="3600" dirty="0">
                <a:solidFill>
                  <a:schemeClr val="tx2"/>
                </a:solidFill>
                <a:cs typeface="Calibri"/>
              </a:rPr>
              <a:t>Премахнете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поднизове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 които са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еднакви </a:t>
            </a:r>
            <a:r>
              <a:rPr lang="en-US" sz="3600" dirty="0">
                <a:cs typeface="Calibri"/>
              </a:rPr>
              <a:t>с</a:t>
            </a:r>
            <a:br>
              <a:rPr lang="en-US" sz="3600" b="1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>
                <a:solidFill>
                  <a:schemeClr val="bg1"/>
                </a:solidFill>
                <a:cs typeface="Calibri"/>
              </a:rPr>
              <a:t>думата за премахване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359551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77397" y="37938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26" y="369358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5061745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644180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92" y="525295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64" y="3594947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13498" y="378928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579" y="3709685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334" y="5065417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31096" y="527321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205" y="5230045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FF07D5-B4AC-E7AC-9DC8-C70832252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1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600" dirty="0"/>
              <a:t>Методът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chemeClr val="bg1"/>
                </a:solidFill>
              </a:rPr>
              <a:t>string[]</a:t>
            </a:r>
            <a:r>
              <a:rPr lang="en-US" sz="2600" noProof="1">
                <a:solidFill>
                  <a:srgbClr val="FFA000"/>
                </a:solidFill>
              </a:rPr>
              <a:t>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chemeClr val="bg1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DCC9FC-D84D-FACF-A7A8-879303D9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chemeClr val="bg1"/>
                </a:solidFill>
              </a:rPr>
              <a:t>char[]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/>
              <a:t>separators = </a:t>
            </a:r>
            <a:r>
              <a:rPr lang="en-US" noProof="1">
                <a:solidFill>
                  <a:schemeClr val="bg1"/>
                </a:solidFill>
              </a:rPr>
              <a:t>new char[] { </a:t>
            </a:r>
            <a:r>
              <a:rPr lang="en-US" noProof="1"/>
              <a:t>' 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chemeClr val="bg1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D501D9-9710-3640-E459-B700F045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7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премахване на празните места 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3F27F4D-E74C-6B5B-3735-5B432F613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Манипулация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 lvl="1" indent="-360045"/>
            <a:r>
              <a:rPr lang="en-GB" dirty="0"/>
              <a:t>Търсене</a:t>
            </a:r>
            <a:r>
              <a:rPr lang="bg-BG" dirty="0"/>
              <a:t> на</a:t>
            </a:r>
            <a:r>
              <a:rPr lang="en-GB" dirty="0"/>
              <a:t>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</a:t>
            </a:r>
            <a:endParaRPr lang="bg-BG" dirty="0"/>
          </a:p>
          <a:p>
            <a:pPr lvl="1" indent="-360045"/>
            <a:r>
              <a:rPr lang="bg-BG" dirty="0"/>
              <a:t>Заместване в низ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bg-BG" dirty="0"/>
              <a:t>Класът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Съдържание</a:t>
            </a:r>
            <a:endParaRPr lang="bg-BG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0CA7F80-9A49-8449-D259-DC50D82869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400" dirty="0">
                <a:latin typeface="Consolas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40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en-US" sz="3400" dirty="0"/>
              <a:t>заменя всички стари стойности с нова стойност</a:t>
            </a:r>
          </a:p>
          <a:p>
            <a:pPr marL="1066165" lvl="1" indent="-457200">
              <a:buClr>
                <a:schemeClr val="tx1"/>
              </a:buClr>
            </a:pPr>
            <a:r>
              <a:rPr lang="bg-BG" sz="3200" dirty="0"/>
              <a:t>Връща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нов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B2C6C0-6945-8335-E310-FCCD36ACF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Текст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400" dirty="0">
                <a:cs typeface="Calibri"/>
              </a:rPr>
              <a:t>Даден ви е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dirty="0">
                <a:cs typeface="Calibri"/>
              </a:rPr>
              <a:t>и низ със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cs typeface="Calibri"/>
              </a:rPr>
              <a:t>всички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забранени думи </a:t>
            </a:r>
            <a:r>
              <a:rPr lang="en-US" sz="3200" dirty="0">
                <a:cs typeface="Calibri"/>
              </a:rPr>
              <a:t>със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05335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7015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30141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3EAF89-E1E3-38A3-B407-222C7D3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0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2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6001" y="2349000"/>
            <a:ext cx="4185000" cy="1574999"/>
          </a:xfrm>
          <a:prstGeom prst="wedgeRoundRectCallout">
            <a:avLst>
              <a:gd name="adj1" fmla="val -75144"/>
              <a:gd name="adj2" fmla="val 1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проверява </a:t>
            </a:r>
            <a:r>
              <a:rPr lang="en-US" sz="280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забранена дума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800" b="1" dirty="0">
                <a:solidFill>
                  <a:schemeClr val="bg2"/>
                </a:solidFill>
              </a:rPr>
              <a:t> думата със 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звезди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F1D20F-D780-9A59-AF56-E46459928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C0444DC-F71C-3F88-0AC6-F8DC116C5F48}"/>
              </a:ext>
            </a:extLst>
          </p:cNvPr>
          <p:cNvSpPr txBox="1"/>
          <p:nvPr/>
        </p:nvSpPr>
        <p:spPr>
          <a:xfrm>
            <a:off x="4161000" y="1695084"/>
            <a:ext cx="6127081" cy="101018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50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A02DBDB-410E-EEB3-EFDC-61A4D2C270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употреба, сравнение и методи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3ADC0DE-6104-436A-AF04-4BC09F8D8E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StringBuilder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0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8306" y="1164206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3400" dirty="0"/>
              <a:t> </a:t>
            </a:r>
            <a:r>
              <a:rPr lang="bg-BG" sz="3400" dirty="0"/>
              <a:t>използва </a:t>
            </a:r>
            <a:r>
              <a:rPr lang="bg-BG" sz="3400" b="1" dirty="0">
                <a:solidFill>
                  <a:schemeClr val="bg1"/>
                </a:solidFill>
              </a:rPr>
              <a:t>буферно пространство</a:t>
            </a:r>
            <a:r>
              <a:rPr lang="bg-BG" sz="3400" dirty="0"/>
              <a:t>, което е разпределено предварително</a:t>
            </a:r>
            <a:endParaRPr lang="bg-BG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 заделя памет </a:t>
            </a:r>
            <a:r>
              <a:rPr lang="bg-BG" sz="3200" dirty="0"/>
              <a:t>за повечето операции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добра производителност</a:t>
            </a:r>
            <a:endParaRPr lang="bg-BG" sz="320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5771"/>
              </p:ext>
            </p:extLst>
          </p:nvPr>
        </p:nvGraphicFramePr>
        <p:xfrm>
          <a:off x="5757317" y="4242477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3322433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3866921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126907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4130808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3286017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5206651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5210936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EFD9F-0ECD-D4F6-5296-CB722023E5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42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Използваме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, </a:t>
            </a:r>
            <a:r>
              <a:rPr lang="bg-BG" sz="3600" noProof="1"/>
              <a:t>за</a:t>
            </a:r>
            <a:r>
              <a:rPr lang="en-US" sz="3600" dirty="0"/>
              <a:t> да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/>
              <a:t>създаваме </a:t>
            </a:r>
            <a:r>
              <a:rPr lang="en-US" sz="3600" dirty="0"/>
              <a:t>/ </a:t>
            </a:r>
            <a:r>
              <a:rPr lang="bg-BG" sz="3600" dirty="0"/>
              <a:t>модифицираме</a:t>
            </a:r>
            <a:r>
              <a:rPr lang="en-US" sz="3600" dirty="0"/>
              <a:t> низ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3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AEC8E3-DE39-D8C3-1AA1-A8759BF85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 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(1)</a:t>
            </a:r>
            <a:endParaRPr lang="en-GB" sz="40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chemeClr val="bg1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044866-144A-601D-EFBE-63267F7ED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C9CC35D-2760-3204-C0C6-379424DDABD2}"/>
              </a:ext>
            </a:extLst>
          </p:cNvPr>
          <p:cNvSpPr txBox="1"/>
          <p:nvPr/>
        </p:nvSpPr>
        <p:spPr>
          <a:xfrm>
            <a:off x="9026971" y="5382328"/>
            <a:ext cx="2025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" panose="020B0609020204030204" pitchFamily="49" charset="0"/>
              </a:rPr>
              <a:t>// 73625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r>
              <a:rPr lang="en-US" sz="34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 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(2)</a:t>
            </a:r>
            <a:endParaRPr lang="en-GB" sz="40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1682E-09BC-FE5D-FDA5-AADB7C68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1040A5A-C8AB-3544-B635-46F13C75D2DA}"/>
              </a:ext>
            </a:extLst>
          </p:cNvPr>
          <p:cNvSpPr txBox="1"/>
          <p:nvPr/>
        </p:nvSpPr>
        <p:spPr>
          <a:xfrm>
            <a:off x="9122692" y="4897993"/>
            <a:ext cx="21135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 (Основен текст)"/>
              </a:rPr>
              <a:t>// 16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10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добавя текст в края на низ</a:t>
            </a:r>
            <a:r>
              <a:rPr lang="en-US" sz="3400" dirty="0"/>
              <a:t>a</a:t>
            </a:r>
            <a:endParaRPr lang="bg-BG" sz="340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400" dirty="0"/>
              <a:t> – пази дължината на низа в буфера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/>
              <a:t> </a:t>
            </a:r>
            <a:r>
              <a:rPr lang="en-GB" sz="3400" dirty="0"/>
              <a:t>– премахва всички символи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(1)</a:t>
            </a:r>
            <a:endParaRPr lang="bg-BG" sz="40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EA08A9-D136-1BB5-2DD8-8ACDB404B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D405187-1575-7C27-4EB0-3D47F8BD26E2}"/>
              </a:ext>
            </a:extLst>
          </p:cNvPr>
          <p:cNvSpPr txBox="1"/>
          <p:nvPr/>
        </p:nvSpPr>
        <p:spPr>
          <a:xfrm>
            <a:off x="6546000" y="4810725"/>
            <a:ext cx="2880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dirty="0">
                <a:solidFill>
                  <a:schemeClr val="accent2"/>
                </a:solidFill>
                <a:latin typeface="Consolas (Основен текст)"/>
              </a:rPr>
              <a:t>// 25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456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400" dirty="0"/>
              <a:t> – </a:t>
            </a:r>
            <a:r>
              <a:rPr lang="en-US" sz="3400" dirty="0"/>
              <a:t>връща символ на даден индекс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400" noProof="1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  вмъква низ на определен индекс</a:t>
            </a:r>
            <a:endParaRPr lang="en-US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A96EFE-7C7E-6BC3-7AE9-1717D6F0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60AB159-62EE-E008-4D92-F672BB899837}"/>
              </a:ext>
            </a:extLst>
          </p:cNvPr>
          <p:cNvSpPr txBox="1"/>
          <p:nvPr/>
        </p:nvSpPr>
        <p:spPr>
          <a:xfrm>
            <a:off x="5325703" y="3033741"/>
            <a:ext cx="2046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 (Основен текст)"/>
              </a:rPr>
              <a:t>// e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21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Подзаглавие 13">
            <a:extLst>
              <a:ext uri="{FF2B5EF4-FFF2-40B4-BE49-F238E27FC236}">
                <a16:creationId xmlns:a16="http://schemas.microsoft.com/office/drawing/2014/main" id="{C030B2A7-1FB9-35A4-4002-D45B4C905A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създаване</a:t>
            </a:r>
          </a:p>
        </p:txBody>
      </p:sp>
      <p:sp>
        <p:nvSpPr>
          <p:cNvPr id="25" name="Заглавие 24">
            <a:extLst>
              <a:ext uri="{FF2B5EF4-FFF2-40B4-BE49-F238E27FC236}">
                <a16:creationId xmlns:a16="http://schemas.microsoft.com/office/drawing/2014/main" id="{5B446F52-6BF1-A032-A500-744B163BE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низ?</a:t>
            </a:r>
          </a:p>
        </p:txBody>
      </p:sp>
    </p:spTree>
    <p:extLst>
      <p:ext uri="{BB962C8B-B14F-4D97-AF65-F5344CB8AC3E}">
        <p14:creationId xmlns:p14="http://schemas.microsoft.com/office/powerpoint/2010/main" val="3800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bg-BG" sz="3400" dirty="0"/>
              <a:t>конвертира в</a:t>
            </a:r>
            <a:r>
              <a:rPr lang="en-GB" sz="3400" dirty="0"/>
              <a:t>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3950" noProof="1"/>
              <a:t>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A6E70F-5BB4-3E30-A498-B157BF7F1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21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2"/>
            <a:ext cx="11039929" cy="4569172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Низ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800" b="1" dirty="0">
                <a:solidFill>
                  <a:schemeClr val="bg2"/>
                </a:solidFill>
              </a:rPr>
              <a:t>== </a:t>
            </a:r>
            <a:r>
              <a:rPr lang="en-US" sz="3800" dirty="0">
                <a:solidFill>
                  <a:schemeClr val="bg2"/>
                </a:solidFill>
              </a:rPr>
              <a:t>неизменими поредици от </a:t>
            </a:r>
            <a:r>
              <a:rPr lang="bg-BG" sz="3800" dirty="0">
                <a:solidFill>
                  <a:schemeClr val="bg2"/>
                </a:solidFill>
                <a:ea typeface="+mn-lt"/>
                <a:cs typeface="+mn-lt"/>
              </a:rPr>
              <a:t>символи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Методи за </a:t>
            </a:r>
            <a:r>
              <a:rPr lang="bg-BG" sz="3800" dirty="0">
                <a:solidFill>
                  <a:schemeClr val="bg2"/>
                </a:solidFill>
              </a:rPr>
              <a:t>операции с</a:t>
            </a:r>
            <a:r>
              <a:rPr lang="en-US" sz="3800" dirty="0">
                <a:solidFill>
                  <a:schemeClr val="bg2"/>
                </a:solidFill>
              </a:rPr>
              <a:t> низ</a:t>
            </a:r>
            <a:r>
              <a:rPr lang="bg-BG" sz="3800" dirty="0">
                <a:solidFill>
                  <a:schemeClr val="bg2"/>
                </a:solidFill>
              </a:rPr>
              <a:t>: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14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bg-BG" sz="3800" dirty="0">
                <a:solidFill>
                  <a:schemeClr val="bg2"/>
                </a:solidFill>
              </a:rPr>
              <a:t>за </a:t>
            </a:r>
            <a:r>
              <a:rPr lang="en-US" sz="3800" dirty="0">
                <a:solidFill>
                  <a:schemeClr val="bg2"/>
                </a:solidFill>
              </a:rPr>
              <a:t>ефективно изгражадане / </a:t>
            </a:r>
            <a:r>
              <a:rPr lang="bg-BG" sz="3800" dirty="0">
                <a:solidFill>
                  <a:schemeClr val="bg2"/>
                </a:solidFill>
              </a:rPr>
              <a:t>модифициране </a:t>
            </a:r>
            <a:r>
              <a:rPr lang="en-US" sz="3800" dirty="0">
                <a:solidFill>
                  <a:schemeClr val="bg2"/>
                </a:solidFill>
              </a:rPr>
              <a:t>на низ</a:t>
            </a:r>
            <a:endParaRPr lang="bg-BG" sz="38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9A64A6-1AE2-3EF7-3127-24E6D21E9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1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8E6EF0-FA60-2B2F-4C84-6D076150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2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999000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Низ</a:t>
            </a:r>
            <a:r>
              <a:rPr lang="en-US" sz="3300" dirty="0"/>
              <a:t> (</a:t>
            </a:r>
            <a:r>
              <a:rPr lang="bg-BG" sz="3300" b="1" dirty="0">
                <a:solidFill>
                  <a:schemeClr val="bg1"/>
                </a:solidFill>
              </a:rPr>
              <a:t>стринг</a:t>
            </a:r>
            <a:r>
              <a:rPr lang="bg-BG" sz="3300" dirty="0"/>
              <a:t>) == </a:t>
            </a:r>
            <a:r>
              <a:rPr lang="en-US" sz="3300" dirty="0"/>
              <a:t>редица от символи 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300" dirty="0"/>
              <a:t>Той</a:t>
            </a:r>
            <a:r>
              <a:rPr lang="en-US" sz="3300" dirty="0"/>
              <a:t>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</a:t>
            </a:r>
            <a:r>
              <a:rPr lang="bg-BG" sz="3300" dirty="0"/>
              <a:t>оградени</a:t>
            </a:r>
            <a:r>
              <a:rPr lang="en-US" sz="3300" dirty="0"/>
              <a:t> </a:t>
            </a:r>
            <a:r>
              <a:rPr lang="bg-BG" sz="3300" dirty="0"/>
              <a:t>с</a:t>
            </a:r>
            <a:r>
              <a:rPr lang="en-US" sz="3300" dirty="0"/>
              <a:t>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Конкатенация</a:t>
            </a:r>
            <a:r>
              <a:rPr lang="bg-BG" sz="3300" dirty="0"/>
              <a:t> (долепяне)</a:t>
            </a:r>
            <a:r>
              <a:rPr lang="en-US" sz="3300" dirty="0"/>
              <a:t>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1000" y="4239000"/>
            <a:ext cx="389244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s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1000" y="6087507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C76EDEE-EB42-2EA3-513A-4F3A786E7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(само за четене)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25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501488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681791-37B9-B10B-8DFE-31BB21BDEE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Основни операции с низове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54000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247411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459" y="4842131"/>
            <a:ext cx="8354111" cy="188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 =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4B7AA1D-AEB9-DB1C-0624-55561E0B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5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69E23D9-918E-4950-08F1-48ECBCAE13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Манипулиране на низ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CEDA1DC-BD4A-C167-F9CB-391D32CD80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Конкатенация, подниз, заместване</a:t>
            </a:r>
          </a:p>
        </p:txBody>
      </p:sp>
    </p:spTree>
    <p:extLst>
      <p:ext uri="{BB962C8B-B14F-4D97-AF65-F5344CB8AC3E}">
        <p14:creationId xmlns:p14="http://schemas.microsoft.com/office/powerpoint/2010/main" val="15190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bg-BG" sz="3600" dirty="0"/>
              <a:t>Чрез символите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+=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bg-BG" sz="3600" dirty="0">
                <a:latin typeface="Calibri"/>
                <a:cs typeface="Calibri"/>
              </a:rPr>
              <a:t>Чрез </a:t>
            </a:r>
            <a:r>
              <a:rPr lang="en-GB" sz="3600" dirty="0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chemeClr val="bg1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Начини за 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chemeClr val="bg1"/>
                </a:solidFill>
              </a:rPr>
              <a:t>"Hello" + 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" + "world!"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chemeClr val="bg1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+= 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0C4D17D-47E1-A405-906C-71414C886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70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всеки низ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091000" y="3204000"/>
            <a:ext cx="8275996" cy="618162"/>
            <a:chOff x="2055812" y="3150668"/>
            <a:chExt cx="8278152" cy="61832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091000" y="4255403"/>
            <a:ext cx="8275996" cy="618162"/>
            <a:chOff x="2055812" y="3150668"/>
            <a:chExt cx="8278152" cy="618323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091000" y="5306806"/>
            <a:ext cx="8275996" cy="618162"/>
            <a:chOff x="2055812" y="3150668"/>
            <a:chExt cx="8278152" cy="618323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4301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5354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95A7F0-CAFB-FAB9-5EC2-D4910A28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2082</Words>
  <Application>Microsoft Office PowerPoint</Application>
  <PresentationFormat>Широк екран</PresentationFormat>
  <Paragraphs>371</Paragraphs>
  <Slides>33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Consolas (Основен текст)</vt:lpstr>
      <vt:lpstr>Wingdings</vt:lpstr>
      <vt:lpstr>SoftUni</vt:lpstr>
      <vt:lpstr>Стрингообработка</vt:lpstr>
      <vt:lpstr>Съдържание</vt:lpstr>
      <vt:lpstr>Какво е низ?</vt:lpstr>
      <vt:lpstr>Какво е низ?</vt:lpstr>
      <vt:lpstr>Низове в C#</vt:lpstr>
      <vt:lpstr>Основни операции с низове</vt:lpstr>
      <vt:lpstr>Конкатенация, подниз, заместване</vt:lpstr>
      <vt:lpstr>Начини за конкатенация</vt:lpstr>
      <vt:lpstr>Задача: Повторение на низове</vt:lpstr>
      <vt:lpstr>Решение: Повторение на низове</vt:lpstr>
      <vt:lpstr>Търсене (1)</vt:lpstr>
      <vt:lpstr>Търсене (2)</vt:lpstr>
      <vt:lpstr>Търсене (3)</vt:lpstr>
      <vt:lpstr>Подниз</vt:lpstr>
      <vt:lpstr>Задача: Подниз</vt:lpstr>
      <vt:lpstr>Решение: Подниз</vt:lpstr>
      <vt:lpstr>Разделяне (1)</vt:lpstr>
      <vt:lpstr>Разделяне (2)</vt:lpstr>
      <vt:lpstr>Разделяне (3)</vt:lpstr>
      <vt:lpstr>Заместване</vt:lpstr>
      <vt:lpstr>Задача: Текст филтър</vt:lpstr>
      <vt:lpstr>Решение: Текст филтър</vt:lpstr>
      <vt:lpstr>Класът 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Стрингообработка</dc:title>
  <dc:subject>Модул 2 - Структури от данни и алгоритми</dc:subject>
  <dc:creator>BG-IT-Edu</dc:creator>
  <cp:keywords>Software University; SoftUni; programming; coding; software development; education; training; course; C#</cp:keywords>
  <dc:description>Open Programming and IT Courseware for IT Teachers (BG-IT-Edu): https://github.com/BG-IT-Edu
With the kind support of SoftUni: https://softuni.bg</dc:description>
  <cp:lastModifiedBy>Stefan Kuiumdjiev</cp:lastModifiedBy>
  <cp:revision>117</cp:revision>
  <dcterms:created xsi:type="dcterms:W3CDTF">2018-05-23T13:08:44Z</dcterms:created>
  <dcterms:modified xsi:type="dcterms:W3CDTF">2023-09-17T14:17:25Z</dcterms:modified>
  <cp:category>programming; education; software engineering; software development</cp:category>
</cp:coreProperties>
</file>