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297" r:id="rId2"/>
    <p:sldId id="298" r:id="rId3"/>
    <p:sldId id="303" r:id="rId4"/>
    <p:sldId id="304" r:id="rId5"/>
    <p:sldId id="305" r:id="rId6"/>
    <p:sldId id="306" r:id="rId7"/>
    <p:sldId id="307" r:id="rId8"/>
    <p:sldId id="308" r:id="rId9"/>
    <p:sldId id="310" r:id="rId10"/>
    <p:sldId id="311" r:id="rId11"/>
    <p:sldId id="312" r:id="rId12"/>
    <p:sldId id="313" r:id="rId13"/>
    <p:sldId id="314" r:id="rId14"/>
    <p:sldId id="496" r:id="rId15"/>
    <p:sldId id="320" r:id="rId16"/>
    <p:sldId id="498" r:id="rId17"/>
    <p:sldId id="323" r:id="rId18"/>
    <p:sldId id="500" r:id="rId19"/>
    <p:sldId id="327" r:id="rId20"/>
    <p:sldId id="328" r:id="rId21"/>
    <p:sldId id="329" r:id="rId22"/>
    <p:sldId id="497" r:id="rId23"/>
    <p:sldId id="330" r:id="rId24"/>
    <p:sldId id="331" r:id="rId25"/>
    <p:sldId id="332" r:id="rId26"/>
    <p:sldId id="333" r:id="rId27"/>
    <p:sldId id="334" r:id="rId28"/>
    <p:sldId id="1514" r:id="rId29"/>
    <p:sldId id="581" r:id="rId30"/>
    <p:sldId id="583" r:id="rId31"/>
    <p:sldId id="1496" r:id="rId32"/>
    <p:sldId id="1497" r:id="rId33"/>
    <p:sldId id="1498" r:id="rId34"/>
    <p:sldId id="1499" r:id="rId35"/>
    <p:sldId id="1512" r:id="rId36"/>
    <p:sldId id="1513" r:id="rId37"/>
    <p:sldId id="1515" r:id="rId38"/>
    <p:sldId id="1516" r:id="rId39"/>
    <p:sldId id="1517" r:id="rId40"/>
    <p:sldId id="1518" r:id="rId41"/>
    <p:sldId id="1519" r:id="rId42"/>
    <p:sldId id="1520" r:id="rId43"/>
    <p:sldId id="335" r:id="rId44"/>
    <p:sldId id="504" r:id="rId45"/>
    <p:sldId id="50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52B87998-01DF-449A-B9D9-7A28920BD30A}">
          <p14:sldIdLst>
            <p14:sldId id="297"/>
            <p14:sldId id="298"/>
          </p14:sldIdLst>
        </p14:section>
        <p14:section name="Какво е стриймване?" id="{8AE57CB3-A159-4AE2-B5E4-9C9B5512C258}">
          <p14:sldIdLst>
            <p14:sldId id="303"/>
            <p14:sldId id="304"/>
            <p14:sldId id="305"/>
            <p14:sldId id="306"/>
            <p14:sldId id="307"/>
          </p14:sldIdLst>
        </p14:section>
        <p14:section name="Четене и писане" id="{8BB37AFA-645A-4D63-A324-84C955B7F908}">
          <p14:sldIdLst>
            <p14:sldId id="308"/>
            <p14:sldId id="310"/>
            <p14:sldId id="311"/>
            <p14:sldId id="312"/>
            <p14:sldId id="313"/>
            <p14:sldId id="314"/>
            <p14:sldId id="496"/>
          </p14:sldIdLst>
        </p14:section>
        <p14:section name="File Streams" id="{8C6E2FC1-4381-46BA-B0B5-732BC8156080}">
          <p14:sldIdLst>
            <p14:sldId id="320"/>
            <p14:sldId id="498"/>
            <p14:sldId id="323"/>
            <p14:sldId id="500"/>
          </p14:sldIdLst>
        </p14:section>
        <p14:section name="File Class" id="{E8A5C151-E279-462A-B2B2-4196C31572ED}">
          <p14:sldIdLst>
            <p14:sldId id="327"/>
            <p14:sldId id="328"/>
            <p14:sldId id="329"/>
            <p14:sldId id="497"/>
          </p14:sldIdLst>
        </p14:section>
        <p14:section name="Directory Class" id="{A5706C95-F1BD-44B2-8D04-9F2FE35BE9BC}">
          <p14:sldIdLst>
            <p14:sldId id="330"/>
            <p14:sldId id="331"/>
            <p14:sldId id="332"/>
            <p14:sldId id="333"/>
            <p14:sldId id="334"/>
          </p14:sldIdLst>
        </p14:section>
        <p14:section name="Какво е бинарна сериализация" id="{E1B197B1-4BDE-49B2-9ED7-9AADA241B8BB}">
          <p14:sldIdLst>
            <p14:sldId id="1514"/>
            <p14:sldId id="581"/>
            <p14:sldId id="583"/>
          </p14:sldIdLst>
        </p14:section>
        <p14:section name="Какво е XML" id="{3CCCEC49-7F24-4C74-A73F-97C66456C50D}">
          <p14:sldIdLst>
            <p14:sldId id="1496"/>
            <p14:sldId id="1497"/>
            <p14:sldId id="1498"/>
            <p14:sldId id="1499"/>
            <p14:sldId id="1512"/>
            <p14:sldId id="1513"/>
          </p14:sldIdLst>
        </p14:section>
        <p14:section name="Какво е JSON" id="{88A1F943-BAB3-45F5-9951-D1BF750B6574}">
          <p14:sldIdLst>
            <p14:sldId id="1515"/>
            <p14:sldId id="1516"/>
            <p14:sldId id="1517"/>
            <p14:sldId id="1518"/>
            <p14:sldId id="1519"/>
            <p14:sldId id="1520"/>
          </p14:sldIdLst>
        </p14:section>
        <p14:section name="Обобщение" id="{731AEAA4-0B49-4B39-90BF-E4FC2A54E270}">
          <p14:sldIdLst>
            <p14:sldId id="335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9" autoAdjust="0"/>
    <p:restoredTop sz="95238" autoAdjust="0"/>
  </p:normalViewPr>
  <p:slideViewPr>
    <p:cSldViewPr showGuides="1">
      <p:cViewPr varScale="1">
        <p:scale>
          <a:sx n="77" d="100"/>
          <a:sy n="77" d="100"/>
        </p:scale>
        <p:origin x="96" y="174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17.9.2023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99F61A5A-EE4E-3A37-8DDA-599D031F67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10735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2D6B851A-65A4-3843-9F75-47AB9B9586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9244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Icons by Chanut is Industries / Pixel perfect at </a:t>
            </a:r>
            <a:r>
              <a:rPr lang="en-US" sz="1600" dirty="0">
                <a:hlinkClick r:id="rId3"/>
              </a:rPr>
              <a:t>http://www.flaticon.com/</a:t>
            </a:r>
            <a:r>
              <a:rPr lang="en-US" sz="1600" dirty="0"/>
              <a:t> 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CBBC860-52AA-291E-C2FE-B4923341FA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4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15173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 dirty="0">
                <a:solidFill>
                  <a:schemeClr val="tx1"/>
                </a:solidFill>
              </a:rPr>
              <a:t>*</a:t>
            </a:r>
            <a:endParaRPr lang="en-US" alt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17</a:t>
            </a:fld>
            <a:r>
              <a:rPr lang="en-US" altLang="en-US" sz="1100" b="0" dirty="0">
                <a:solidFill>
                  <a:schemeClr val="tx1"/>
                </a:solidFill>
              </a:rPr>
              <a:t>##</a:t>
            </a:r>
            <a:endParaRPr lang="en-US" alt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F3EEBC0D-15AF-AA57-6CA4-8BADA76E18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0978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 dirty="0">
                <a:solidFill>
                  <a:schemeClr val="tx1"/>
                </a:solidFill>
              </a:rPr>
              <a:t>*</a:t>
            </a:r>
            <a:endParaRPr lang="en-US" alt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18</a:t>
            </a:fld>
            <a:r>
              <a:rPr lang="en-US" altLang="en-US" sz="1100" b="0" dirty="0">
                <a:solidFill>
                  <a:schemeClr val="tx1"/>
                </a:solidFill>
              </a:rPr>
              <a:t>##</a:t>
            </a:r>
            <a:endParaRPr lang="en-US" alt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E7D24C54-C70A-0172-B5BD-F4B83199AF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2425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DEA9AB6-55B7-93EA-40F9-FC07257E91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16726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7C1E637-9D8C-6727-EDF1-2B66D4F6B9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9754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56F7237-9F3A-7760-CF26-2A0980AFFC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89687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ABD4F71-A426-09F5-8567-380BC03EF4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9411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nakov/1d39c4513cff83b8a735d7dc883dfe1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6390120" y="5915328"/>
            <a:ext cx="5248260" cy="341313"/>
          </a:xfrm>
        </p:spPr>
        <p:txBody>
          <a:bodyPr/>
          <a:lstStyle/>
          <a:p>
            <a:r>
              <a:rPr lang="bg-BG" sz="2400" dirty="0"/>
              <a:t>Софтуерни и хардуерни науки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390120" y="5426440"/>
            <a:ext cx="5248260" cy="374236"/>
          </a:xfrm>
        </p:spPr>
        <p:txBody>
          <a:bodyPr>
            <a:noAutofit/>
          </a:bodyPr>
          <a:lstStyle/>
          <a:p>
            <a:r>
              <a:rPr lang="bg-BG" sz="2200" dirty="0">
                <a:solidFill>
                  <a:srgbClr val="234465"/>
                </a:solidFill>
              </a:rPr>
              <a:t>Курс "</a:t>
            </a:r>
            <a:r>
              <a:rPr lang="ru-RU" sz="220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200" dirty="0">
                <a:solidFill>
                  <a:srgbClr val="234465"/>
                </a:solidFill>
              </a:rPr>
              <a:t>"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34046" y="5915822"/>
            <a:ext cx="4751953" cy="341556"/>
          </a:xfrm>
        </p:spPr>
        <p:txBody>
          <a:bodyPr/>
          <a:lstStyle/>
          <a:p>
            <a:pPr marL="0" indent="0" algn="l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kern="1200" dirty="0">
                <a:solidFill>
                  <a:srgbClr val="1A334C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3"/>
              </a:rPr>
              <a:t>https://github.com/BG-IT-Edu</a:t>
            </a:r>
            <a:endParaRPr lang="bg-BG" sz="1800" dirty="0">
              <a:effectLst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sz="200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550" dirty="0">
                <a:cs typeface="Calibri"/>
              </a:rPr>
              <a:t>Видове файлове, </a:t>
            </a:r>
            <a:r>
              <a:rPr lang="bg-BG" sz="3550" dirty="0">
                <a:cs typeface="Calibri"/>
              </a:rPr>
              <a:t>използване</a:t>
            </a:r>
            <a:r>
              <a:rPr lang="en-US" sz="3550" dirty="0">
                <a:cs typeface="Calibri"/>
              </a:rPr>
              <a:t> на стриймове и манип</a:t>
            </a:r>
            <a:r>
              <a:rPr lang="bg-BG" sz="3550" dirty="0">
                <a:cs typeface="Calibri"/>
              </a:rPr>
              <a:t>у</a:t>
            </a:r>
            <a:r>
              <a:rPr lang="en-US" sz="3550" dirty="0">
                <a:cs typeface="Calibri"/>
              </a:rPr>
              <a:t>лиране на файлове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50" dirty="0"/>
              <a:t>Стриймове, файлове и директории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000" y="3024000"/>
            <a:ext cx="5319266" cy="180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350" dirty="0"/>
              <a:t>Прочетете съдържанието от вашия  </a:t>
            </a:r>
            <a:r>
              <a:rPr lang="en-US" sz="3350" b="1" noProof="1">
                <a:solidFill>
                  <a:schemeClr val="bg1"/>
                </a:solidFill>
                <a:latin typeface="Consolas"/>
              </a:rPr>
              <a:t>input.txt</a:t>
            </a:r>
            <a:r>
              <a:rPr lang="en-US" sz="3350" noProof="1">
                <a:solidFill>
                  <a:schemeClr val="bg1"/>
                </a:solidFill>
              </a:rPr>
              <a:t> </a:t>
            </a:r>
            <a:r>
              <a:rPr lang="en-US" sz="3350" dirty="0"/>
              <a:t>файл</a:t>
            </a:r>
            <a:endParaRPr lang="bg-BG" sz="3350" dirty="0"/>
          </a:p>
          <a:p>
            <a:pPr marL="360045" indent="-360045">
              <a:lnSpc>
                <a:spcPct val="100000"/>
              </a:lnSpc>
            </a:pPr>
            <a:r>
              <a:rPr lang="en-US" sz="3350" dirty="0"/>
              <a:t>Отпечатайте</a:t>
            </a:r>
            <a:r>
              <a:rPr lang="bg-BG" sz="3350" dirty="0"/>
              <a:t> съдържанието на</a:t>
            </a:r>
            <a:r>
              <a:rPr lang="en-US" sz="3350" dirty="0"/>
              <a:t> </a:t>
            </a:r>
            <a:r>
              <a:rPr lang="en-US" sz="3350" b="1" dirty="0">
                <a:solidFill>
                  <a:schemeClr val="bg1"/>
                </a:solidFill>
              </a:rPr>
              <a:t>четните редове </a:t>
            </a:r>
            <a:r>
              <a:rPr lang="en-US" sz="3350" dirty="0"/>
              <a:t>на конзолата</a:t>
            </a:r>
            <a:endParaRPr lang="en-US" sz="335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en-US" sz="3350" dirty="0"/>
              <a:t>Започваме да бро</a:t>
            </a:r>
            <a:r>
              <a:rPr lang="bg-BG" sz="3350" dirty="0"/>
              <a:t>и</a:t>
            </a:r>
            <a:r>
              <a:rPr lang="en-US" sz="3350" dirty="0"/>
              <a:t>м</a:t>
            </a:r>
            <a:r>
              <a:rPr lang="en-US" sz="3350" dirty="0">
                <a:solidFill>
                  <a:srgbClr val="234465"/>
                </a:solidFill>
              </a:rPr>
              <a:t> от </a:t>
            </a:r>
            <a:r>
              <a:rPr lang="en-US" sz="3350" b="1" dirty="0">
                <a:solidFill>
                  <a:schemeClr val="bg1"/>
                </a:solidFill>
              </a:rPr>
              <a:t>0</a:t>
            </a:r>
            <a:endParaRPr lang="bg-BG" sz="335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Задачи: </a:t>
            </a:r>
            <a:r>
              <a:rPr lang="en-US" sz="3950" dirty="0">
                <a:ea typeface="+mj-lt"/>
                <a:cs typeface="+mj-lt"/>
              </a:rPr>
              <a:t>Нечетни редове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099991" y="3294722"/>
            <a:ext cx="7998916" cy="169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Two households, both alike in dignity,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In fair Verona, where we lay our scene,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From ancient grudge break to new mutiny,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Where civil blood makes civil hands unclean.</a:t>
            </a:r>
            <a:endParaRPr lang="bg-BG" sz="2799" dirty="0">
              <a:solidFill>
                <a:schemeClr val="tx1"/>
              </a:solidFill>
            </a:endParaRPr>
          </a:p>
        </p:txBody>
      </p:sp>
      <p:sp>
        <p:nvSpPr>
          <p:cNvPr id="9" name="Arrow: Right 8"/>
          <p:cNvSpPr/>
          <p:nvPr/>
        </p:nvSpPr>
        <p:spPr>
          <a:xfrm rot="5400000">
            <a:off x="5625283" y="5129887"/>
            <a:ext cx="391674" cy="3239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099995" y="5563904"/>
            <a:ext cx="7998915" cy="10334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</a:pPr>
            <a:r>
              <a:rPr lang="en-US" sz="2399" dirty="0">
                <a:solidFill>
                  <a:schemeClr val="tx1"/>
                </a:solidFill>
              </a:rPr>
              <a:t>In fair Verona, where we lay our scene,</a:t>
            </a:r>
          </a:p>
          <a:p>
            <a:pPr>
              <a:spcBef>
                <a:spcPts val="0"/>
              </a:spcBef>
            </a:pPr>
            <a:r>
              <a:rPr lang="en-US" sz="2399" dirty="0">
                <a:solidFill>
                  <a:schemeClr val="tx1"/>
                </a:solidFill>
              </a:rPr>
              <a:t>Where civil blood makes civil hands unclean.</a:t>
            </a:r>
            <a:endParaRPr lang="bg-BG" sz="2399" dirty="0">
              <a:solidFill>
                <a:schemeClr val="tx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5A46DCC-1C47-D1B2-12B7-BA66CA7AC4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899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Решение: Нечетни редове</a:t>
            </a:r>
            <a:endParaRPr lang="en-US" sz="3950" dirty="0">
              <a:cs typeface="Calibri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7431" y="1425099"/>
            <a:ext cx="10977141" cy="50181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var reader = </a:t>
            </a:r>
            <a:r>
              <a:rPr lang="en-US" sz="2599" noProof="1">
                <a:solidFill>
                  <a:schemeClr val="bg1"/>
                </a:solidFill>
              </a:rPr>
              <a:t>new StreamReader</a:t>
            </a:r>
            <a:r>
              <a:rPr lang="en-US" sz="2599" noProof="1"/>
              <a:t>("input.txt");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using (reader)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int counter = 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string line = reader.ReadLine();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using (var writer = </a:t>
            </a:r>
            <a:r>
              <a:rPr lang="en-US" sz="2599" noProof="1">
                <a:solidFill>
                  <a:schemeClr val="bg1"/>
                </a:solidFill>
              </a:rPr>
              <a:t>new StreamWriter</a:t>
            </a:r>
            <a:r>
              <a:rPr lang="en-US" sz="2599" noProof="1"/>
              <a:t>("output.txt"))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  while (line != null)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    if (counter % 2 == 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      writer.WriteLine(line);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  counter++;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  line = reader.ReadLine();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}</a:t>
            </a:r>
            <a:endParaRPr lang="en-US" sz="2599" noProof="1">
              <a:solidFill>
                <a:schemeClr val="tx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E3CC695-DD98-1429-4783-FD3BC0DA8D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534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95000"/>
              </a:lnSpc>
            </a:pP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Прочетете файла </a:t>
            </a:r>
            <a:r>
              <a:rPr lang="en-US" sz="3150" b="1" noProof="1">
                <a:solidFill>
                  <a:schemeClr val="bg1"/>
                </a:solidFill>
                <a:latin typeface="Consolas"/>
              </a:rPr>
              <a:t>input.txt</a:t>
            </a:r>
            <a:endParaRPr lang="en-US" sz="3199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60045" indent="-360045">
              <a:lnSpc>
                <a:spcPct val="95000"/>
              </a:lnSpc>
            </a:pPr>
            <a:r>
              <a:rPr lang="en-US" sz="3150" dirty="0"/>
              <a:t>Добавете </a:t>
            </a:r>
            <a:r>
              <a:rPr lang="en-US" sz="3150" b="1" dirty="0">
                <a:solidFill>
                  <a:schemeClr val="bg1"/>
                </a:solidFill>
              </a:rPr>
              <a:t>номер на реда </a:t>
            </a:r>
            <a:r>
              <a:rPr lang="en-US" sz="3150" dirty="0"/>
              <a:t>за всеки ред на файла</a:t>
            </a:r>
            <a:endParaRPr lang="en-US" sz="3150" dirty="0">
              <a:cs typeface="Calibri"/>
            </a:endParaRPr>
          </a:p>
          <a:p>
            <a:pPr marL="360045" indent="-360045">
              <a:lnSpc>
                <a:spcPct val="95000"/>
              </a:lnSpc>
            </a:pPr>
            <a:r>
              <a:rPr lang="en-US" sz="3150" dirty="0"/>
              <a:t>Запишете го</a:t>
            </a: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 </a:t>
            </a:r>
            <a:r>
              <a:rPr lang="bg-BG" sz="3150" dirty="0">
                <a:solidFill>
                  <a:srgbClr val="234465"/>
                </a:solidFill>
                <a:latin typeface="Calibri"/>
                <a:cs typeface="Calibri"/>
              </a:rPr>
              <a:t>в</a:t>
            </a: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US" sz="3150" b="1" noProof="1">
                <a:solidFill>
                  <a:schemeClr val="bg1"/>
                </a:solidFill>
                <a:latin typeface="Consolas"/>
              </a:rPr>
              <a:t>output.txt</a:t>
            </a:r>
            <a:endParaRPr lang="bg-BG" sz="3150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Задача: Номерирани редове</a:t>
            </a:r>
          </a:p>
        </p:txBody>
      </p:sp>
      <p:sp>
        <p:nvSpPr>
          <p:cNvPr id="22" name="Text Placeholder 5"/>
          <p:cNvSpPr txBox="1">
            <a:spLocks/>
          </p:cNvSpPr>
          <p:nvPr/>
        </p:nvSpPr>
        <p:spPr>
          <a:xfrm>
            <a:off x="1906093" y="3114084"/>
            <a:ext cx="8204028" cy="169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>
                <a:solidFill>
                  <a:schemeClr val="tx1"/>
                </a:solidFill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>
                <a:solidFill>
                  <a:schemeClr val="tx1"/>
                </a:solidFill>
              </a:defRPr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>
                <a:solidFill>
                  <a:schemeClr val="tx1"/>
                </a:solidFill>
              </a:defRPr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>
                <a:solidFill>
                  <a:schemeClr val="tx1"/>
                </a:solidFill>
              </a:defRPr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Two households, both alike in dignity,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In fair Verona, where we lay our scene,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From ancient grudge break to new mutiny,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Where civil blood makes civil hands unclean.</a:t>
            </a:r>
            <a:endParaRPr lang="bg-BG" sz="2399" dirty="0">
              <a:solidFill>
                <a:schemeClr val="tx1"/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906093" y="4930248"/>
            <a:ext cx="8204028" cy="169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>
                <a:solidFill>
                  <a:schemeClr val="tx1"/>
                </a:solidFill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>
                <a:solidFill>
                  <a:schemeClr val="tx1"/>
                </a:solidFill>
              </a:defRPr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>
                <a:solidFill>
                  <a:schemeClr val="tx1"/>
                </a:solidFill>
              </a:defRPr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>
                <a:solidFill>
                  <a:schemeClr val="tx1"/>
                </a:solidFill>
              </a:defRPr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1. Two households, both alike in dignity,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2. In fair Verona, where we lay our scene,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3. From ancient grudge break to new mutiny,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4. Where civil blood makes civil hands unclean.</a:t>
            </a:r>
            <a:endParaRPr lang="bg-BG" sz="2399" dirty="0">
              <a:solidFill>
                <a:schemeClr val="tx1"/>
              </a:solidFill>
            </a:endParaRPr>
          </a:p>
        </p:txBody>
      </p:sp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EF46C1AF-68EB-4F38-B27E-FF843863CA97}"/>
              </a:ext>
            </a:extLst>
          </p:cNvPr>
          <p:cNvSpPr/>
          <p:nvPr/>
        </p:nvSpPr>
        <p:spPr bwMode="auto">
          <a:xfrm flipH="1">
            <a:off x="1012325" y="3960371"/>
            <a:ext cx="702977" cy="1754543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5E8B8C7-F0E1-D126-418A-74092E22F3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074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9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950" dirty="0"/>
              <a:t>Решение: </a:t>
            </a:r>
            <a:r>
              <a:rPr lang="en-US" sz="3950" dirty="0">
                <a:ea typeface="+mj-lt"/>
                <a:cs typeface="+mj-lt"/>
              </a:rPr>
              <a:t>Номерирани редове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7079" y="1359540"/>
            <a:ext cx="10777844" cy="52388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using (var reader = new 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</a:rPr>
              <a:t>StreamReader</a:t>
            </a:r>
            <a:r>
              <a:rPr lang="en-US" sz="2599" b="1" dirty="0">
                <a:latin typeface="Consolas" panose="020B0609020204030204" pitchFamily="49" charset="0"/>
              </a:rPr>
              <a:t>("input.txt"))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string line = reader.ReadLine();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int counter = 1;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using (var writer = new 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</a:rPr>
              <a:t>StreamWriter</a:t>
            </a:r>
            <a:r>
              <a:rPr lang="en-US" sz="2599" b="1" dirty="0">
                <a:latin typeface="Consolas" panose="020B0609020204030204" pitchFamily="49" charset="0"/>
              </a:rPr>
              <a:t>("output.txt"))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while (line != null)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  writer.WriteLine($"{counter}. {line}");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  line = reader.ReadLine();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  counter++;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}   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}</a:t>
            </a:r>
            <a:endParaRPr lang="en-US" sz="25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34319AB-C7DD-4388-ABF8-9DA59C4575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482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latin typeface="Consolas" panose="020B0609020204030204" pitchFamily="49" charset="0"/>
                <a:cs typeface="Consolas" panose="020B0609020204030204" pitchFamily="49" charset="0"/>
              </a:rPr>
              <a:t>Try-Catch-Finally</a:t>
            </a:r>
            <a:r>
              <a:rPr lang="bg-BG" sz="3950" dirty="0"/>
              <a:t> –</a:t>
            </a:r>
            <a:r>
              <a:rPr lang="en-US" sz="3950" dirty="0"/>
              <a:t> </a:t>
            </a:r>
            <a:r>
              <a:rPr lang="bg-BG" sz="3950" dirty="0"/>
              <a:t>Пример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0443" y="1404306"/>
            <a:ext cx="11311114" cy="51288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StreamReader reader = null;</a:t>
            </a:r>
            <a:endParaRPr lang="en-US" sz="2399" noProof="1">
              <a:solidFill>
                <a:schemeClr val="bg1"/>
              </a:solidFill>
            </a:endParaRP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int linesCount = 0;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bg1"/>
                </a:solidFill>
              </a:rPr>
              <a:t>try</a:t>
            </a:r>
            <a:r>
              <a:rPr lang="en-US" sz="2399" noProof="1">
                <a:solidFill>
                  <a:schemeClr val="tx1"/>
                </a:solidFill>
              </a:rPr>
              <a:t> {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399" noProof="1">
                <a:solidFill>
                  <a:schemeClr val="tx1"/>
                </a:solidFill>
              </a:rPr>
              <a:t>  </a:t>
            </a:r>
            <a:r>
              <a:rPr lang="en-US" sz="2399" noProof="1">
                <a:solidFill>
                  <a:schemeClr val="tx1"/>
                </a:solidFill>
              </a:rPr>
              <a:t>reader = new StreamReader("input.txt");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while (reader.ReadLine() != null)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  linesCount++;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Console.WriteLine("Lines count: {0}", linesCount);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bg1"/>
                </a:solidFill>
              </a:rPr>
              <a:t>catch</a:t>
            </a:r>
            <a:r>
              <a:rPr lang="en-US" sz="2399" noProof="1">
                <a:solidFill>
                  <a:schemeClr val="tx1"/>
                </a:solidFill>
              </a:rPr>
              <a:t> (Exception ex) {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Console.Error.WriteLine("Error reading file: {0}", ex);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bg1"/>
                </a:solidFill>
              </a:rPr>
              <a:t>finally </a:t>
            </a:r>
            <a:r>
              <a:rPr lang="en-US" sz="23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if (reader != null) reader.Close();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E8221FCC-E162-4D3F-BB51-2F6228880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591" y="5183542"/>
            <a:ext cx="3600409" cy="1323458"/>
          </a:xfrm>
          <a:prstGeom prst="wedgeRoundRectCallout">
            <a:avLst>
              <a:gd name="adj1" fmla="val -77055"/>
              <a:gd name="adj2" fmla="val 49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>
                <a:solidFill>
                  <a:srgbClr val="FFFFFF"/>
                </a:solidFill>
              </a:rPr>
              <a:t>Вместо</a:t>
            </a:r>
            <a:r>
              <a:rPr lang="bg-BG" sz="2350" b="1" dirty="0">
                <a:solidFill>
                  <a:srgbClr val="FFFFFF"/>
                </a:solidFill>
              </a:rPr>
              <a:t> </a:t>
            </a:r>
            <a:r>
              <a:rPr lang="en-US" sz="235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using(reader) </a:t>
            </a:r>
            <a:r>
              <a:rPr lang="bg-BG" sz="235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350" b="1" dirty="0">
                <a:solidFill>
                  <a:srgbClr val="FFFFFF"/>
                </a:solidFill>
              </a:rPr>
              <a:t>може да използвате </a:t>
            </a:r>
            <a:r>
              <a:rPr lang="en-US" sz="235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try-finally</a:t>
            </a:r>
            <a:endParaRPr lang="en-US" sz="2350" b="1" noProof="1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67400C3-6E9B-01AB-9D96-DC4438D162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09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9FA4F4-A8D4-476B-9F73-6E12468897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503" y="1414278"/>
            <a:ext cx="2540994" cy="2540994"/>
          </a:xfrm>
          <a:prstGeom prst="rect">
            <a:avLst/>
          </a:prstGeom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61306CF7-FB4B-A25D-3DF4-84D3BA3D2DA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49175"/>
          </a:xfrm>
        </p:spPr>
        <p:txBody>
          <a:bodyPr/>
          <a:lstStyle/>
          <a:p>
            <a:r>
              <a:rPr lang="ru-RU" dirty="0"/>
              <a:t>Четене / Писане на информация във файлове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1579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9AE80-6ACA-41BD-A0F0-C21B22738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File streams </a:t>
            </a:r>
            <a:r>
              <a:rPr lang="bg-BG" sz="3600" dirty="0"/>
              <a:t>чете</a:t>
            </a:r>
            <a:r>
              <a:rPr lang="en-US" sz="3600" dirty="0"/>
              <a:t>/</a:t>
            </a:r>
            <a:r>
              <a:rPr lang="bg-BG" sz="3600" dirty="0"/>
              <a:t>пише редица от битове във файл</a:t>
            </a:r>
            <a:endParaRPr lang="bg-BG" dirty="0"/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Създава </a:t>
            </a:r>
            <a:r>
              <a:rPr lang="en-US" sz="3600" dirty="0"/>
              <a:t>нов двоичен файл:</a:t>
            </a:r>
            <a:endParaRPr lang="en-US" sz="3600" dirty="0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US" sz="3600" dirty="0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US" sz="3600" dirty="0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US" sz="3600" dirty="0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Отваряне</a:t>
            </a:r>
            <a:r>
              <a:rPr lang="en-US" sz="3600" dirty="0">
                <a:solidFill>
                  <a:srgbClr val="234465"/>
                </a:solidFill>
              </a:rPr>
              <a:t> </a:t>
            </a:r>
            <a:r>
              <a:rPr lang="en-US" sz="3600" dirty="0"/>
              <a:t>на съществуващ файл</a:t>
            </a:r>
            <a:endParaRPr lang="en-US" sz="3600" dirty="0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044479-EF47-4EEC-8AC6-803C44B38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F68C2B-0D85-4E9F-8244-18BC12E41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2676082"/>
            <a:ext cx="10572246" cy="18330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50" b="1" noProof="1">
                <a:latin typeface="Consolas"/>
                <a:cs typeface="Consolas" panose="020B0609020204030204" pitchFamily="49" charset="0"/>
              </a:rPr>
              <a:t>using (var fs = </a:t>
            </a:r>
            <a:r>
              <a:rPr lang="en-US" sz="2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new FileStream</a:t>
            </a:r>
            <a:r>
              <a:rPr lang="en-US" sz="2350" b="1" noProof="1">
                <a:latin typeface="Consolas"/>
                <a:cs typeface="Consolas" panose="020B0609020204030204" pitchFamily="49" charset="0"/>
              </a:rPr>
              <a:t>("file.bin", </a:t>
            </a:r>
            <a:r>
              <a:rPr lang="en-US" sz="2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FileMode.Create</a:t>
            </a:r>
            <a:r>
              <a:rPr lang="en-US" sz="2350" b="1" noProof="1">
                <a:latin typeface="Consolas"/>
                <a:cs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sz="2350" b="1" noProof="1">
                <a:latin typeface="Consolas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350" b="1" noProof="1">
                <a:latin typeface="Consolas"/>
                <a:cs typeface="Consolas" panose="020B0609020204030204" pitchFamily="49" charset="0"/>
              </a:rPr>
              <a:t>  </a:t>
            </a:r>
            <a:r>
              <a:rPr lang="en-US" sz="2350" b="1" noProof="1">
                <a:solidFill>
                  <a:schemeClr val="accent2">
                    <a:lumMod val="75000"/>
                  </a:schemeClr>
                </a:solidFill>
                <a:latin typeface="Consolas"/>
                <a:cs typeface="Consolas" panose="020B0609020204030204" pitchFamily="49" charset="0"/>
              </a:rPr>
              <a:t>// За да напиш</a:t>
            </a:r>
            <a:r>
              <a:rPr lang="bg-BG" sz="2350" b="1" noProof="1">
                <a:solidFill>
                  <a:schemeClr val="accent2">
                    <a:lumMod val="75000"/>
                  </a:schemeClr>
                </a:solidFill>
                <a:latin typeface="Consolas"/>
                <a:cs typeface="Consolas" panose="020B0609020204030204" pitchFamily="49" charset="0"/>
              </a:rPr>
              <a:t>е</a:t>
            </a:r>
            <a:r>
              <a:rPr lang="en-US" sz="2350" b="1" noProof="1">
                <a:solidFill>
                  <a:schemeClr val="accent2">
                    <a:lumMod val="75000"/>
                  </a:schemeClr>
                </a:solidFill>
                <a:latin typeface="Consolas"/>
                <a:cs typeface="Consolas" panose="020B0609020204030204" pitchFamily="49" charset="0"/>
              </a:rPr>
              <a:t>те във файл: fs.Write(byte[]) …</a:t>
            </a:r>
          </a:p>
          <a:p>
            <a:pPr>
              <a:lnSpc>
                <a:spcPct val="120000"/>
              </a:lnSpc>
            </a:pPr>
            <a:r>
              <a:rPr lang="en-US" sz="2350" b="1" noProof="1">
                <a:latin typeface="Consolas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5BB4A1-AC6A-4643-BE07-CCEF0C80B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5408485"/>
            <a:ext cx="10572246" cy="9468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50" b="1" noProof="1">
                <a:latin typeface="Consolas"/>
                <a:cs typeface="Consolas" panose="020B0609020204030204" pitchFamily="49" charset="0"/>
              </a:rPr>
              <a:t>using (var fs = </a:t>
            </a:r>
            <a:r>
              <a:rPr lang="en-US" sz="2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new FileStream</a:t>
            </a:r>
            <a:r>
              <a:rPr lang="en-US" sz="2350" b="1" noProof="1">
                <a:latin typeface="Consolas"/>
                <a:cs typeface="Consolas" panose="020B0609020204030204" pitchFamily="49" charset="0"/>
              </a:rPr>
              <a:t>("file.bin", </a:t>
            </a:r>
            <a:r>
              <a:rPr lang="en-US" sz="2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FileMode.Open</a:t>
            </a:r>
            <a:r>
              <a:rPr lang="en-US" sz="2350" b="1" noProof="1">
                <a:latin typeface="Consolas"/>
                <a:cs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sz="2350" b="1" noProof="1">
                <a:latin typeface="Consolas"/>
                <a:cs typeface="Consolas" panose="020B0609020204030204" pitchFamily="49" charset="0"/>
              </a:rPr>
              <a:t>{  </a:t>
            </a:r>
            <a:r>
              <a:rPr lang="en-US" sz="2350" b="1" noProof="1">
                <a:solidFill>
                  <a:schemeClr val="accent2">
                    <a:lumMod val="75000"/>
                  </a:schemeClr>
                </a:solidFill>
                <a:latin typeface="Consolas"/>
                <a:cs typeface="Consolas" panose="020B0609020204030204" pitchFamily="49" charset="0"/>
              </a:rPr>
              <a:t>// Четене или писане на файл …</a:t>
            </a:r>
            <a:r>
              <a:rPr lang="en-US" sz="2350" b="1" noProof="1">
                <a:latin typeface="Consolas"/>
                <a:cs typeface="Consolas" panose="020B0609020204030204" pitchFamily="49" charset="0"/>
              </a:rPr>
              <a:t>  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2871903-8A2C-8B69-CB35-3A5D36BC2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213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950" dirty="0"/>
              <a:t>Писане на текст във файл – </a:t>
            </a:r>
            <a:r>
              <a:rPr lang="bg-BG" altLang="en-US" sz="3950" dirty="0"/>
              <a:t>П</a:t>
            </a:r>
            <a:r>
              <a:rPr lang="en-US" altLang="en-US" sz="3950" dirty="0" err="1"/>
              <a:t>ример</a:t>
            </a:r>
            <a:endParaRPr lang="en-US" altLang="en-US" sz="395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64" y="1899000"/>
            <a:ext cx="11125072" cy="4190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string text = "Кирилица";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var fileStream =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new FileStream(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"log.txt", FileMode.Create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using(fileStream)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  byte[] bytes = 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Encoding.UTF8.GetBytes(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  fileStream.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bytes, 0, bytes.Length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630106" y="3499240"/>
            <a:ext cx="4589871" cy="990342"/>
          </a:xfrm>
          <a:prstGeom prst="wedgeRoundRectCallout">
            <a:avLst>
              <a:gd name="adj1" fmla="val -58621"/>
              <a:gd name="adj2" fmla="val 585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Encoding.UTF8.GetBytes()</a:t>
            </a:r>
            <a:r>
              <a:rPr lang="en-US" sz="2350" b="1" noProof="1">
                <a:solidFill>
                  <a:schemeClr val="bg2"/>
                </a:solidFill>
              </a:rPr>
              <a:t> </a:t>
            </a:r>
            <a:r>
              <a:rPr lang="en-US" sz="2350" noProof="1">
                <a:solidFill>
                  <a:schemeClr val="bg2"/>
                </a:solidFill>
                <a:ea typeface="+mn-lt"/>
                <a:cs typeface="+mn-lt"/>
              </a:rPr>
              <a:t>връща байтове на знаците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5F98A88-1B39-8854-31CA-DD77FA4FB5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617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46886" y="6453337"/>
            <a:ext cx="9098228" cy="4607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99" dirty="0">
                <a:hlinkClick r:id="rId3"/>
              </a:rPr>
              <a:t>https://gist.github.com/nakov/1d39c4513cff83b8a735d7dc883dfe18</a:t>
            </a:r>
            <a:endParaRPr lang="en-US" sz="1999" dirty="0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950" dirty="0"/>
              <a:t>Криптиране/</a:t>
            </a:r>
            <a:r>
              <a:rPr lang="en-US" sz="3950" dirty="0" err="1"/>
              <a:t>Декр</a:t>
            </a:r>
            <a:r>
              <a:rPr lang="bg-BG" sz="3950" dirty="0"/>
              <a:t>и</a:t>
            </a:r>
            <a:r>
              <a:rPr lang="en-US" sz="3950" dirty="0" err="1"/>
              <a:t>птиране</a:t>
            </a:r>
            <a:r>
              <a:rPr lang="en-US" sz="3950" dirty="0"/>
              <a:t> на файл с XOR</a:t>
            </a:r>
            <a:endParaRPr lang="en-US" altLang="en-US" sz="395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52418" y="1207953"/>
            <a:ext cx="10987222" cy="52352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using (var fin = new FileStream(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"example.png"</a:t>
            </a: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, FileMode.Open))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using (var fout = new FileStream(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"example-encrypted.png"</a:t>
            </a: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, FileMode.Create))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byte[] buffer = new byte[4096];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while (true)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 int bytesRead = fin.Read(buffer);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 if (bytesRead == 0) break;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byte secret = 183;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i = 0; i &lt; bytesRead; i++)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buffer[i] = (byte) (buffer[i] ^ secret);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 fout.Write(buffer, 0, bytesRead);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942783" y="3249000"/>
            <a:ext cx="4958217" cy="1400441"/>
          </a:xfrm>
          <a:prstGeom prst="wedgeRoundRectCallout">
            <a:avLst>
              <a:gd name="adj1" fmla="val -44363"/>
              <a:gd name="adj2" fmla="val 716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Криптира четените битове</a:t>
            </a:r>
            <a:r>
              <a:rPr lang="en-US" sz="2350" b="1" noProof="1">
                <a:solidFill>
                  <a:schemeClr val="bg2"/>
                </a:solidFill>
              </a:rPr>
              <a:t> с константен параметър</a:t>
            </a:r>
            <a:endParaRPr lang="en-US" dirty="0">
              <a:solidFill>
                <a:schemeClr val="bg2"/>
              </a:solidFill>
            </a:endParaRPr>
          </a:p>
          <a:p>
            <a:pPr algn="ctr"/>
            <a:r>
              <a:rPr lang="en-US" sz="2350" b="1" noProof="1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Тайно </a:t>
            </a:r>
            <a:r>
              <a:rPr lang="en-US" sz="2350" b="1" noProof="1">
                <a:solidFill>
                  <a:schemeClr val="bg2"/>
                </a:solidFill>
                <a:cs typeface="Calibri"/>
              </a:rPr>
              <a:t>използваме оператора </a:t>
            </a:r>
            <a:r>
              <a:rPr lang="en-US" sz="2350" b="1" noProof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XOR</a:t>
            </a:r>
            <a:r>
              <a:rPr lang="en-US" sz="2350" b="1" noProof="1">
                <a:solidFill>
                  <a:schemeClr val="bg2"/>
                </a:solidFill>
                <a:ea typeface="+mn-lt"/>
                <a:cs typeface="+mn-lt"/>
              </a:rPr>
              <a:t> </a:t>
            </a:r>
            <a:r>
              <a:rPr lang="en-US" sz="2350" b="1" noProof="1">
                <a:solidFill>
                  <a:schemeClr val="bg2"/>
                </a:solidFill>
                <a:cs typeface="Calibri"/>
              </a:rPr>
              <a:t> 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307FBAB-E13B-1F6F-64B9-BC31C8007E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603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784710-C6D0-4212-96EB-7F23A8F65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825" y="1127725"/>
            <a:ext cx="2118601" cy="22996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82DC1D-FA34-4F94-A352-B89265614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895" y="2515634"/>
            <a:ext cx="1093453" cy="144742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9C50DDCE-ED52-3176-5B64-AE0A80BD34E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865916"/>
            <a:ext cx="10961783" cy="768084"/>
          </a:xfrm>
        </p:spPr>
        <p:txBody>
          <a:bodyPr/>
          <a:lstStyle/>
          <a:p>
            <a:r>
              <a:rPr lang="bg-BG" dirty="0"/>
              <a:t>Класът </a:t>
            </a:r>
            <a:r>
              <a:rPr lang="en-US" dirty="0"/>
              <a:t>File </a:t>
            </a:r>
            <a:r>
              <a:rPr lang="bg-BG" dirty="0"/>
              <a:t>в .</a:t>
            </a:r>
            <a:r>
              <a:rPr lang="en-US" dirty="0"/>
              <a:t>NET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38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24000"/>
            <a:ext cx="11781606" cy="5207396"/>
          </a:xfrm>
        </p:spPr>
        <p:txBody>
          <a:bodyPr vert="horz" lIns="108000" tIns="36000" rIns="108000" bIns="36000" rtlCol="0" anchor="t">
            <a:noAutofit/>
          </a:bodyPr>
          <a:lstStyle/>
          <a:p>
            <a:pPr marL="442595" indent="-442595">
              <a:spcBef>
                <a:spcPts val="1200"/>
              </a:spcBef>
              <a:buFontTx/>
              <a:buAutoNum type="arabicPeriod"/>
            </a:pPr>
            <a:r>
              <a:rPr lang="en-US" sz="3000" dirty="0"/>
              <a:t>Какво е </a:t>
            </a:r>
            <a:r>
              <a:rPr lang="en-US" sz="3000" b="1" dirty="0">
                <a:solidFill>
                  <a:schemeClr val="bg1"/>
                </a:solidFill>
              </a:rPr>
              <a:t>стриймване</a:t>
            </a:r>
            <a:r>
              <a:rPr lang="en-US" sz="3000" dirty="0"/>
              <a:t>?</a:t>
            </a:r>
            <a:endParaRPr lang="bg-BG" sz="30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3000" dirty="0"/>
              <a:t>2. </a:t>
            </a:r>
            <a:r>
              <a:rPr lang="en-US" sz="3000" b="1" noProof="1">
                <a:solidFill>
                  <a:schemeClr val="bg1"/>
                </a:solidFill>
              </a:rPr>
              <a:t>Четене </a:t>
            </a:r>
            <a:r>
              <a:rPr lang="en-US" sz="3000" noProof="1">
                <a:solidFill>
                  <a:srgbClr val="234465"/>
                </a:solidFill>
              </a:rPr>
              <a:t>и</a:t>
            </a:r>
            <a:r>
              <a:rPr lang="en-US" sz="3000" noProof="1"/>
              <a:t> </a:t>
            </a:r>
            <a:r>
              <a:rPr lang="en-US" sz="3000" b="1" noProof="1">
                <a:solidFill>
                  <a:schemeClr val="bg1"/>
                </a:solidFill>
              </a:rPr>
              <a:t>писане</a:t>
            </a:r>
            <a:endParaRPr lang="en-US" sz="3000" b="1" dirty="0">
              <a:solidFill>
                <a:schemeClr val="bg1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3000" dirty="0"/>
              <a:t>3. </a:t>
            </a:r>
            <a:r>
              <a:rPr lang="en-US" sz="3000" b="1" dirty="0">
                <a:solidFill>
                  <a:schemeClr val="bg1"/>
                </a:solidFill>
              </a:rPr>
              <a:t>Стриймване на файлове</a:t>
            </a:r>
            <a:endParaRPr lang="en-US" sz="3000" b="1" dirty="0">
              <a:solidFill>
                <a:schemeClr val="bg1"/>
              </a:solidFill>
              <a:cs typeface="Calibri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3000" dirty="0"/>
              <a:t>4. Клас </a:t>
            </a:r>
            <a:r>
              <a:rPr lang="en-US" sz="3000" b="1" dirty="0">
                <a:solidFill>
                  <a:schemeClr val="bg1"/>
                </a:solidFill>
              </a:rPr>
              <a:t>File</a:t>
            </a:r>
            <a:endParaRPr lang="en-US" sz="3000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3000" dirty="0"/>
              <a:t>5.</a:t>
            </a:r>
            <a:r>
              <a:rPr lang="bg-BG" sz="3000" dirty="0"/>
              <a:t> </a:t>
            </a:r>
            <a:r>
              <a:rPr lang="en-US" sz="3000" dirty="0">
                <a:ea typeface="+mn-lt"/>
                <a:cs typeface="+mn-lt"/>
              </a:rPr>
              <a:t>Клас</a:t>
            </a:r>
            <a:r>
              <a:rPr lang="en-US" sz="3000" dirty="0"/>
              <a:t> </a:t>
            </a:r>
            <a:r>
              <a:rPr lang="en-US" sz="3000" b="1" dirty="0">
                <a:solidFill>
                  <a:schemeClr val="bg1"/>
                </a:solidFill>
              </a:rPr>
              <a:t>Directory</a:t>
            </a:r>
            <a:r>
              <a:rPr lang="en-US" sz="3000" dirty="0"/>
              <a:t> 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3000" dirty="0"/>
              <a:t>6. </a:t>
            </a:r>
            <a:r>
              <a:rPr lang="bg-BG" sz="3000" b="1" dirty="0">
                <a:solidFill>
                  <a:schemeClr val="bg1"/>
                </a:solidFill>
              </a:rPr>
              <a:t>Бинарна сериализация</a:t>
            </a:r>
            <a:endParaRPr lang="ru-RU" sz="3000" b="1" dirty="0">
              <a:solidFill>
                <a:schemeClr val="bg1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bg-BG" sz="3000" dirty="0"/>
              <a:t>7. </a:t>
            </a:r>
            <a:r>
              <a:rPr lang="en-US" sz="3000" b="1" dirty="0">
                <a:solidFill>
                  <a:schemeClr val="bg1"/>
                </a:solidFill>
              </a:rPr>
              <a:t>XML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3000" dirty="0"/>
              <a:t>8. </a:t>
            </a:r>
            <a:r>
              <a:rPr lang="en-US" sz="3000" b="1" dirty="0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Съдържание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7A6675B-BB4E-8AF8-1550-7CA14A39FC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1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0"/>
          </p:nvPr>
        </p:nvSpPr>
        <p:spPr>
          <a:xfrm>
            <a:off x="193479" y="1196706"/>
            <a:ext cx="11920754" cy="51997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/>
              </a:rPr>
              <a:t>File.ReadAllText()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600" noProof="1">
                <a:sym typeface="Wingdings" panose="05000000000000000000" pitchFamily="2" charset="2"/>
              </a:rPr>
              <a:t> </a:t>
            </a:r>
            <a:r>
              <a:rPr lang="en-US" sz="3200" b="1" noProof="1">
                <a:solidFill>
                  <a:schemeClr val="bg1"/>
                </a:solidFill>
                <a:latin typeface="Consolas"/>
                <a:sym typeface="Wingdings" panose="05000000000000000000" pitchFamily="2" charset="2"/>
              </a:rPr>
              <a:t>низ </a:t>
            </a:r>
            <a:r>
              <a:rPr lang="en-US" sz="3600" noProof="1">
                <a:solidFill>
                  <a:srgbClr val="234465"/>
                </a:solidFill>
                <a:latin typeface="Calibri"/>
                <a:cs typeface="Calibri"/>
                <a:sym typeface="Wingdings" panose="05000000000000000000" pitchFamily="2" charset="2"/>
              </a:rPr>
              <a:t>-</a:t>
            </a:r>
            <a:r>
              <a:rPr lang="en-US" sz="3600" noProof="1"/>
              <a:t> </a:t>
            </a:r>
            <a:r>
              <a:rPr lang="en-US" sz="3600" noProof="1">
                <a:ea typeface="+mn-lt"/>
                <a:cs typeface="+mn-lt"/>
              </a:rPr>
              <a:t>чете текст наведнъж</a:t>
            </a: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US" noProof="1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US" noProof="1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US" noProof="1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/>
              </a:rPr>
              <a:t>File.ReadAllLines()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600" noProof="1">
                <a:sym typeface="Wingdings" panose="05000000000000000000" pitchFamily="2" charset="2"/>
              </a:rPr>
              <a:t> </a:t>
            </a:r>
            <a:r>
              <a:rPr lang="en-US" sz="3600" b="1" noProof="1">
                <a:solidFill>
                  <a:schemeClr val="bg1"/>
                </a:solidFill>
                <a:latin typeface="Consolas"/>
                <a:sym typeface="Wingdings" panose="05000000000000000000" pitchFamily="2" charset="2"/>
              </a:rPr>
              <a:t>низ[]</a:t>
            </a:r>
            <a:r>
              <a:rPr lang="en-US" sz="3600" b="1" noProof="1">
                <a:solidFill>
                  <a:schemeClr val="bg1"/>
                </a:solidFill>
              </a:rPr>
              <a:t> </a:t>
            </a:r>
            <a:r>
              <a:rPr lang="en-US" sz="3600" noProof="1"/>
              <a:t>- чете текста на редове</a:t>
            </a:r>
            <a:endParaRPr lang="bg-BG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Четене на текстов файл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01756" y="2018792"/>
            <a:ext cx="10650828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string text = File.</a:t>
            </a:r>
            <a:r>
              <a:rPr lang="en-US" sz="2799" dirty="0">
                <a:solidFill>
                  <a:schemeClr val="bg1"/>
                </a:solidFill>
              </a:rPr>
              <a:t>ReadAllText</a:t>
            </a:r>
            <a:r>
              <a:rPr lang="en-US" sz="2799" dirty="0"/>
              <a:t>("file.txt");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82397" y="4827104"/>
            <a:ext cx="10650828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string[] lines = File.</a:t>
            </a:r>
            <a:r>
              <a:rPr lang="en-US" sz="2799" dirty="0">
                <a:solidFill>
                  <a:schemeClr val="bg1"/>
                </a:solidFill>
              </a:rPr>
              <a:t>ReadAllLines</a:t>
            </a:r>
            <a:r>
              <a:rPr lang="en-US" sz="2799" dirty="0"/>
              <a:t>("file.txt");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799C289-49B9-C156-7A4D-49EF01E31F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328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350" noProof="1"/>
              <a:t>Пише </a:t>
            </a:r>
            <a:r>
              <a:rPr lang="en-US" sz="3350" b="1" noProof="1">
                <a:solidFill>
                  <a:schemeClr val="bg1"/>
                </a:solidFill>
              </a:rPr>
              <a:t>низ </a:t>
            </a:r>
            <a:r>
              <a:rPr lang="en-US" sz="3350" noProof="1"/>
              <a:t>към текстов файл:</a:t>
            </a:r>
            <a:endParaRPr lang="bg-BG" sz="3350" dirty="0"/>
          </a:p>
          <a:p>
            <a:pPr marL="360045" indent="-360045"/>
            <a:endParaRPr lang="en-US" noProof="1">
              <a:cs typeface="Calibri"/>
            </a:endParaRPr>
          </a:p>
          <a:p>
            <a:pPr marL="360045" indent="-360045">
              <a:spcBef>
                <a:spcPts val="1799"/>
              </a:spcBef>
            </a:pPr>
            <a:r>
              <a:rPr lang="en-US" sz="3350" noProof="1"/>
              <a:t>Пише </a:t>
            </a:r>
            <a:r>
              <a:rPr lang="en-US" sz="3350" b="1" noProof="1">
                <a:solidFill>
                  <a:schemeClr val="bg1"/>
                </a:solidFill>
              </a:rPr>
              <a:t>редица </a:t>
            </a:r>
            <a:r>
              <a:rPr lang="en-US" sz="3350" noProof="1"/>
              <a:t>от низове в текстов файл, разделени с ред:</a:t>
            </a:r>
            <a:endParaRPr lang="en-US" sz="3350" noProof="1">
              <a:cs typeface="Calibri"/>
            </a:endParaRPr>
          </a:p>
          <a:p>
            <a:pPr marL="360045" indent="-360045">
              <a:spcBef>
                <a:spcPts val="0"/>
              </a:spcBef>
            </a:pPr>
            <a:endParaRPr lang="en-US" noProof="1">
              <a:cs typeface="Calibri"/>
            </a:endParaRPr>
          </a:p>
          <a:p>
            <a:pPr marL="360045" indent="-360045"/>
            <a:endParaRPr lang="en-US" noProof="1">
              <a:cs typeface="Calibri"/>
            </a:endParaRPr>
          </a:p>
          <a:p>
            <a:pPr marL="360045" indent="-360045">
              <a:spcBef>
                <a:spcPts val="0"/>
              </a:spcBef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</a:rPr>
              <a:t>Добавя </a:t>
            </a:r>
            <a:r>
              <a:rPr lang="en-US" sz="3350" noProof="1">
                <a:solidFill>
                  <a:srgbClr val="234465"/>
                </a:solidFill>
              </a:rPr>
              <a:t>допълнителен текст към с</a:t>
            </a:r>
            <a:r>
              <a:rPr lang="bg-BG" sz="3350" noProof="1">
                <a:solidFill>
                  <a:srgbClr val="234465"/>
                </a:solidFill>
              </a:rPr>
              <a:t>ъ</a:t>
            </a:r>
            <a:r>
              <a:rPr lang="en-US" sz="3350" noProof="1">
                <a:solidFill>
                  <a:srgbClr val="234465"/>
                </a:solidFill>
              </a:rPr>
              <a:t>ществуващ файл</a:t>
            </a:r>
            <a:r>
              <a:rPr lang="en-US" sz="3350" noProof="1"/>
              <a:t>:</a:t>
            </a:r>
            <a:endParaRPr lang="en-US" sz="3350" noProof="1">
              <a:cs typeface="Calibri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Писане на текстов файл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8666" y="4395251"/>
            <a:ext cx="11606621" cy="151548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sz="3199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87210" y="3515273"/>
            <a:ext cx="10817582" cy="993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>
                <a:solidFill>
                  <a:schemeClr val="bg1"/>
                </a:solidFill>
              </a:rPr>
              <a:t>string[] </a:t>
            </a:r>
            <a:r>
              <a:rPr lang="en-US" sz="2399" dirty="0"/>
              <a:t>names = { "peter", "irina", "george", "</a:t>
            </a:r>
            <a:r>
              <a:rPr lang="en-US" sz="2399" noProof="1"/>
              <a:t>maria</a:t>
            </a:r>
            <a:r>
              <a:rPr lang="en-US" sz="2399" dirty="0"/>
              <a:t>" };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File.</a:t>
            </a:r>
            <a:r>
              <a:rPr lang="en-US" sz="2399" dirty="0">
                <a:solidFill>
                  <a:schemeClr val="bg1"/>
                </a:solidFill>
              </a:rPr>
              <a:t>WriteAllLines</a:t>
            </a:r>
            <a:r>
              <a:rPr lang="en-US" sz="2399" dirty="0"/>
              <a:t>("output.txt", names);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87210" y="1941947"/>
            <a:ext cx="10817582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File.</a:t>
            </a:r>
            <a:r>
              <a:rPr lang="en-US" sz="2399" dirty="0">
                <a:solidFill>
                  <a:schemeClr val="bg1"/>
                </a:solidFill>
              </a:rPr>
              <a:t>WriteAllText</a:t>
            </a:r>
            <a:r>
              <a:rPr lang="en-US" sz="2399" dirty="0"/>
              <a:t>("output.txt", "Files are fun :)");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BF7C0B1-B630-4962-BD17-7A051E067FBD}"/>
              </a:ext>
            </a:extLst>
          </p:cNvPr>
          <p:cNvSpPr txBox="1">
            <a:spLocks/>
          </p:cNvSpPr>
          <p:nvPr/>
        </p:nvSpPr>
        <p:spPr>
          <a:xfrm>
            <a:off x="687210" y="5408485"/>
            <a:ext cx="10817582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File.</a:t>
            </a:r>
            <a:r>
              <a:rPr lang="en-US" sz="2399" dirty="0">
                <a:solidFill>
                  <a:schemeClr val="bg1"/>
                </a:solidFill>
              </a:rPr>
              <a:t>AppendAllText</a:t>
            </a:r>
            <a:r>
              <a:rPr lang="en-US" sz="2399" dirty="0"/>
              <a:t>("output.txt", "\nMore text\n");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6EB6E58-1605-8FC5-1C79-9ECC5757A4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813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noProof="1"/>
              <a:t>Писане на </a:t>
            </a:r>
            <a:r>
              <a:rPr lang="en-US" sz="3350" b="1" noProof="1">
                <a:solidFill>
                  <a:schemeClr val="bg1"/>
                </a:solidFill>
              </a:rPr>
              <a:t>byte[]</a:t>
            </a:r>
            <a:r>
              <a:rPr lang="en-US" sz="3350" noProof="1"/>
              <a:t> в текстов файл:</a:t>
            </a:r>
            <a:endParaRPr lang="bg-BG" sz="3350" dirty="0"/>
          </a:p>
          <a:p>
            <a:pPr marL="360045" indent="-360045">
              <a:lnSpc>
                <a:spcPct val="250000"/>
              </a:lnSpc>
            </a:pPr>
            <a:endParaRPr lang="bg-BG" noProof="1"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noProof="1"/>
          </a:p>
          <a:p>
            <a:pPr marL="360045" indent="-360045"/>
            <a:r>
              <a:rPr lang="en-US" sz="3350" noProof="1"/>
              <a:t>Четене на двоичен файл с</a:t>
            </a:r>
            <a:r>
              <a:rPr lang="en-US" sz="3350" noProof="1">
                <a:solidFill>
                  <a:srgbClr val="234465"/>
                </a:solidFill>
              </a:rPr>
              <a:t> </a:t>
            </a:r>
            <a:r>
              <a:rPr lang="en-US" sz="3350" b="1" noProof="1">
                <a:solidFill>
                  <a:schemeClr val="bg1"/>
                </a:solidFill>
              </a:rPr>
              <a:t>byte[]</a:t>
            </a:r>
            <a:r>
              <a:rPr lang="en-US" sz="3350" noProof="1"/>
              <a:t>:</a:t>
            </a:r>
            <a:endParaRPr lang="bg-BG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Четене/Писане на двоичен файл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8666" y="4395251"/>
            <a:ext cx="11606621" cy="151548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sz="3199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07431" y="4709038"/>
            <a:ext cx="11032327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byte[] bytesRead = File.</a:t>
            </a:r>
            <a:r>
              <a:rPr lang="en-US" sz="2799" noProof="1">
                <a:solidFill>
                  <a:schemeClr val="bg1"/>
                </a:solidFill>
              </a:rPr>
              <a:t>ReadAllBytes</a:t>
            </a:r>
            <a:r>
              <a:rPr lang="en-US" sz="2799" noProof="1"/>
              <a:t>("binaryFile.txt");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07431" y="1917333"/>
            <a:ext cx="11032327" cy="20065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byte[] bytesToWrite </a:t>
            </a:r>
            <a:r>
              <a:rPr lang="en-US" sz="2799" noProof="1"/>
              <a:t>= { 0, 183, 255 };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File.</a:t>
            </a:r>
            <a:r>
              <a:rPr lang="en-US" sz="2799" noProof="1">
                <a:solidFill>
                  <a:schemeClr val="bg1"/>
                </a:solidFill>
              </a:rPr>
              <a:t>WriteAllBytes</a:t>
            </a:r>
            <a:r>
              <a:rPr lang="en-US" sz="2799" noProof="1"/>
              <a:t>("output.txt",</a:t>
            </a:r>
            <a:r>
              <a:rPr lang="en-US" sz="2799" noProof="1">
                <a:solidFill>
                  <a:schemeClr val="bg1"/>
                </a:solidFill>
              </a:rPr>
              <a:t> bytesToWrite</a:t>
            </a:r>
            <a:r>
              <a:rPr lang="en-US" sz="2799" noProof="1"/>
              <a:t>);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53778A4-2915-34B9-CCC6-670C61C359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181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A8266E0-1A85-45AB-ABF0-3573ABAE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757" y="1295957"/>
            <a:ext cx="1750910" cy="19005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DAA2FD-407D-40A6-9216-AE3EB119D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60" y="2438659"/>
            <a:ext cx="1447424" cy="144742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1526F818-5163-4BCB-1AC4-77A29705507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bg-BG" dirty="0"/>
              <a:t>Класът </a:t>
            </a:r>
            <a:r>
              <a:rPr lang="en-US" dirty="0"/>
              <a:t>Directory </a:t>
            </a:r>
            <a:r>
              <a:rPr lang="bg-BG" dirty="0"/>
              <a:t>в .</a:t>
            </a:r>
            <a:r>
              <a:rPr lang="en-US" dirty="0"/>
              <a:t>NET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7903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</a:rPr>
              <a:t>Създаване </a:t>
            </a:r>
            <a:r>
              <a:rPr lang="en-US" sz="3350" dirty="0">
                <a:solidFill>
                  <a:srgbClr val="234465"/>
                </a:solidFill>
              </a:rPr>
              <a:t>на</a:t>
            </a:r>
            <a:r>
              <a:rPr lang="en-US" sz="3350" dirty="0"/>
              <a:t> директория (</a:t>
            </a:r>
            <a:r>
              <a:rPr lang="en-US" sz="3350" dirty="0">
                <a:ea typeface="+mn-lt"/>
                <a:cs typeface="+mn-lt"/>
              </a:rPr>
              <a:t>с всичките </a:t>
            </a:r>
            <a:r>
              <a:rPr lang="bg-BG" sz="3350" dirty="0">
                <a:ea typeface="+mn-lt"/>
                <a:cs typeface="+mn-lt"/>
              </a:rPr>
              <a:t>ѝ</a:t>
            </a:r>
            <a:r>
              <a:rPr lang="en-US" sz="3350" dirty="0">
                <a:ea typeface="+mn-lt"/>
                <a:cs typeface="+mn-lt"/>
              </a:rPr>
              <a:t> поддиректории по посочения път</a:t>
            </a:r>
            <a:r>
              <a:rPr lang="en-US" sz="3350" dirty="0"/>
              <a:t>),</a:t>
            </a:r>
            <a:r>
              <a:rPr lang="en-US" sz="3350" dirty="0">
                <a:ea typeface="+mn-lt"/>
                <a:cs typeface="+mn-lt"/>
              </a:rPr>
              <a:t> освен ако вече 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не съществуват</a:t>
            </a:r>
            <a:r>
              <a:rPr lang="en-US" sz="3350" dirty="0"/>
              <a:t>:</a:t>
            </a:r>
            <a:endParaRPr lang="bg-BG" sz="3350" dirty="0"/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endParaRPr lang="en-US" dirty="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</a:rPr>
              <a:t>Изтриване </a:t>
            </a:r>
            <a:r>
              <a:rPr lang="en-US" sz="3350" dirty="0">
                <a:solidFill>
                  <a:srgbClr val="234465"/>
                </a:solidFill>
              </a:rPr>
              <a:t>на</a:t>
            </a:r>
            <a:r>
              <a:rPr lang="en-US" sz="3350" dirty="0"/>
              <a:t> директория (със съдържание):</a:t>
            </a:r>
            <a:endParaRPr lang="en-US" sz="3350" dirty="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endParaRPr lang="en-US" dirty="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</a:rPr>
              <a:t>Преместване </a:t>
            </a:r>
            <a:r>
              <a:rPr lang="en-US" sz="3350" dirty="0"/>
              <a:t>на файл от една директория в друга:</a:t>
            </a:r>
            <a:endParaRPr lang="en-US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Основни операци</a:t>
            </a:r>
            <a:r>
              <a:rPr lang="bg-BG" sz="3950" dirty="0"/>
              <a:t>и</a:t>
            </a:r>
            <a:r>
              <a:rPr lang="en-US" sz="3950" dirty="0"/>
              <a:t> на директори</a:t>
            </a:r>
            <a:r>
              <a:rPr lang="bg-BG" sz="3950" dirty="0"/>
              <a:t>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3390" y="2484247"/>
            <a:ext cx="8886685" cy="6495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Directory.</a:t>
            </a:r>
            <a:r>
              <a:rPr lang="en-US" sz="2799" dirty="0">
                <a:solidFill>
                  <a:schemeClr val="bg1"/>
                </a:solidFill>
              </a:rPr>
              <a:t>CreateDirectory</a:t>
            </a:r>
            <a:r>
              <a:rPr lang="en-US" sz="2799" dirty="0"/>
              <a:t>("TestFolder");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3390" y="4039076"/>
            <a:ext cx="8886685" cy="6495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Directory.</a:t>
            </a:r>
            <a:r>
              <a:rPr lang="en-US" sz="2799" dirty="0">
                <a:solidFill>
                  <a:schemeClr val="bg1"/>
                </a:solidFill>
              </a:rPr>
              <a:t>Delete</a:t>
            </a:r>
            <a:r>
              <a:rPr lang="en-US" sz="2799" dirty="0"/>
              <a:t>("TestFolder", true);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3390" y="5543450"/>
            <a:ext cx="8886685" cy="6495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Directory.</a:t>
            </a:r>
            <a:r>
              <a:rPr lang="en-US" sz="2799" dirty="0">
                <a:solidFill>
                  <a:schemeClr val="bg1"/>
                </a:solidFill>
              </a:rPr>
              <a:t>Move</a:t>
            </a:r>
            <a:r>
              <a:rPr lang="en-US" sz="2799" dirty="0"/>
              <a:t>("Test", "New Folder");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A099FF4-9158-19B7-A005-08A3E699B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02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150" b="1" dirty="0">
                <a:solidFill>
                  <a:schemeClr val="bg1"/>
                </a:solidFill>
                <a:latin typeface="Consolas"/>
              </a:rPr>
              <a:t>GetFiles()</a:t>
            </a:r>
            <a:r>
              <a:rPr lang="en-US" sz="3150" dirty="0">
                <a:solidFill>
                  <a:schemeClr val="bg1"/>
                </a:solidFill>
              </a:rPr>
              <a:t> </a:t>
            </a:r>
            <a:r>
              <a:rPr lang="en-US" sz="3350" dirty="0"/>
              <a:t>– Връща имената на файловете (включително техния път) в опред</a:t>
            </a:r>
            <a:r>
              <a:rPr lang="bg-BG" sz="3350" dirty="0"/>
              <a:t>е</a:t>
            </a:r>
            <a:r>
              <a:rPr lang="en-US" sz="3350" dirty="0"/>
              <a:t>лена директория</a:t>
            </a:r>
            <a:endParaRPr lang="bg-BG" sz="3350" dirty="0"/>
          </a:p>
          <a:p>
            <a:pPr marL="360045" indent="-360045">
              <a:buClr>
                <a:schemeClr val="tx1"/>
              </a:buClr>
            </a:pPr>
            <a:endParaRPr lang="en-US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endParaRPr lang="en-US" noProof="1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150" b="1" noProof="1">
                <a:solidFill>
                  <a:schemeClr val="bg1"/>
                </a:solidFill>
                <a:latin typeface="Consolas"/>
              </a:rPr>
              <a:t>GetDirectories()</a:t>
            </a:r>
            <a:r>
              <a:rPr lang="en-US" sz="31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3350" dirty="0"/>
              <a:t>– връща имената на подпапките (включително техните пътища) в определена директория</a:t>
            </a:r>
            <a:endParaRPr lang="en-US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ea typeface="+mj-lt"/>
                <a:cs typeface="+mj-lt"/>
              </a:rPr>
              <a:t>Списък на съдържанието на директорията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3205" y="2529235"/>
            <a:ext cx="8831904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string[] filesInDir =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Directory.</a:t>
            </a:r>
            <a:r>
              <a:rPr lang="en-US" sz="2799" dirty="0">
                <a:solidFill>
                  <a:schemeClr val="bg1"/>
                </a:solidFill>
              </a:rPr>
              <a:t>GetFiles</a:t>
            </a:r>
            <a:r>
              <a:rPr lang="en-US" sz="2799" dirty="0"/>
              <a:t>("TestFolder");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7211" y="5142416"/>
            <a:ext cx="8827309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string[] subDirs =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Directory.</a:t>
            </a:r>
            <a:r>
              <a:rPr lang="en-US" sz="2799" dirty="0">
                <a:solidFill>
                  <a:schemeClr val="bg1"/>
                </a:solidFill>
              </a:rPr>
              <a:t>GetDirectories</a:t>
            </a:r>
            <a:r>
              <a:rPr lang="en-US" sz="2799" dirty="0"/>
              <a:t>("TestFolder");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2636BEA-CABE-1D83-A5DA-E512F96BCD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53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spcBef>
                <a:spcPts val="1200"/>
              </a:spcBef>
            </a:pPr>
            <a:r>
              <a:rPr lang="en-US" sz="3350" dirty="0"/>
              <a:t>Дадена ви е папка с името </a:t>
            </a:r>
            <a:r>
              <a:rPr lang="en-US" sz="3350" b="1" noProof="1">
                <a:solidFill>
                  <a:schemeClr val="bg1"/>
                </a:solidFill>
              </a:rPr>
              <a:t>TestFolder</a:t>
            </a:r>
            <a:endParaRPr lang="bg-BG" sz="3350" dirty="0">
              <a:solidFill>
                <a:schemeClr val="bg1"/>
              </a:solidFill>
            </a:endParaRPr>
          </a:p>
          <a:p>
            <a:pPr marL="360045" indent="-360045">
              <a:spcBef>
                <a:spcPts val="1200"/>
              </a:spcBef>
            </a:pPr>
            <a:r>
              <a:rPr lang="en-US" sz="3350" dirty="0"/>
              <a:t>Изчислете </a:t>
            </a:r>
            <a:r>
              <a:rPr lang="en-US" sz="3350" b="1" dirty="0">
                <a:solidFill>
                  <a:schemeClr val="bg1"/>
                </a:solidFill>
              </a:rPr>
              <a:t>размер</a:t>
            </a:r>
            <a:r>
              <a:rPr lang="bg-BG" sz="3350" b="1" dirty="0">
                <a:solidFill>
                  <a:schemeClr val="bg1"/>
                </a:solidFill>
              </a:rPr>
              <a:t>а</a:t>
            </a:r>
            <a:r>
              <a:rPr lang="en-US" sz="3350" b="1" dirty="0">
                <a:solidFill>
                  <a:schemeClr val="bg1"/>
                </a:solidFill>
              </a:rPr>
              <a:t> на всички файлове в нея </a:t>
            </a:r>
            <a:br>
              <a:rPr lang="en-US" sz="3350" b="1" dirty="0">
                <a:solidFill>
                  <a:schemeClr val="bg1"/>
                </a:solidFill>
              </a:rPr>
            </a:br>
            <a:r>
              <a:rPr lang="en-US" sz="3350" dirty="0"/>
              <a:t>(включително и подпапките)</a:t>
            </a:r>
            <a:endParaRPr lang="en-US" sz="3350" dirty="0">
              <a:cs typeface="Calibri"/>
            </a:endParaRPr>
          </a:p>
          <a:p>
            <a:pPr marL="360045" indent="-360045">
              <a:spcBef>
                <a:spcPts val="1200"/>
              </a:spcBef>
            </a:pPr>
            <a:r>
              <a:rPr lang="en-US" sz="3350" dirty="0"/>
              <a:t>Отпечатайте резултат</a:t>
            </a:r>
            <a:r>
              <a:rPr lang="bg-BG" sz="3350" dirty="0"/>
              <a:t>а</a:t>
            </a:r>
            <a:r>
              <a:rPr lang="en-US" sz="3350" dirty="0"/>
              <a:t> в</a:t>
            </a:r>
            <a:r>
              <a:rPr lang="bg-BG" sz="3350" dirty="0"/>
              <a:t>ъв</a:t>
            </a:r>
            <a:r>
              <a:rPr lang="en-US" sz="3350" dirty="0"/>
              <a:t> файла "</a:t>
            </a:r>
            <a:r>
              <a:rPr lang="en-US" sz="3350" b="1" dirty="0">
                <a:solidFill>
                  <a:schemeClr val="bg1"/>
                </a:solidFill>
              </a:rPr>
              <a:t>output.txt</a:t>
            </a:r>
            <a:r>
              <a:rPr lang="en-US" sz="3350" dirty="0"/>
              <a:t>" в мегабайти</a:t>
            </a:r>
            <a:endParaRPr lang="bg-BG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Изчисление на размера на папка</a:t>
            </a:r>
            <a:endParaRPr lang="en-US" sz="3950" dirty="0">
              <a:cs typeface="Calibri"/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936000" y="4824000"/>
            <a:ext cx="3104191" cy="587994"/>
          </a:xfrm>
          <a:prstGeom prst="rect">
            <a:avLst/>
          </a:prstGeom>
          <a:solidFill>
            <a:schemeClr val="accent6">
              <a:lumMod val="1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output.txt</a:t>
            </a:r>
            <a:endParaRPr lang="bg-BG" sz="2399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EB4D27-6CDE-4EEB-B1D9-E33D1650205A}"/>
              </a:ext>
            </a:extLst>
          </p:cNvPr>
          <p:cNvSpPr txBox="1">
            <a:spLocks/>
          </p:cNvSpPr>
          <p:nvPr/>
        </p:nvSpPr>
        <p:spPr>
          <a:xfrm>
            <a:off x="3936000" y="5411995"/>
            <a:ext cx="3104191" cy="587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5.16173839569092</a:t>
            </a:r>
            <a:endParaRPr lang="bg-BG" sz="23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C5BD2B4-310B-A1C3-A4E7-491D10EF28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480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Решение:</a:t>
            </a:r>
            <a:r>
              <a:rPr lang="en-US" sz="3950" dirty="0">
                <a:ea typeface="+mj-lt"/>
                <a:cs typeface="+mj-lt"/>
              </a:rPr>
              <a:t> Изчисление на размера на папка</a:t>
            </a:r>
            <a:endParaRPr lang="en-US" sz="395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2490" y="1269563"/>
            <a:ext cx="11427023" cy="52403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double sum = 0;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2399" noProof="1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DirectoryInfo dir = new DirectoryInfo("TestFolder");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FileInfo[] infos = dir.GetFiles("*", SearchOption.AllDirectories);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foreach (FileInfo fileInfo in infos)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   sum += fileInfo.Length;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2399" noProof="1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sum = sum / 1024 / 1024;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2399" noProof="1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File.WriteAllText("оutput.txt", sum.ToString());</a:t>
            </a:r>
          </a:p>
        </p:txBody>
      </p:sp>
      <p:sp>
        <p:nvSpPr>
          <p:cNvPr id="6" name="AutoShape 23">
            <a:extLst>
              <a:ext uri="{FF2B5EF4-FFF2-40B4-BE49-F238E27FC236}">
                <a16:creationId xmlns:a16="http://schemas.microsoft.com/office/drawing/2014/main" id="{0F8016E5-8E48-4A6D-B661-4286F2DA5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742" y="3422394"/>
            <a:ext cx="3824004" cy="1456356"/>
          </a:xfrm>
          <a:prstGeom prst="wedgeRoundRectCallout">
            <a:avLst>
              <a:gd name="adj1" fmla="val 28296"/>
              <a:gd name="adj2" fmla="val -855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noProof="1">
                <a:solidFill>
                  <a:schemeClr val="bg2"/>
                </a:solidFill>
                <a:ea typeface="+mn-lt"/>
                <a:cs typeface="+mn-lt"/>
              </a:rPr>
              <a:t>Получаваме </a:t>
            </a:r>
            <a:r>
              <a:rPr lang="en-US" sz="2350" b="1" noProof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всички файлове</a:t>
            </a:r>
            <a:r>
              <a:rPr lang="en-US" sz="2350" noProof="1">
                <a:solidFill>
                  <a:schemeClr val="bg2"/>
                </a:solidFill>
                <a:ea typeface="+mn-lt"/>
                <a:cs typeface="+mn-lt"/>
              </a:rPr>
              <a:t> от дадената папка и нейните </a:t>
            </a:r>
            <a:r>
              <a:rPr lang="en-US" sz="2350" b="1" noProof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подпапки</a:t>
            </a:r>
            <a:endParaRPr lang="bg-BG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7DD4384-E6CF-904A-79E0-1C1E2E4A76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099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 бинарна сериализация">
            <a:extLst>
              <a:ext uri="{FF2B5EF4-FFF2-40B4-BE49-F238E27FC236}">
                <a16:creationId xmlns:a16="http://schemas.microsoft.com/office/drawing/2014/main" id="{777AF67E-7AF7-F4BF-B3A1-116C5BE99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977" y="1386127"/>
            <a:ext cx="2488046" cy="24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E131D846-E109-E99C-0FEB-6DD1F432F2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Бинарна сериализация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105505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7570F0D5-2B16-DF50-B1DF-A8727134F4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effectLst/>
                <a:latin typeface="+mj-lt"/>
              </a:rPr>
              <a:t>Бинарната сериализация </a:t>
            </a:r>
            <a:r>
              <a:rPr lang="ru-RU" dirty="0">
                <a:effectLst/>
                <a:latin typeface="+mj-lt"/>
              </a:rPr>
              <a:t>е процес на преобразуване на обекти в поток от байтове, който може бъде</a:t>
            </a:r>
            <a:r>
              <a:rPr lang="en-US" dirty="0">
                <a:effectLst/>
                <a:latin typeface="+mj-lt"/>
              </a:rPr>
              <a:t>:</a:t>
            </a:r>
          </a:p>
          <a:p>
            <a:pPr lvl="1"/>
            <a:r>
              <a:rPr lang="ru-RU" dirty="0">
                <a:latin typeface="+mj-lt"/>
              </a:rPr>
              <a:t>С</a:t>
            </a:r>
            <a:r>
              <a:rPr lang="ru-RU" dirty="0">
                <a:effectLst/>
                <a:latin typeface="+mj-lt"/>
              </a:rPr>
              <a:t>ъхраняван </a:t>
            </a:r>
            <a:endParaRPr lang="en-US" dirty="0">
              <a:latin typeface="+mj-lt"/>
            </a:endParaRPr>
          </a:p>
          <a:p>
            <a:pPr lvl="1"/>
            <a:r>
              <a:rPr lang="ru-RU" dirty="0">
                <a:latin typeface="+mj-lt"/>
              </a:rPr>
              <a:t>П</a:t>
            </a:r>
            <a:r>
              <a:rPr lang="ru-RU" dirty="0">
                <a:effectLst/>
                <a:latin typeface="+mj-lt"/>
              </a:rPr>
              <a:t>редаван по мрежа</a:t>
            </a:r>
            <a:endParaRPr lang="en-US" dirty="0">
              <a:latin typeface="+mj-lt"/>
            </a:endParaRPr>
          </a:p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+mj-lt"/>
              </a:rPr>
              <a:t>Запазва</a:t>
            </a:r>
            <a:r>
              <a:rPr lang="ru-RU" dirty="0">
                <a:latin typeface="+mj-lt"/>
              </a:rPr>
              <a:t> данни</a:t>
            </a:r>
            <a:r>
              <a:rPr lang="bg-BG" dirty="0">
                <a:latin typeface="+mj-lt"/>
              </a:rPr>
              <a:t>т</a:t>
            </a:r>
            <a:r>
              <a:rPr lang="en-US" dirty="0">
                <a:latin typeface="+mj-lt"/>
              </a:rPr>
              <a:t>e</a:t>
            </a:r>
            <a:r>
              <a:rPr lang="ru-RU" dirty="0">
                <a:latin typeface="+mj-lt"/>
              </a:rPr>
              <a:t> в компактен и ефективен формат, който позволява </a:t>
            </a:r>
            <a:r>
              <a:rPr lang="ru-RU" b="1" dirty="0">
                <a:solidFill>
                  <a:schemeClr val="bg1"/>
                </a:solidFill>
                <a:latin typeface="+mj-lt"/>
              </a:rPr>
              <a:t>трансфер</a:t>
            </a:r>
            <a:r>
              <a:rPr lang="ru-RU" dirty="0">
                <a:latin typeface="+mj-lt"/>
              </a:rPr>
              <a:t> и </a:t>
            </a:r>
            <a:r>
              <a:rPr lang="ru-RU" b="1" dirty="0">
                <a:solidFill>
                  <a:schemeClr val="bg1"/>
                </a:solidFill>
                <a:latin typeface="+mj-lt"/>
              </a:rPr>
              <a:t>съхранение</a:t>
            </a:r>
            <a:r>
              <a:rPr lang="ru-RU" dirty="0">
                <a:latin typeface="+mj-lt"/>
              </a:rPr>
              <a:t> на данни между </a:t>
            </a:r>
            <a:r>
              <a:rPr lang="ru-RU" b="1" dirty="0">
                <a:solidFill>
                  <a:schemeClr val="bg1"/>
                </a:solidFill>
                <a:latin typeface="+mj-lt"/>
              </a:rPr>
              <a:t>различни системи</a:t>
            </a:r>
          </a:p>
          <a:p>
            <a:pPr marL="442912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78226258-B904-F140-9076-031BD4ED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+mj-lt"/>
              </a:rPr>
              <a:t>Бинарна сериализация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3440B6C-3A80-4BF8-A93A-B8FF199D79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938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3858" y="1115654"/>
            <a:ext cx="3580467" cy="2798371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20EF15B5-579C-69B8-3107-C5A48275BD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Какво е стриймване?</a:t>
            </a:r>
          </a:p>
        </p:txBody>
      </p:sp>
    </p:spTree>
    <p:extLst>
      <p:ext uri="{BB962C8B-B14F-4D97-AF65-F5344CB8AC3E}">
        <p14:creationId xmlns:p14="http://schemas.microsoft.com/office/powerpoint/2010/main" val="395741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0E33367B-4618-D7FD-D97E-C568D04A5E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>
                <a:latin typeface="+mj-lt"/>
              </a:rPr>
              <a:t>Предимства </a:t>
            </a:r>
          </a:p>
          <a:p>
            <a:pPr lvl="1"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  <a:latin typeface="+mj-lt"/>
              </a:rPr>
              <a:t>По-бърза </a:t>
            </a:r>
            <a:r>
              <a:rPr lang="ru-RU" sz="3400" dirty="0">
                <a:latin typeface="+mj-lt"/>
              </a:rPr>
              <a:t>от текстовите формати, тъй като няма нужда от преобразуване на данните в символни низове и обратно</a:t>
            </a:r>
          </a:p>
          <a:p>
            <a:r>
              <a:rPr lang="ru-RU" sz="3600" dirty="0">
                <a:latin typeface="+mj-lt"/>
              </a:rPr>
              <a:t>Недостатъци</a:t>
            </a:r>
          </a:p>
          <a:p>
            <a:pPr lvl="1"/>
            <a:r>
              <a:rPr lang="ru-RU" sz="3400" dirty="0">
                <a:latin typeface="+mj-lt"/>
              </a:rPr>
              <a:t>При използване на </a:t>
            </a:r>
            <a:r>
              <a:rPr lang="ru-RU" sz="3400" b="1" dirty="0">
                <a:solidFill>
                  <a:schemeClr val="bg1"/>
                </a:solidFill>
                <a:latin typeface="+mj-lt"/>
              </a:rPr>
              <a:t>би</a:t>
            </a:r>
            <a:r>
              <a:rPr lang="ru-RU" sz="3400" b="1" i="0" dirty="0">
                <a:solidFill>
                  <a:schemeClr val="bg1"/>
                </a:solidFill>
                <a:effectLst/>
                <a:latin typeface="+mj-lt"/>
              </a:rPr>
              <a:t>нарна сериализация </a:t>
            </a:r>
            <a:r>
              <a:rPr lang="ru-RU" sz="3400" b="0" i="0" dirty="0">
                <a:effectLst/>
                <a:latin typeface="+mj-lt"/>
              </a:rPr>
              <a:t>има вероятност от </a:t>
            </a:r>
            <a:r>
              <a:rPr lang="ru-RU" sz="3400" b="1" i="0" dirty="0">
                <a:solidFill>
                  <a:schemeClr val="bg1"/>
                </a:solidFill>
                <a:effectLst/>
                <a:latin typeface="+mj-lt"/>
              </a:rPr>
              <a:t>злоупотреби</a:t>
            </a:r>
            <a:r>
              <a:rPr lang="ru-RU" sz="3400" b="0" i="0" dirty="0">
                <a:effectLst/>
                <a:latin typeface="+mj-lt"/>
              </a:rPr>
              <a:t>. </a:t>
            </a:r>
            <a:br>
              <a:rPr lang="ru-RU" sz="3400" b="0" i="0" dirty="0">
                <a:effectLst/>
                <a:latin typeface="+mj-lt"/>
              </a:rPr>
            </a:br>
            <a:r>
              <a:rPr lang="ru-RU" sz="3400" b="0" i="0" dirty="0">
                <a:effectLst/>
                <a:latin typeface="+mj-lt"/>
              </a:rPr>
              <a:t>За повече информация: </a:t>
            </a:r>
            <a:r>
              <a:rPr lang="en-US" sz="3400" b="0" i="0" dirty="0">
                <a:effectLst/>
                <a:latin typeface="+mj-lt"/>
              </a:rPr>
              <a:t>https://aka.ms/binaryformatter</a:t>
            </a:r>
            <a:endParaRPr lang="ru-RU" sz="3400" dirty="0">
              <a:latin typeface="+mj-lt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0C3525D3-1E1D-677D-3DAF-37B4F0FA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100" dirty="0"/>
              <a:t>Предимства и недостатъци на бинарната сериализация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4666CF0-CE99-8FE2-1B96-60BB5FFCF6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401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Image result for xml">
            <a:extLst>
              <a:ext uri="{FF2B5EF4-FFF2-40B4-BE49-F238E27FC236}">
                <a16:creationId xmlns:a16="http://schemas.microsoft.com/office/drawing/2014/main" id="{A62FEC5A-7739-4E6C-907A-AFE57F65A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4639">
            <a:off x="5029201" y="1485985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15F9B8E4-24BC-1802-7A60-BC765CCD9F4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Какво е </a:t>
            </a:r>
            <a:r>
              <a:rPr lang="en-US"/>
              <a:t>XML?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912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31000" y="990950"/>
            <a:ext cx="10129234" cy="5546589"/>
          </a:xfrm>
        </p:spPr>
        <p:txBody>
          <a:bodyPr>
            <a:normAutofit/>
          </a:bodyPr>
          <a:lstStyle/>
          <a:p>
            <a:r>
              <a:rPr lang="en-US" sz="3600" noProof="1"/>
              <a:t>E</a:t>
            </a:r>
            <a:r>
              <a:rPr lang="en-US" sz="3600" b="1" noProof="1">
                <a:solidFill>
                  <a:schemeClr val="bg1"/>
                </a:solidFill>
              </a:rPr>
              <a:t>X</a:t>
            </a:r>
            <a:r>
              <a:rPr lang="en-US" sz="3600" noProof="1"/>
              <a:t>tensible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M</a:t>
            </a:r>
            <a:r>
              <a:rPr lang="en-US" sz="3600" dirty="0"/>
              <a:t>arkup </a:t>
            </a:r>
            <a:r>
              <a:rPr lang="en-US" sz="3600" b="1" dirty="0">
                <a:solidFill>
                  <a:schemeClr val="bg1"/>
                </a:solidFill>
              </a:rPr>
              <a:t>L</a:t>
            </a:r>
            <a:r>
              <a:rPr lang="en-US" sz="3600" dirty="0"/>
              <a:t>anguage</a:t>
            </a:r>
            <a:r>
              <a:rPr lang="bg-BG" sz="3600" dirty="0"/>
              <a:t> е:</a:t>
            </a:r>
            <a:endParaRPr lang="en-US" sz="3600" dirty="0"/>
          </a:p>
          <a:p>
            <a:pPr lvl="1"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Универсална нотация</a:t>
            </a:r>
            <a:r>
              <a:rPr lang="ru-RU" sz="3400" b="1" dirty="0">
                <a:solidFill>
                  <a:schemeClr val="accent1"/>
                </a:solidFill>
              </a:rPr>
              <a:t> </a:t>
            </a:r>
            <a:r>
              <a:rPr lang="ru-RU" sz="3400" dirty="0"/>
              <a:t>(формат / език на данни) за описване на </a:t>
            </a:r>
            <a:r>
              <a:rPr lang="ru-RU" sz="3400" b="1" dirty="0">
                <a:solidFill>
                  <a:schemeClr val="bg1"/>
                </a:solidFill>
              </a:rPr>
              <a:t>структурирани данни </a:t>
            </a:r>
          </a:p>
          <a:p>
            <a:pPr lvl="2">
              <a:buClr>
                <a:schemeClr val="tx1"/>
              </a:buClr>
            </a:pPr>
            <a:r>
              <a:rPr lang="ru-RU" sz="3200" dirty="0"/>
              <a:t>Използва текст с етикети 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bg-BG" sz="3400" dirty="0"/>
              <a:t>Проектиран за съхраняване и </a:t>
            </a:r>
            <a:r>
              <a:rPr lang="bg-BG" sz="3400" b="1" dirty="0">
                <a:solidFill>
                  <a:schemeClr val="bg1"/>
                </a:solidFill>
              </a:rPr>
              <a:t>пренос на данни</a:t>
            </a:r>
            <a:endParaRPr lang="ru-RU" sz="3400" b="1" dirty="0">
              <a:solidFill>
                <a:schemeClr val="bg1"/>
              </a:solidFill>
            </a:endParaRPr>
          </a:p>
          <a:p>
            <a:pPr lvl="1"/>
            <a:r>
              <a:rPr lang="ru-RU" sz="3400" dirty="0"/>
              <a:t>Данните се съхраняват заедно с</a:t>
            </a:r>
            <a:r>
              <a:rPr lang="en-US" sz="3400" dirty="0"/>
              <a:t> </a:t>
            </a:r>
            <a:r>
              <a:rPr lang="bg-BG" sz="3400" dirty="0"/>
              <a:t>техните</a:t>
            </a:r>
            <a:r>
              <a:rPr lang="ru-RU" sz="3400" dirty="0"/>
              <a:t> </a:t>
            </a:r>
            <a:r>
              <a:rPr lang="ru-RU" sz="3400" b="1" dirty="0">
                <a:solidFill>
                  <a:schemeClr val="bg1"/>
                </a:solidFill>
              </a:rPr>
              <a:t>мета-данни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XML?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88F1E74A-5948-D9AE-ED35-A7BB81F77A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1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– </a:t>
            </a:r>
            <a:r>
              <a:rPr lang="bg-BG"/>
              <a:t>Пример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002971" y="1901376"/>
            <a:ext cx="8534400" cy="4269612"/>
            <a:chOff x="1828800" y="1219200"/>
            <a:chExt cx="8534400" cy="4269612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828800" y="1219200"/>
              <a:ext cx="8534400" cy="42696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&lt;?xml version="1.0"?&gt;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&lt;library name="Developer's Library"&gt;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&lt;book&gt;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&lt;title&gt;Professional C# 4.0 and .NET 4&lt;/title&gt;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&lt;author&gt;Christian Nagel&lt;/author&gt;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&lt;isbn&gt;978-0-470-50225-9&lt;/isbn&gt;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&lt;/book&gt;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&lt;title&gt;Teach Yourself XML in 10 Minutes&lt;/title&gt;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&lt;author&gt;Andrew H. Watt&lt;/author&gt;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&lt;isbn&gt;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978-0-672-32471-0</a:t>
              </a: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&lt;/isbn&gt;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&lt;/book&gt;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&lt;/library&gt;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863188" y="1228500"/>
              <a:ext cx="3566018" cy="3069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391843" y="1532178"/>
              <a:ext cx="4638607" cy="3073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862325" y="1527438"/>
              <a:ext cx="1527362" cy="3022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611258" y="2690580"/>
              <a:ext cx="5013516" cy="297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249935" y="3291190"/>
              <a:ext cx="1019189" cy="3153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198010" y="4712518"/>
              <a:ext cx="1317458" cy="37922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544964" y="4435197"/>
              <a:ext cx="2941483" cy="29206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</p:grpSp>
      <p:sp>
        <p:nvSpPr>
          <p:cNvPr id="6" name="AutoShape 4"/>
          <p:cNvSpPr>
            <a:spLocks noChangeArrowheads="1"/>
          </p:cNvSpPr>
          <p:nvPr/>
        </p:nvSpPr>
        <p:spPr bwMode="auto">
          <a:xfrm rot="10800000" flipV="1">
            <a:off x="9438713" y="1501742"/>
            <a:ext cx="2661701" cy="1289919"/>
          </a:xfrm>
          <a:prstGeom prst="wedgeRoundRectCallout">
            <a:avLst>
              <a:gd name="adj1" fmla="val 92067"/>
              <a:gd name="adj2" fmla="val 1556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Атрибут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двойка от ключ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0800000" flipV="1">
            <a:off x="5883161" y="1161569"/>
            <a:ext cx="3021548" cy="919401"/>
          </a:xfrm>
          <a:prstGeom prst="wedgeRoundRectCallout">
            <a:avLst>
              <a:gd name="adj1" fmla="val 61418"/>
              <a:gd name="adj2" fmla="val 361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Главен таг /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header tag </a:t>
            </a:r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prolog</a:t>
            </a:r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0800000" flipV="1">
            <a:off x="4130560" y="5461820"/>
            <a:ext cx="1752601" cy="919401"/>
          </a:xfrm>
          <a:prstGeom prst="wedgeRoundRectCallout">
            <a:avLst>
              <a:gd name="adj1" fmla="val 70262"/>
              <a:gd name="adj2" fmla="val -405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Затварящ таг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 rot="10800000" flipV="1">
            <a:off x="6309333" y="5569598"/>
            <a:ext cx="2362201" cy="919401"/>
          </a:xfrm>
          <a:prstGeom prst="wedgeRoundRectCallout">
            <a:avLst>
              <a:gd name="adj1" fmla="val 59033"/>
              <a:gd name="adj2" fmla="val -644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на елемент</a:t>
            </a: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 rot="10800000" flipV="1">
            <a:off x="95194" y="3310000"/>
            <a:ext cx="1828802" cy="919401"/>
          </a:xfrm>
          <a:prstGeom prst="wedgeRoundRectCallout">
            <a:avLst>
              <a:gd name="adj1" fmla="val -48905"/>
              <a:gd name="adj2" fmla="val -1428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</a:t>
            </a:r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елемент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0800000" flipV="1">
            <a:off x="8296908" y="3196481"/>
            <a:ext cx="1476375" cy="510778"/>
          </a:xfrm>
          <a:prstGeom prst="wedgeRoundRectCallout">
            <a:avLst>
              <a:gd name="adj1" fmla="val 79341"/>
              <a:gd name="adj2" fmla="val 1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Елемент</a:t>
            </a:r>
          </a:p>
        </p:txBody>
      </p:sp>
      <p:sp>
        <p:nvSpPr>
          <p:cNvPr id="24" name="AutoShape 5">
            <a:extLst>
              <a:ext uri="{FF2B5EF4-FFF2-40B4-BE49-F238E27FC236}">
                <a16:creationId xmlns:a16="http://schemas.microsoft.com/office/drawing/2014/main" id="{0E068C1C-4BFD-4411-B55F-36D78E23A89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012315" y="3742318"/>
            <a:ext cx="2297017" cy="510778"/>
          </a:xfrm>
          <a:prstGeom prst="wedgeRoundRectCallout">
            <a:avLst>
              <a:gd name="adj1" fmla="val 72859"/>
              <a:gd name="adj2" fmla="val 214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Отварящ таг</a:t>
            </a:r>
            <a:endParaRPr 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E5D402D5-BF25-418E-902A-6025D769A9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413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3" grpId="0" animBg="1"/>
      <p:bldP spid="8" grpId="0" animBg="1"/>
      <p:bldP spid="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Хедър</a:t>
            </a:r>
            <a:r>
              <a:rPr lang="en-US" dirty="0"/>
              <a:t> – </a:t>
            </a:r>
            <a:r>
              <a:rPr lang="bg-BG" dirty="0"/>
              <a:t>дефинира версията и кодирането на знаци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Елементи</a:t>
            </a:r>
            <a:r>
              <a:rPr lang="en-US" dirty="0"/>
              <a:t> – </a:t>
            </a:r>
            <a:r>
              <a:rPr lang="bg-BG" dirty="0"/>
              <a:t>дефиницията на структурата</a:t>
            </a: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Атрибути</a:t>
            </a:r>
            <a:r>
              <a:rPr lang="en-US" dirty="0"/>
              <a:t> – </a:t>
            </a:r>
            <a:r>
              <a:rPr lang="bg-BG" dirty="0"/>
              <a:t>мета данните на елемента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Стойности</a:t>
            </a:r>
            <a:r>
              <a:rPr lang="en-US" dirty="0"/>
              <a:t> – actual data, that can also be nested elements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 </a:t>
            </a:r>
            <a:r>
              <a:rPr lang="bg-BG" dirty="0"/>
              <a:t>елемент</a:t>
            </a:r>
            <a:r>
              <a:rPr lang="en-US" dirty="0"/>
              <a:t> –</a:t>
            </a:r>
            <a:r>
              <a:rPr lang="bg-BG" dirty="0"/>
              <a:t> задължително е да има </a:t>
            </a:r>
            <a:r>
              <a:rPr lang="bg-BG" b="1" dirty="0">
                <a:solidFill>
                  <a:schemeClr val="bg1"/>
                </a:solidFill>
              </a:rPr>
              <a:t>само един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</a:t>
            </a:r>
            <a:r>
              <a:rPr lang="bg-BG" dirty="0"/>
              <a:t>синтаксис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870895"/>
            <a:ext cx="9448800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&lt;?xml version="1.0" encoding="UTF-8"?&gt;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75315" y="5310580"/>
            <a:ext cx="9448800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&lt;title lang="en"&gt;Professional C# 4.0 and .NET 4&lt;/title&gt;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23823" y="4656433"/>
            <a:ext cx="2696900" cy="510778"/>
          </a:xfrm>
          <a:prstGeom prst="wedgeRoundRectCallout">
            <a:avLst>
              <a:gd name="adj1" fmla="val 6196"/>
              <a:gd name="adj2" fmla="val 79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елемента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969667" y="4656433"/>
            <a:ext cx="1905878" cy="510778"/>
          </a:xfrm>
          <a:prstGeom prst="wedgeRoundRectCallout">
            <a:avLst>
              <a:gd name="adj1" fmla="val -51445"/>
              <a:gd name="adj2" fmla="val 783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Атрибут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154708" y="4594621"/>
            <a:ext cx="2021292" cy="510778"/>
          </a:xfrm>
          <a:prstGeom prst="wedgeRoundRectCallout">
            <a:avLst>
              <a:gd name="adj1" fmla="val -21430"/>
              <a:gd name="adj2" fmla="val 731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E0CCB63-EFAF-7845-5D9D-7B882DC780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915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ru-RU" dirty="0"/>
              <a:t>За да запишете XDocument във файл с настройки по подразбиране</a:t>
            </a:r>
            <a:r>
              <a:rPr lang="en-US" dirty="0"/>
              <a:t>:</a:t>
            </a:r>
          </a:p>
          <a:p>
            <a:pPr>
              <a:spcBef>
                <a:spcPts val="5000"/>
              </a:spcBef>
            </a:pPr>
            <a:r>
              <a:rPr lang="ru-RU" dirty="0"/>
              <a:t>За да деактивирате автоматичното подравняване: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2000"/>
              </a:spcBef>
            </a:pPr>
            <a:r>
              <a:rPr lang="bg-BG" dirty="0"/>
              <a:t>Сериализиране на </a:t>
            </a:r>
            <a:r>
              <a:rPr lang="bg-BG" b="1" dirty="0">
                <a:solidFill>
                  <a:schemeClr val="bg1"/>
                </a:solidFill>
              </a:rPr>
              <a:t>всякакъв обект </a:t>
            </a:r>
            <a:r>
              <a:rPr lang="bg-BG" dirty="0"/>
              <a:t>във файл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Сериализиране на </a:t>
            </a:r>
            <a:r>
              <a:rPr lang="en-US" dirty="0"/>
              <a:t>XML</a:t>
            </a:r>
            <a:r>
              <a:rPr lang="ru-RU" dirty="0"/>
              <a:t> във файлове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4564" y="2418370"/>
            <a:ext cx="5900936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xmlDoc.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Save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("myBooks.xml");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5369" y="3654000"/>
            <a:ext cx="10086959" cy="7879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xmlDoc.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Save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("myBooks.xml", SaveOptions.DisableFormatting);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5064" y="5234340"/>
            <a:ext cx="10115987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serializer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XmlSerializer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typeof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(ProductDTO));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using (var writer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StreamWriter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("myProduct.xml");)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serializer.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Serialize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(writer, product);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E836724-4319-2487-1AF5-9AFC40AEF9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908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dirty="0"/>
              <a:t>Десериализиране на обект от низов </a:t>
            </a:r>
            <a:r>
              <a:rPr lang="en-US" dirty="0"/>
              <a:t>XML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8000"/>
              </a:spcBef>
            </a:pPr>
            <a:r>
              <a:rPr lang="bg-BG" dirty="0"/>
              <a:t>Конкретизиране на </a:t>
            </a:r>
            <a:r>
              <a:rPr lang="bg-BG" b="1" dirty="0">
                <a:solidFill>
                  <a:schemeClr val="bg1"/>
                </a:solidFill>
              </a:rPr>
              <a:t>стойността на атрибута</a:t>
            </a:r>
            <a:endParaRPr lang="en-US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Десериализиране на</a:t>
            </a:r>
            <a:r>
              <a:rPr lang="en-US" dirty="0"/>
              <a:t> XML </a:t>
            </a:r>
            <a:r>
              <a:rPr lang="bg-BG" dirty="0"/>
              <a:t>от</a:t>
            </a:r>
            <a:r>
              <a:rPr lang="en-US" dirty="0"/>
              <a:t> </a:t>
            </a:r>
            <a:r>
              <a:rPr lang="bg-BG" dirty="0"/>
              <a:t>низов </a:t>
            </a:r>
            <a:r>
              <a:rPr lang="en-US" dirty="0"/>
              <a:t>XML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8399" y="1831085"/>
            <a:ext cx="1048540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sym typeface="Wingdings" pitchFamily="2" charset="2"/>
              </a:rPr>
              <a:t>var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serializer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XmlSerializer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(typeof(OrderDto[]), new XmlRootAttribute("Orders"));</a:t>
            </a:r>
          </a:p>
          <a:p>
            <a:endParaRPr lang="en-US" sz="2400" b="1" noProof="1">
              <a:latin typeface="Consolas" pitchFamily="49" charset="0"/>
              <a:sym typeface="Wingdings" pitchFamily="2" charset="2"/>
            </a:endParaRPr>
          </a:p>
          <a:p>
            <a:r>
              <a:rPr lang="en-US" sz="2400" b="1" noProof="1">
                <a:latin typeface="Consolas" pitchFamily="49" charset="0"/>
                <a:sym typeface="Wingdings" pitchFamily="2" charset="2"/>
              </a:rPr>
              <a:t>var deserializedOrders = </a:t>
            </a:r>
          </a:p>
          <a:p>
            <a:r>
              <a:rPr lang="en-US" sz="2400" b="1" noProof="1">
                <a:latin typeface="Consolas" pitchFamily="49" charset="0"/>
                <a:sym typeface="Wingdings" pitchFamily="2" charset="2"/>
              </a:rPr>
              <a:t>  (OrderDto[])serializer.Deserialize(new StringReader(xmlString));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C6DCEC-2B94-47E0-A210-3D25F7117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9" y="4869000"/>
            <a:ext cx="10707601" cy="18704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attr = new XmlRootAttribute("Orders");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serializer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XmlSerializer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(typeof(OrderDto[]),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attr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);</a:t>
            </a:r>
          </a:p>
          <a:p>
            <a:pPr>
              <a:lnSpc>
                <a:spcPct val="80000"/>
              </a:lnSpc>
            </a:pPr>
            <a:endParaRPr lang="en-US" sz="2400" b="1" noProof="1">
              <a:latin typeface="Consolas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deserializedOrders = 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(OrderDto[])serializer.Deserialize(new StringReader(xmlString));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ACA0A6C-27B4-A489-026C-24237189BE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07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5801" y="1828801"/>
            <a:ext cx="3200400" cy="150461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000" b="1" i="1" dirty="0">
                <a:solidFill>
                  <a:schemeClr val="bg2"/>
                </a:solidFill>
              </a:rPr>
              <a:t>{JSON}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7F5D79BD-D6DF-59E5-EE3C-1531AE56A12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JSON?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794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cript </a:t>
            </a: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dirty="0"/>
              <a:t>bject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otation) e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Четим за човека и машината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Базиран на обекти от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Независим за разработващата среда и езика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JSON </a:t>
            </a:r>
            <a:r>
              <a:rPr lang="bg-BG" dirty="0"/>
              <a:t>данните се състоят от</a:t>
            </a:r>
            <a:r>
              <a:rPr lang="en-US" dirty="0"/>
              <a:t>:</a:t>
            </a:r>
          </a:p>
          <a:p>
            <a:pPr lvl="2">
              <a:buClr>
                <a:schemeClr val="tx1"/>
              </a:buClr>
            </a:pPr>
            <a:r>
              <a:rPr lang="bg-BG" dirty="0"/>
              <a:t>Стойност</a:t>
            </a:r>
            <a:r>
              <a:rPr lang="en-US" dirty="0"/>
              <a:t> (</a:t>
            </a:r>
            <a:r>
              <a:rPr lang="bg-BG" dirty="0"/>
              <a:t>низ</a:t>
            </a:r>
            <a:r>
              <a:rPr lang="en-US" dirty="0"/>
              <a:t>, </a:t>
            </a:r>
            <a:r>
              <a:rPr lang="bg-BG" dirty="0"/>
              <a:t>число</a:t>
            </a:r>
            <a:r>
              <a:rPr lang="en-US" dirty="0"/>
              <a:t>, </a:t>
            </a:r>
            <a:r>
              <a:rPr lang="bg-BG" dirty="0"/>
              <a:t>и др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bg-BG" dirty="0"/>
              <a:t>Двойки ключ</a:t>
            </a:r>
            <a:r>
              <a:rPr lang="en-US" dirty="0"/>
              <a:t>-</a:t>
            </a:r>
            <a:r>
              <a:rPr lang="bg-BG" dirty="0"/>
              <a:t>стойност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{</a:t>
            </a:r>
            <a:r>
              <a:rPr lang="bg-BG" b="1" dirty="0">
                <a:solidFill>
                  <a:schemeClr val="bg1"/>
                </a:solidFill>
              </a:rPr>
              <a:t>ключ</a:t>
            </a:r>
            <a:r>
              <a:rPr lang="en-US" b="1" dirty="0">
                <a:solidFill>
                  <a:schemeClr val="bg1"/>
                </a:solidFill>
              </a:rPr>
              <a:t> : </a:t>
            </a:r>
            <a:r>
              <a:rPr lang="bg-BG" b="1" dirty="0">
                <a:solidFill>
                  <a:schemeClr val="bg1"/>
                </a:solidFill>
              </a:rPr>
              <a:t>стойност</a:t>
            </a:r>
            <a:r>
              <a:rPr lang="en-US" b="1" dirty="0">
                <a:solidFill>
                  <a:schemeClr val="bg1"/>
                </a:solidFill>
              </a:rPr>
              <a:t> }</a:t>
            </a:r>
            <a:endParaRPr lang="bg-BG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bg-BG" dirty="0"/>
              <a:t>Масиви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[</a:t>
            </a:r>
            <a:r>
              <a:rPr lang="bg-BG" b="1" dirty="0">
                <a:solidFill>
                  <a:schemeClr val="bg1"/>
                </a:solidFill>
              </a:rPr>
              <a:t>стойност</a:t>
            </a:r>
            <a:r>
              <a:rPr lang="en-US" b="1" dirty="0">
                <a:solidFill>
                  <a:schemeClr val="bg1"/>
                </a:solidFill>
              </a:rPr>
              <a:t>1, </a:t>
            </a:r>
            <a:r>
              <a:rPr lang="bg-BG" b="1" dirty="0">
                <a:solidFill>
                  <a:schemeClr val="bg1"/>
                </a:solidFill>
              </a:rPr>
              <a:t>стойност</a:t>
            </a:r>
            <a:r>
              <a:rPr lang="en-US" b="1" dirty="0">
                <a:solidFill>
                  <a:schemeClr val="bg1"/>
                </a:solidFill>
              </a:rPr>
              <a:t>2, …]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</a:t>
            </a:r>
            <a:r>
              <a:rPr lang="bg-BG" dirty="0"/>
              <a:t>формат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67F5AE0-37CE-4876-BF03-24FB8661EDAB}"/>
              </a:ext>
            </a:extLst>
          </p:cNvPr>
          <p:cNvSpPr txBox="1">
            <a:spLocks/>
          </p:cNvSpPr>
          <p:nvPr/>
        </p:nvSpPr>
        <p:spPr>
          <a:xfrm>
            <a:off x="6998168" y="1359000"/>
            <a:ext cx="496034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"firstName": "Pesho",</a:t>
            </a:r>
          </a:p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"courses": ["C#", "JS", "ASP.NET"]</a:t>
            </a:r>
          </a:p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"age": 23,</a:t>
            </a:r>
          </a:p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"hasDriverLicense": true,</a:t>
            </a:r>
          </a:p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"date": "2012-04-23T18:25:43.511Z",</a:t>
            </a:r>
          </a:p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    // ...</a:t>
            </a:r>
          </a:p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63669F0-D40A-738B-3596-3EDA029E6B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058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046451" y="983404"/>
            <a:ext cx="10129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.NET </a:t>
            </a:r>
            <a:r>
              <a:rPr lang="bg-BG" sz="3200" dirty="0"/>
              <a:t>има вградена поддръжка за </a:t>
            </a:r>
            <a:r>
              <a:rPr lang="en-US" sz="3200" dirty="0"/>
              <a:t>JSON </a:t>
            </a:r>
            <a:r>
              <a:rPr lang="bg-BG" sz="3200" dirty="0"/>
              <a:t>чрез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System.Text.Json 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в</a:t>
            </a:r>
            <a:r>
              <a:rPr lang="en-US" sz="3200" dirty="0"/>
              <a:t> NuGet Package</a:t>
            </a:r>
          </a:p>
          <a:p>
            <a:endParaRPr lang="en-US" sz="3200" u="sng" dirty="0"/>
          </a:p>
          <a:p>
            <a:endParaRPr lang="en-US" sz="3200" u="sng" dirty="0"/>
          </a:p>
          <a:p>
            <a:pPr lvl="1"/>
            <a:r>
              <a:rPr lang="bg-BG" sz="3200" dirty="0"/>
              <a:t>Поддържа сериализация и десериализация на обекти </a:t>
            </a:r>
          </a:p>
          <a:p>
            <a:pPr>
              <a:spcBef>
                <a:spcPts val="200"/>
              </a:spcBef>
            </a:pPr>
            <a:r>
              <a:rPr lang="bg-BG" sz="3200" dirty="0"/>
              <a:t>Трябва да включите във вашият </a:t>
            </a:r>
            <a:br>
              <a:rPr lang="bg-BG" sz="3200" dirty="0"/>
            </a:br>
            <a:r>
              <a:rPr lang="bg-BG" sz="3200" dirty="0"/>
              <a:t>проект</a:t>
            </a:r>
            <a:r>
              <a:rPr lang="en-US" sz="3200" b="1" noProof="1">
                <a:solidFill>
                  <a:schemeClr val="bg1"/>
                </a:solidFill>
              </a:rPr>
              <a:t> namespace</a:t>
            </a:r>
            <a:r>
              <a:rPr lang="bg-BG" sz="3200" b="1" noProof="1">
                <a:solidFill>
                  <a:schemeClr val="bg1"/>
                </a:solidFill>
              </a:rPr>
              <a:t>-овете</a:t>
            </a:r>
            <a:r>
              <a:rPr lang="en-US" sz="3200" dirty="0"/>
              <a:t> :</a:t>
            </a:r>
          </a:p>
          <a:p>
            <a:endParaRPr lang="en-US" sz="3200" dirty="0"/>
          </a:p>
          <a:p>
            <a:pPr lvl="1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Вградена поддържка на </a:t>
            </a:r>
            <a:r>
              <a:rPr lang="en-US" dirty="0"/>
              <a:t>JSON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ED398C5-3BB9-4099-BC95-4F6B6EB2AD32}"/>
              </a:ext>
            </a:extLst>
          </p:cNvPr>
          <p:cNvSpPr txBox="1">
            <a:spLocks/>
          </p:cNvSpPr>
          <p:nvPr/>
        </p:nvSpPr>
        <p:spPr>
          <a:xfrm>
            <a:off x="2451000" y="5664178"/>
            <a:ext cx="80772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>
                <a:solidFill>
                  <a:schemeClr val="tx1"/>
                </a:solidFill>
                <a:effectLst/>
                <a:cs typeface="+mn-cs"/>
              </a:rPr>
              <a:t>using</a:t>
            </a:r>
            <a:r>
              <a:rPr lang="en-US" sz="2800" noProof="1">
                <a:solidFill>
                  <a:schemeClr val="tx1"/>
                </a:solidFill>
                <a:effectLst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</a:rPr>
              <a:t>System.Text.Json</a:t>
            </a:r>
            <a:r>
              <a:rPr lang="en-US" sz="2800" noProof="1">
                <a:solidFill>
                  <a:schemeClr val="tx1"/>
                </a:solidFill>
                <a:effectLst/>
                <a:cs typeface="+mn-cs"/>
              </a:rPr>
              <a:t>;</a:t>
            </a:r>
          </a:p>
          <a:p>
            <a:r>
              <a:rPr lang="en-US" sz="2800" noProof="1">
                <a:solidFill>
                  <a:schemeClr val="tx1"/>
                </a:solidFill>
                <a:effectLst/>
              </a:rPr>
              <a:t>using </a:t>
            </a:r>
            <a:r>
              <a:rPr lang="en-US" sz="2800" dirty="0">
                <a:solidFill>
                  <a:schemeClr val="bg1"/>
                </a:solidFill>
                <a:effectLst/>
              </a:rPr>
              <a:t>System.Text.Json.Serialization</a:t>
            </a:r>
            <a:r>
              <a:rPr lang="en-US" sz="2800" noProof="1">
                <a:solidFill>
                  <a:schemeClr val="tx1"/>
                </a:solidFill>
                <a:effectLst/>
              </a:rPr>
              <a:t>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2AD1E7-5EF2-4E9D-9F66-62D605B49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000" y="2079000"/>
            <a:ext cx="5573034" cy="1427930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3C43C21D-BD28-45DC-2A6B-A07ECC62D7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5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36000" y="1121143"/>
            <a:ext cx="9585000" cy="5534098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800" dirty="0"/>
              <a:t>Стриймването</a:t>
            </a:r>
            <a:r>
              <a:rPr lang="en-US" sz="3800" dirty="0"/>
              <a:t> се използва за</a:t>
            </a:r>
            <a:r>
              <a:rPr lang="en-US" sz="3800" b="1" dirty="0">
                <a:solidFill>
                  <a:schemeClr val="bg1"/>
                </a:solidFill>
              </a:rPr>
              <a:t> пренасяне на информация</a:t>
            </a:r>
            <a:endParaRPr lang="en-US" sz="3800" b="1" dirty="0">
              <a:solidFill>
                <a:schemeClr val="bg1"/>
              </a:solidFill>
              <a:cs typeface="Calibri"/>
            </a:endParaRPr>
          </a:p>
          <a:p>
            <a:pPr marL="360045" indent="-360045"/>
            <a:r>
              <a:rPr lang="en-US" sz="3800" dirty="0"/>
              <a:t>Създаваме стрийм</a:t>
            </a:r>
            <a:r>
              <a:rPr lang="bg-BG" sz="3800" dirty="0"/>
              <a:t>,</a:t>
            </a:r>
            <a:r>
              <a:rPr lang="en-US" sz="3800" dirty="0"/>
              <a:t> за да:</a:t>
            </a:r>
            <a:endParaRPr lang="en-US" sz="3800" dirty="0"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Четем</a:t>
            </a:r>
            <a:r>
              <a:rPr lang="en-US" sz="3600" dirty="0"/>
              <a:t> информация</a:t>
            </a:r>
            <a:endParaRPr lang="en-US" sz="3600" dirty="0">
              <a:solidFill>
                <a:srgbClr val="234465"/>
              </a:solidFill>
            </a:endParaRPr>
          </a:p>
          <a:p>
            <a:pPr lvl="1" indent="-360045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Пишем</a:t>
            </a:r>
            <a:r>
              <a:rPr lang="en-US" sz="3600" dirty="0"/>
              <a:t> информация</a:t>
            </a:r>
            <a:endParaRPr lang="en-US" sz="3600" dirty="0">
              <a:cs typeface="Calibri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ea typeface="+mj-lt"/>
                <a:cs typeface="+mj-lt"/>
              </a:rPr>
              <a:t>Какво е стриймване?</a:t>
            </a:r>
            <a:endParaRPr lang="en-US" sz="3950" b="0" dirty="0">
              <a:ea typeface="+mj-lt"/>
              <a:cs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4" r="9206"/>
          <a:stretch/>
        </p:blipFill>
        <p:spPr>
          <a:xfrm>
            <a:off x="2985035" y="4889601"/>
            <a:ext cx="1427742" cy="161739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CBAC74B1-90FA-4E20-90E8-E9B453C35D2A}"/>
              </a:ext>
            </a:extLst>
          </p:cNvPr>
          <p:cNvSpPr/>
          <p:nvPr/>
        </p:nvSpPr>
        <p:spPr bwMode="auto">
          <a:xfrm>
            <a:off x="4717930" y="4921617"/>
            <a:ext cx="3043445" cy="83798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1100 1001 1001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3B7B02-B4C2-4D96-8DEC-B0F44BA542E5}"/>
              </a:ext>
            </a:extLst>
          </p:cNvPr>
          <p:cNvSpPr/>
          <p:nvPr/>
        </p:nvSpPr>
        <p:spPr bwMode="auto">
          <a:xfrm>
            <a:off x="5289280" y="5897304"/>
            <a:ext cx="1981777" cy="50117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Stream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E1EA51-E062-40CC-9803-7D3E245E9481}"/>
              </a:ext>
            </a:extLst>
          </p:cNvPr>
          <p:cNvGrpSpPr/>
          <p:nvPr/>
        </p:nvGrpSpPr>
        <p:grpSpPr>
          <a:xfrm>
            <a:off x="8189852" y="4974589"/>
            <a:ext cx="1344778" cy="1447423"/>
            <a:chOff x="8023984" y="3887097"/>
            <a:chExt cx="1447800" cy="14478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5D7774A-04D5-429F-8C0A-4C4B02FD6949}"/>
                </a:ext>
              </a:extLst>
            </p:cNvPr>
            <p:cNvSpPr/>
            <p:nvPr/>
          </p:nvSpPr>
          <p:spPr bwMode="auto">
            <a:xfrm>
              <a:off x="8023984" y="3887097"/>
              <a:ext cx="1447800" cy="1447800"/>
            </a:xfrm>
            <a:prstGeom prst="ellipse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E552B19-F1B9-4921-9FF3-462A29EEA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8554" y="4142982"/>
              <a:ext cx="1058660" cy="1058660"/>
            </a:xfrm>
            <a:prstGeom prst="rect">
              <a:avLst/>
            </a:prstGeom>
          </p:spPr>
        </p:pic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84F24024-1577-19C6-9801-CC6192A9B7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27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71556" y="1228484"/>
            <a:ext cx="11143096" cy="5528766"/>
          </a:xfrm>
        </p:spPr>
        <p:txBody>
          <a:bodyPr/>
          <a:lstStyle/>
          <a:p>
            <a:r>
              <a:rPr lang="bg-BG" dirty="0"/>
              <a:t>Сериализоторът</a:t>
            </a:r>
            <a:r>
              <a:rPr lang="en-US" dirty="0"/>
              <a:t> System.Text.Json </a:t>
            </a:r>
            <a:r>
              <a:rPr lang="bg-BG" dirty="0"/>
              <a:t>може да чете и да пише </a:t>
            </a:r>
            <a:r>
              <a:rPr lang="en-US" dirty="0"/>
              <a:t>JSON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Сериализация на</a:t>
            </a:r>
            <a:r>
              <a:rPr lang="en-US" dirty="0"/>
              <a:t> JSON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08500" y="2349000"/>
            <a:ext cx="10552500" cy="43765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class </a:t>
            </a:r>
            <a:r>
              <a:rPr lang="en-US" sz="2400" noProof="1">
                <a:solidFill>
                  <a:schemeClr val="bg1"/>
                </a:solidFill>
                <a:effectLst/>
              </a:rPr>
              <a:t>WeatherForecast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public DateTime Date { get; set; } = DateTime.Now;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public int TemperatureC { get; set; } = 30;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public string Summary { get; set; } = "Hot summer day";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80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WeatherForecast forecast = new WeatherForecast();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string weatherInfo = </a:t>
            </a:r>
            <a:r>
              <a:rPr lang="en-US" sz="2400" dirty="0">
                <a:solidFill>
                  <a:schemeClr val="bg1"/>
                </a:solidFill>
                <a:effectLst/>
              </a:rPr>
              <a:t>JsonSerializer</a:t>
            </a:r>
            <a:r>
              <a:rPr lang="en-US" sz="2400" dirty="0">
                <a:solidFill>
                  <a:schemeClr val="tx1"/>
                </a:solidFill>
                <a:effectLst/>
              </a:rPr>
              <a:t>.</a:t>
            </a:r>
            <a:r>
              <a:rPr lang="en-US" sz="2400" dirty="0">
                <a:solidFill>
                  <a:schemeClr val="bg1"/>
                </a:solidFill>
                <a:effectLst/>
              </a:rPr>
              <a:t>Serialize</a:t>
            </a:r>
            <a:r>
              <a:rPr lang="en-US" sz="2400" dirty="0">
                <a:solidFill>
                  <a:schemeClr val="tx1"/>
                </a:solidFill>
                <a:effectLst/>
              </a:rPr>
              <a:t>(forecast);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Console.WriteLine(weatherInfo);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0A85692-4F7E-9DF7-6ABE-8B2C52D819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698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00517-6E25-4F06-80CF-294FB21842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951" y="1228484"/>
            <a:ext cx="11818096" cy="5528766"/>
          </a:xfrm>
        </p:spPr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JSON </a:t>
            </a:r>
            <a:r>
              <a:rPr lang="bg-BG" dirty="0"/>
              <a:t>файлове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ADB564-7E11-4A3A-9E86-BC00FFFA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Сериализация на</a:t>
            </a:r>
            <a:r>
              <a:rPr lang="en-US" dirty="0"/>
              <a:t> JSON</a:t>
            </a:r>
            <a:r>
              <a:rPr lang="bg-BG" dirty="0"/>
              <a:t>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13423A2-0767-4D61-8172-083C5452A214}"/>
              </a:ext>
            </a:extLst>
          </p:cNvPr>
          <p:cNvSpPr txBox="1">
            <a:spLocks/>
          </p:cNvSpPr>
          <p:nvPr/>
        </p:nvSpPr>
        <p:spPr>
          <a:xfrm>
            <a:off x="796499" y="2058590"/>
            <a:ext cx="10599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WeatherForecast forecast = new WeatherForecast();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string weatherInfo = JsonSerializer.Serialize(forecast);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>
                <a:solidFill>
                  <a:schemeClr val="bg1"/>
                </a:solidFill>
                <a:effectLst/>
              </a:rPr>
              <a:t>File.WriteAllText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(file, weatherInfo);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230C67E-816E-4288-9272-28E2F7621165}"/>
              </a:ext>
            </a:extLst>
          </p:cNvPr>
          <p:cNvSpPr/>
          <p:nvPr/>
        </p:nvSpPr>
        <p:spPr bwMode="auto">
          <a:xfrm>
            <a:off x="5916000" y="4514033"/>
            <a:ext cx="360000" cy="495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6E6005B-434E-4304-9B15-5B778D6F01E1}"/>
              </a:ext>
            </a:extLst>
          </p:cNvPr>
          <p:cNvSpPr txBox="1">
            <a:spLocks/>
          </p:cNvSpPr>
          <p:nvPr/>
        </p:nvSpPr>
        <p:spPr>
          <a:xfrm>
            <a:off x="658348" y="5243008"/>
            <a:ext cx="1087530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{"Date":"2020-07-16T13:33:25","TemperatureC":30,"Summary":"Hot summer day"}</a:t>
            </a:r>
            <a:endParaRPr lang="en-US" noProof="1">
              <a:solidFill>
                <a:schemeClr val="tx1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51D1824-44A2-0E28-C409-E34778A908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665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E3656B-54B7-4F52-B65D-B5714DC91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Десериализация на</a:t>
            </a:r>
            <a:r>
              <a:rPr lang="en-US" dirty="0"/>
              <a:t> JSON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939E369-043A-4A8A-BB1E-0218B9F590B0}"/>
              </a:ext>
            </a:extLst>
          </p:cNvPr>
          <p:cNvSpPr txBox="1">
            <a:spLocks/>
          </p:cNvSpPr>
          <p:nvPr/>
        </p:nvSpPr>
        <p:spPr>
          <a:xfrm>
            <a:off x="711401" y="2493182"/>
            <a:ext cx="1076919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string jsonString = </a:t>
            </a:r>
            <a:r>
              <a:rPr lang="en-US" sz="2400" dirty="0">
                <a:solidFill>
                  <a:schemeClr val="bg1"/>
                </a:solidFill>
                <a:effectLst/>
              </a:rPr>
              <a:t>File.ReadAllText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(file);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WeatherForecast forecast =   	  	JsonSerializer.</a:t>
            </a:r>
            <a:r>
              <a:rPr lang="en-US" sz="2400" dirty="0">
                <a:solidFill>
                  <a:schemeClr val="bg1"/>
                </a:solidFill>
                <a:effectLst/>
              </a:rPr>
              <a:t>Deserialize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&lt;WeatherForecast&gt;(jsonString);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BDC8387-C481-4CF6-BCFE-4C84B5E41AE8}"/>
              </a:ext>
            </a:extLst>
          </p:cNvPr>
          <p:cNvSpPr txBox="1">
            <a:spLocks/>
          </p:cNvSpPr>
          <p:nvPr/>
        </p:nvSpPr>
        <p:spPr>
          <a:xfrm>
            <a:off x="-238365" y="1230174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bg-BG" dirty="0"/>
              <a:t>За да десериализираме от файл, може да го прочетем и да използваме метода</a:t>
            </a:r>
            <a:r>
              <a:rPr lang="en-US" sz="3200" dirty="0">
                <a:solidFill>
                  <a:schemeClr val="bg1"/>
                </a:solidFill>
                <a:effectLst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/>
              </a:rPr>
              <a:t>Deserialize</a:t>
            </a:r>
            <a:r>
              <a:rPr lang="bg-BG" sz="3200" b="1" dirty="0">
                <a:solidFill>
                  <a:schemeClr val="bg1"/>
                </a:solidFill>
                <a:effectLst/>
              </a:rPr>
              <a:t>&lt;&gt;()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59066-885A-4911-A787-F79D2C362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942" y="4973261"/>
            <a:ext cx="5963482" cy="1533739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379F0100-CB77-9856-CF01-58F5FED6C3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4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6074" y="1556636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Какво научихме 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14906" y="1292720"/>
            <a:ext cx="1176218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50832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89281" y="1556636"/>
            <a:ext cx="10821076" cy="4950364"/>
          </a:xfrm>
          <a:prstGeom prst="rect">
            <a:avLst/>
          </a:prstGeom>
        </p:spPr>
        <p:txBody>
          <a:bodyPr vert="horz" lIns="107972" tIns="35991" rIns="107972" bIns="35991" rtlCol="0" anchor="t">
            <a:normAutofit fontScale="925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3695" indent="-353695"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Стрийм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==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 </a:t>
            </a:r>
            <a:r>
              <a:rPr lang="en-US" sz="3600" dirty="0">
                <a:solidFill>
                  <a:schemeClr val="bg2"/>
                </a:solidFill>
              </a:rPr>
              <a:t>подредена редица от битове</a:t>
            </a:r>
            <a:endParaRPr lang="bg-BG" sz="3600" dirty="0">
              <a:solidFill>
                <a:schemeClr val="bg2"/>
              </a:solidFill>
            </a:endParaRPr>
          </a:p>
          <a:p>
            <a:pPr marL="353695" indent="-353695"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Използвайте </a:t>
            </a:r>
            <a:r>
              <a:rPr lang="en-US" sz="36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StreamReader </a:t>
            </a:r>
            <a:r>
              <a:rPr lang="en-US" sz="3600" dirty="0">
                <a:solidFill>
                  <a:schemeClr val="bg2"/>
                </a:solidFill>
              </a:rPr>
              <a:t>/ </a:t>
            </a:r>
            <a:r>
              <a:rPr lang="en-US" sz="36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StreamWriter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  <a:ea typeface="+mn-lt"/>
                <a:cs typeface="+mn-lt"/>
              </a:rPr>
              <a:t>за текстови </a:t>
            </a:r>
            <a:br>
              <a:rPr lang="en-US" sz="3600" dirty="0">
                <a:solidFill>
                  <a:schemeClr val="bg2"/>
                </a:solidFill>
                <a:ea typeface="+mn-lt"/>
                <a:cs typeface="+mn-lt"/>
              </a:rPr>
            </a:br>
            <a:r>
              <a:rPr lang="en-US" sz="3600" dirty="0">
                <a:solidFill>
                  <a:schemeClr val="bg2"/>
                </a:solidFill>
                <a:ea typeface="+mn-lt"/>
                <a:cs typeface="+mn-lt"/>
              </a:rPr>
              <a:t>данни</a:t>
            </a:r>
            <a:endParaRPr lang="en-US" sz="3600" dirty="0">
              <a:solidFill>
                <a:schemeClr val="bg2"/>
              </a:solidFill>
              <a:cs typeface="Calibri"/>
            </a:endParaRPr>
          </a:p>
          <a:p>
            <a:pPr marL="353695" indent="-353695">
              <a:lnSpc>
                <a:spcPct val="100000"/>
              </a:lnSpc>
              <a:buClr>
                <a:schemeClr val="bg2"/>
              </a:buClr>
            </a:pPr>
            <a:r>
              <a:rPr lang="en-US" sz="3600" noProof="1">
                <a:solidFill>
                  <a:schemeClr val="bg2"/>
                </a:solidFill>
                <a:ea typeface="+mn-lt"/>
                <a:cs typeface="+mn-lt"/>
              </a:rPr>
              <a:t>Използвайте </a:t>
            </a:r>
            <a:r>
              <a:rPr lang="en-US" sz="36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FileStream</a:t>
            </a:r>
            <a:r>
              <a:rPr lang="en-US" sz="3600" dirty="0">
                <a:solidFill>
                  <a:schemeClr val="bg2"/>
                </a:solidFill>
              </a:rPr>
              <a:t> да четете / пишете двоичен файл</a:t>
            </a:r>
            <a:endParaRPr lang="bg-BG" sz="3600" dirty="0">
              <a:solidFill>
                <a:schemeClr val="bg2"/>
              </a:solidFill>
              <a:cs typeface="Calibri"/>
            </a:endParaRPr>
          </a:p>
          <a:p>
            <a:pPr marL="353695" indent="-353695"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  <a:ea typeface="+mn-lt"/>
                <a:cs typeface="+mn-lt"/>
              </a:rPr>
              <a:t>Използвайте </a:t>
            </a:r>
            <a:r>
              <a:rPr lang="en-GB" sz="3600" dirty="0">
                <a:solidFill>
                  <a:schemeClr val="bg2"/>
                </a:solidFill>
              </a:rPr>
              <a:t>класа </a:t>
            </a:r>
            <a:r>
              <a:rPr lang="en-GB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File</a:t>
            </a:r>
            <a:r>
              <a:rPr lang="en-GB" sz="3600" dirty="0">
                <a:solidFill>
                  <a:schemeClr val="bg2"/>
                </a:solidFill>
              </a:rPr>
              <a:t> да четете / пишете файл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наведнъж</a:t>
            </a:r>
            <a:endParaRPr lang="en-GB" sz="3600" dirty="0">
              <a:solidFill>
                <a:schemeClr val="bg2"/>
              </a:solidFill>
              <a:cs typeface="Calibri"/>
            </a:endParaRPr>
          </a:p>
          <a:p>
            <a:pPr marL="353695" indent="-353695"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  <a:ea typeface="+mn-lt"/>
                <a:cs typeface="+mn-lt"/>
              </a:rPr>
              <a:t>Използвайте </a:t>
            </a:r>
            <a:r>
              <a:rPr lang="en-GB" sz="3600" dirty="0">
                <a:solidFill>
                  <a:schemeClr val="bg2"/>
                </a:solidFill>
              </a:rPr>
              <a:t>класа </a:t>
            </a:r>
            <a:r>
              <a:rPr lang="en-GB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Directory</a:t>
            </a:r>
            <a:r>
              <a:rPr lang="en-GB" sz="3600" dirty="0">
                <a:solidFill>
                  <a:schemeClr val="bg2"/>
                </a:solidFill>
              </a:rPr>
              <a:t> за работа с директории</a:t>
            </a:r>
            <a:endParaRPr lang="bg-BG" sz="3600" dirty="0">
              <a:solidFill>
                <a:schemeClr val="bg2"/>
              </a:solidFill>
            </a:endParaRPr>
          </a:p>
          <a:p>
            <a:pPr marL="353695" indent="-353695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Сериализация</a:t>
            </a:r>
            <a:r>
              <a:rPr lang="bg-BG" sz="3600" dirty="0">
                <a:solidFill>
                  <a:schemeClr val="bg2"/>
                </a:solidFill>
                <a:cs typeface="Calibri"/>
              </a:rPr>
              <a:t> – бинарна, </a:t>
            </a:r>
            <a:r>
              <a:rPr lang="en-US" sz="3600" dirty="0">
                <a:solidFill>
                  <a:schemeClr val="bg2"/>
                </a:solidFill>
                <a:cs typeface="Calibri"/>
              </a:rPr>
              <a:t>XML, JSON</a:t>
            </a:r>
            <a:endParaRPr lang="bg-BG" sz="3600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DDF675D-E264-9609-95A9-3514D09591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785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30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5FEBA6AC-D976-ECFB-65A9-737F33DA10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580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 vert="horz" lIns="108000" tIns="36000" rIns="108000" bIns="36000" rtlCol="0" anchor="t">
            <a:normAutofit fontScale="92500"/>
          </a:bodyPr>
          <a:lstStyle/>
          <a:p>
            <a:pPr marL="360045" indent="-360045">
              <a:spcBef>
                <a:spcPts val="1200"/>
              </a:spcBef>
            </a:pPr>
            <a:r>
              <a:rPr lang="en-US" sz="3350" dirty="0"/>
              <a:t>Стриймване означава </a:t>
            </a:r>
            <a:r>
              <a:rPr lang="en-US" sz="3350" b="1" dirty="0">
                <a:solidFill>
                  <a:schemeClr val="bg1"/>
                </a:solidFill>
              </a:rPr>
              <a:t>пренасяне</a:t>
            </a:r>
            <a:r>
              <a:rPr lang="en-US" sz="3350" dirty="0"/>
              <a:t> (четене и писане) </a:t>
            </a:r>
            <a:r>
              <a:rPr lang="en-US" sz="3350" b="1" dirty="0">
                <a:solidFill>
                  <a:schemeClr val="bg1"/>
                </a:solidFill>
              </a:rPr>
              <a:t>на информация</a:t>
            </a:r>
            <a:endParaRPr lang="bg-BG" sz="3350" dirty="0">
              <a:solidFill>
                <a:schemeClr val="bg1"/>
              </a:solidFill>
            </a:endParaRPr>
          </a:p>
          <a:p>
            <a:pPr marL="360045" indent="-360045">
              <a:spcBef>
                <a:spcPts val="1200"/>
              </a:spcBef>
            </a:pPr>
            <a:r>
              <a:rPr lang="en-US" sz="3350" dirty="0"/>
              <a:t>Стриймването е </a:t>
            </a:r>
            <a:r>
              <a:rPr lang="en-US" sz="3350" b="1" dirty="0">
                <a:solidFill>
                  <a:schemeClr val="bg1"/>
                </a:solidFill>
              </a:rPr>
              <a:t>редица от битове</a:t>
            </a:r>
            <a:endParaRPr lang="en-US" sz="33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spcBef>
                <a:spcPts val="1200"/>
              </a:spcBef>
            </a:pPr>
            <a:r>
              <a:rPr lang="bg-BG" sz="3199" dirty="0"/>
              <a:t>Осигурява достъп до </a:t>
            </a:r>
            <a:r>
              <a:rPr lang="bg-BG" sz="3199" b="1" dirty="0">
                <a:solidFill>
                  <a:schemeClr val="bg1"/>
                </a:solidFill>
              </a:rPr>
              <a:t>редица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от неговите елементи</a:t>
            </a:r>
            <a:endParaRPr lang="en-US" sz="3199" dirty="0">
              <a:cs typeface="Calibri"/>
            </a:endParaRPr>
          </a:p>
          <a:p>
            <a:pPr marL="360045" indent="-360045">
              <a:spcBef>
                <a:spcPts val="1200"/>
              </a:spcBef>
            </a:pPr>
            <a:r>
              <a:rPr lang="en-US" sz="3350" dirty="0"/>
              <a:t>Има различни</a:t>
            </a:r>
            <a:r>
              <a:rPr lang="bg-BG" sz="3350" dirty="0"/>
              <a:t> </a:t>
            </a:r>
            <a:r>
              <a:rPr lang="en-US" sz="3350" dirty="0"/>
              <a:t>в</a:t>
            </a:r>
            <a:r>
              <a:rPr lang="bg-BG" sz="3350" dirty="0"/>
              <a:t>и</a:t>
            </a:r>
            <a:r>
              <a:rPr lang="en-US" sz="3350" dirty="0"/>
              <a:t>дове стриймове за</a:t>
            </a:r>
            <a:r>
              <a:rPr lang="bg-BG" sz="3350" dirty="0"/>
              <a:t> </a:t>
            </a:r>
            <a:r>
              <a:rPr lang="en-US" sz="3350" dirty="0"/>
              <a:t>различни типове информация:</a:t>
            </a:r>
            <a:endParaRPr lang="en-US" sz="3350" dirty="0">
              <a:cs typeface="Calibri"/>
            </a:endParaRPr>
          </a:p>
          <a:p>
            <a:pPr lvl="1" indent="-360045">
              <a:spcBef>
                <a:spcPts val="1200"/>
              </a:spcBef>
              <a:buClr>
                <a:schemeClr val="tx1"/>
              </a:buClr>
            </a:pPr>
            <a:r>
              <a:rPr lang="bg-BG" sz="3199" dirty="0"/>
              <a:t>достъп до </a:t>
            </a:r>
            <a:r>
              <a:rPr lang="bg-BG" sz="3199" b="1" dirty="0">
                <a:solidFill>
                  <a:schemeClr val="bg1"/>
                </a:solidFill>
              </a:rPr>
              <a:t>файл</a:t>
            </a:r>
            <a:r>
              <a:rPr lang="bg-BG" sz="3199" dirty="0"/>
              <a:t>,</a:t>
            </a:r>
            <a:r>
              <a:rPr lang="en-US" sz="3199" dirty="0"/>
              <a:t> </a:t>
            </a:r>
            <a:r>
              <a:rPr lang="bg-BG" sz="3199" dirty="0"/>
              <a:t> достъп до</a:t>
            </a:r>
            <a:r>
              <a:rPr lang="en-US" sz="3199" dirty="0"/>
              <a:t> </a:t>
            </a:r>
            <a:r>
              <a:rPr lang="bg-BG" sz="3199" b="1" dirty="0">
                <a:solidFill>
                  <a:schemeClr val="bg1"/>
                </a:solidFill>
              </a:rPr>
              <a:t>мрежа</a:t>
            </a:r>
            <a:r>
              <a:rPr lang="en-US" sz="3199" dirty="0"/>
              <a:t> </a:t>
            </a:r>
            <a:r>
              <a:rPr lang="bg-BG" sz="3199" dirty="0"/>
              <a:t>и други</a:t>
            </a:r>
            <a:endParaRPr lang="en-US" sz="3199" dirty="0">
              <a:cs typeface="Calibri"/>
            </a:endParaRPr>
          </a:p>
          <a:p>
            <a:pPr marL="360045" indent="-360045">
              <a:spcBef>
                <a:spcPts val="1200"/>
              </a:spcBef>
            </a:pPr>
            <a:r>
              <a:rPr lang="en-US" sz="3350" dirty="0"/>
              <a:t>Стриймовете се </a:t>
            </a:r>
            <a:r>
              <a:rPr lang="en-US" sz="3350" b="1" dirty="0">
                <a:solidFill>
                  <a:schemeClr val="bg1"/>
                </a:solidFill>
              </a:rPr>
              <a:t>отварят</a:t>
            </a:r>
            <a:r>
              <a:rPr lang="en-US" sz="3350" dirty="0"/>
              <a:t> </a:t>
            </a:r>
            <a:r>
              <a:rPr lang="en-US" sz="3350" b="1" dirty="0">
                <a:solidFill>
                  <a:schemeClr val="bg1"/>
                </a:solidFill>
              </a:rPr>
              <a:t>преди </a:t>
            </a:r>
            <a:r>
              <a:rPr lang="en-US" sz="3350" dirty="0"/>
              <a:t>да се използват и се </a:t>
            </a:r>
            <a:r>
              <a:rPr lang="en-US" sz="3350" b="1" dirty="0">
                <a:solidFill>
                  <a:schemeClr val="bg1"/>
                </a:solidFill>
              </a:rPr>
              <a:t>затварят</a:t>
            </a:r>
            <a:r>
              <a:rPr lang="en-US" sz="3350" dirty="0">
                <a:solidFill>
                  <a:srgbClr val="234465"/>
                </a:solidFill>
              </a:rPr>
              <a:t> </a:t>
            </a:r>
            <a:r>
              <a:rPr lang="en-US" sz="3350" b="1" dirty="0">
                <a:solidFill>
                  <a:schemeClr val="bg1"/>
                </a:solidFill>
              </a:rPr>
              <a:t>след </a:t>
            </a:r>
            <a:r>
              <a:rPr lang="en-US" sz="3350" dirty="0">
                <a:solidFill>
                  <a:srgbClr val="234465"/>
                </a:solidFill>
              </a:rPr>
              <a:t>тяхната</a:t>
            </a:r>
            <a:r>
              <a:rPr lang="en-US" sz="3350" dirty="0"/>
              <a:t> работа</a:t>
            </a:r>
            <a:endParaRPr lang="en-US" sz="3350" dirty="0">
              <a:cs typeface="Calibri"/>
            </a:endParaRP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Основи на стриймването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FCBB376-ACB4-4DA3-3385-E7BCBC5FC2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823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93480" y="1219777"/>
            <a:ext cx="11811941" cy="5485413"/>
          </a:xfrm>
        </p:spPr>
        <p:txBody>
          <a:bodyPr vert="horz" lIns="108000" tIns="36000" rIns="108000" bIns="36000" rtlCol="0" anchor="t">
            <a:normAutofit fontScale="92500" lnSpcReduction="10000"/>
          </a:bodyPr>
          <a:lstStyle/>
          <a:p>
            <a:pPr marL="360045" indent="-360045">
              <a:spcBef>
                <a:spcPts val="2399"/>
              </a:spcBef>
            </a:pPr>
            <a:endParaRPr lang="en-US" dirty="0">
              <a:cs typeface="Calibri"/>
            </a:endParaRPr>
          </a:p>
          <a:p>
            <a:pPr marL="360045" indent="-360045">
              <a:spcBef>
                <a:spcPts val="2399"/>
              </a:spcBef>
            </a:pPr>
            <a:endParaRPr lang="en-US" dirty="0">
              <a:cs typeface="Calibri"/>
            </a:endParaRPr>
          </a:p>
          <a:p>
            <a:pPr marL="360045" indent="-360045">
              <a:spcBef>
                <a:spcPts val="2399"/>
              </a:spcBef>
            </a:pPr>
            <a:endParaRPr lang="en-US" dirty="0">
              <a:cs typeface="Calibri"/>
            </a:endParaRPr>
          </a:p>
          <a:p>
            <a:pPr marL="360045" indent="-360045">
              <a:spcBef>
                <a:spcPts val="2399"/>
              </a:spcBef>
            </a:pPr>
            <a:endParaRPr lang="en-US" dirty="0">
              <a:cs typeface="Calibri"/>
            </a:endParaRPr>
          </a:p>
          <a:p>
            <a:pPr marL="0" indent="0">
              <a:spcBef>
                <a:spcPts val="2399"/>
              </a:spcBef>
              <a:spcAft>
                <a:spcPts val="1799"/>
              </a:spcAft>
              <a:buNone/>
            </a:pPr>
            <a:endParaRPr lang="en-US" dirty="0"/>
          </a:p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</a:rPr>
              <a:t>Позицията </a:t>
            </a:r>
            <a:r>
              <a:rPr lang="en-US" sz="3350" dirty="0"/>
              <a:t>е </a:t>
            </a:r>
            <a:r>
              <a:rPr lang="bg-BG" sz="3350" dirty="0"/>
              <a:t>текущия</a:t>
            </a:r>
            <a:r>
              <a:rPr lang="en-US" sz="3350" dirty="0"/>
              <a:t> </a:t>
            </a:r>
            <a:r>
              <a:rPr lang="bg-BG" sz="3350" dirty="0"/>
              <a:t>индекс</a:t>
            </a:r>
            <a:r>
              <a:rPr lang="en-US" sz="3350" dirty="0"/>
              <a:t> от стрийм</a:t>
            </a:r>
            <a:r>
              <a:rPr lang="bg-BG" sz="3350" dirty="0"/>
              <a:t>а</a:t>
            </a:r>
            <a:endParaRPr lang="en-US" sz="335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</a:rPr>
              <a:t>Буфер</a:t>
            </a:r>
            <a:r>
              <a:rPr lang="bg-BG" sz="3350" b="1" dirty="0">
                <a:solidFill>
                  <a:schemeClr val="bg1"/>
                </a:solidFill>
              </a:rPr>
              <a:t>ът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>
                <a:solidFill>
                  <a:srgbClr val="234465"/>
                </a:solidFill>
              </a:rPr>
              <a:t>съдържа</a:t>
            </a:r>
            <a:r>
              <a:rPr lang="en-US" sz="3350" dirty="0"/>
              <a:t> </a:t>
            </a:r>
            <a:r>
              <a:rPr lang="en-US" sz="3350" b="1" dirty="0">
                <a:solidFill>
                  <a:schemeClr val="bg1"/>
                </a:solidFill>
              </a:rPr>
              <a:t>n</a:t>
            </a:r>
            <a:r>
              <a:rPr lang="en-US" sz="3350" dirty="0"/>
              <a:t> бита на стрийм от </a:t>
            </a:r>
            <a:r>
              <a:rPr lang="bg-BG" sz="3350" dirty="0"/>
              <a:t>текущия</a:t>
            </a:r>
            <a:r>
              <a:rPr lang="en-US" sz="3350" dirty="0"/>
              <a:t> </a:t>
            </a:r>
            <a:r>
              <a:rPr lang="bg-BG" sz="3350" dirty="0"/>
              <a:t>индекс</a:t>
            </a:r>
            <a:endParaRPr lang="en-US" sz="3350" dirty="0">
              <a:cs typeface="Calibri"/>
            </a:endParaRP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Стриймове и буфери </a:t>
            </a:r>
            <a:r>
              <a:rPr lang="en-US" dirty="0"/>
              <a:t>– </a:t>
            </a:r>
            <a:r>
              <a:rPr lang="bg-BG" dirty="0"/>
              <a:t>Примери</a:t>
            </a:r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1556932" y="2203655"/>
            <a:ext cx="8684538" cy="1185489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785474" y="2203653"/>
            <a:ext cx="8165673" cy="5230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799" b="1" dirty="0">
                <a:latin typeface="Consolas" pitchFamily="49" charset="0"/>
                <a:cs typeface="Consolas" pitchFamily="49" charset="0"/>
              </a:rPr>
              <a:t> F  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i   l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    e    s        a    n   d</a:t>
            </a:r>
            <a:endParaRPr lang="bg-BG" sz="2799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/>
          <p:cNvGraphicFramePr>
            <a:graphicFrameLocks/>
          </p:cNvGraphicFramePr>
          <p:nvPr/>
        </p:nvGraphicFramePr>
        <p:xfrm>
          <a:off x="1829912" y="2740087"/>
          <a:ext cx="8106831" cy="496800"/>
        </p:xfrm>
        <a:graphic>
          <a:graphicData uri="http://schemas.openxmlformats.org/drawingml/2006/table">
            <a:tbl>
              <a:tblPr/>
              <a:tblGrid>
                <a:gridCol w="900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Left Brace 2"/>
          <p:cNvSpPr/>
          <p:nvPr/>
        </p:nvSpPr>
        <p:spPr>
          <a:xfrm rot="5400000">
            <a:off x="5652869" y="-2027370"/>
            <a:ext cx="430887" cy="799891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8" name="TextBox 7"/>
          <p:cNvSpPr txBox="1"/>
          <p:nvPr/>
        </p:nvSpPr>
        <p:spPr>
          <a:xfrm>
            <a:off x="5105658" y="1094238"/>
            <a:ext cx="205686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Length = 9</a:t>
            </a:r>
          </a:p>
        </p:txBody>
      </p:sp>
      <p:sp>
        <p:nvSpPr>
          <p:cNvPr id="2" name="Down Arrow 1"/>
          <p:cNvSpPr/>
          <p:nvPr/>
        </p:nvSpPr>
        <p:spPr>
          <a:xfrm rot="10800000">
            <a:off x="2134633" y="3516864"/>
            <a:ext cx="304721" cy="37278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807" y="3391202"/>
            <a:ext cx="1640767" cy="5155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750" b="1" dirty="0"/>
              <a:t>Позиция</a:t>
            </a:r>
            <a:endParaRPr lang="en-US" sz="2799" b="1" dirty="0"/>
          </a:p>
        </p:txBody>
      </p:sp>
      <p:graphicFrame>
        <p:nvGraphicFramePr>
          <p:cNvPr id="12" name="Group 134"/>
          <p:cNvGraphicFramePr>
            <a:graphicFrameLocks/>
          </p:cNvGraphicFramePr>
          <p:nvPr/>
        </p:nvGraphicFramePr>
        <p:xfrm>
          <a:off x="1785473" y="4373159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7034" y="4346770"/>
            <a:ext cx="1378440" cy="5230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750" b="1" dirty="0"/>
              <a:t>Буфер</a:t>
            </a:r>
            <a:endParaRPr lang="en-US" sz="2799" b="1" dirty="0"/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3682005" y="4371100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134"/>
          <p:cNvGraphicFramePr>
            <a:graphicFrameLocks/>
          </p:cNvGraphicFramePr>
          <p:nvPr/>
        </p:nvGraphicFramePr>
        <p:xfrm>
          <a:off x="5486559" y="4373159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134"/>
          <p:cNvGraphicFramePr>
            <a:graphicFrameLocks/>
          </p:cNvGraphicFramePr>
          <p:nvPr/>
        </p:nvGraphicFramePr>
        <p:xfrm>
          <a:off x="7391063" y="4373159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34"/>
          <p:cNvGraphicFramePr>
            <a:graphicFrameLocks/>
          </p:cNvGraphicFramePr>
          <p:nvPr/>
        </p:nvGraphicFramePr>
        <p:xfrm>
          <a:off x="9219386" y="4373159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3414E4D8-7E0D-72FF-7164-5D33B27C02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67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0141E-6 1.48148E-6 L 0.15004 1.48148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04 1.48148E-6 L 0.29383 0.00046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9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3 0.00046 L 0.44022 0.00046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22 0.00046 L 0.58765 0.00046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2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950" dirty="0"/>
              <a:t>Типове стрийм в .NET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858" y="1268882"/>
            <a:ext cx="7661150" cy="5365472"/>
          </a:xfrm>
          <a:prstGeom prst="roundRect">
            <a:avLst>
              <a:gd name="adj" fmla="val 6868"/>
            </a:avLst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5EC0BDC6-35EA-8693-0405-C9610C98F2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615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418" y="1555167"/>
            <a:ext cx="2493167" cy="2136999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77C94A43-64EF-EEFA-F0A0-981B8173663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Четене и писане в C#</a:t>
            </a:r>
            <a:endParaRPr lang="bg-BG" dirty="0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2DE3BC74-37E4-5033-8393-BD1066A7DB5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bg-BG" dirty="0"/>
              <a:t>Работа със стриймове</a:t>
            </a:r>
          </a:p>
        </p:txBody>
      </p:sp>
    </p:spTree>
    <p:extLst>
      <p:ext uri="{BB962C8B-B14F-4D97-AF65-F5344CB8AC3E}">
        <p14:creationId xmlns:p14="http://schemas.microsoft.com/office/powerpoint/2010/main" val="113202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US" sz="3350" dirty="0"/>
              <a:t> в C# чете </a:t>
            </a:r>
            <a:r>
              <a:rPr lang="en-US" sz="3350" b="1" dirty="0">
                <a:solidFill>
                  <a:schemeClr val="bg1"/>
                </a:solidFill>
              </a:rPr>
              <a:t>текст </a:t>
            </a:r>
            <a:r>
              <a:rPr lang="en-US" sz="3350" dirty="0">
                <a:solidFill>
                  <a:srgbClr val="234465"/>
                </a:solidFill>
              </a:rPr>
              <a:t>от</a:t>
            </a:r>
            <a:r>
              <a:rPr lang="en-US" sz="3350" dirty="0"/>
              <a:t> a файл / стрийм</a:t>
            </a:r>
            <a:endParaRPr lang="bg-BG" sz="3350" dirty="0"/>
          </a:p>
          <a:p>
            <a:pPr marL="360045" indent="-360045">
              <a:buClr>
                <a:schemeClr val="tx1"/>
              </a:buClr>
            </a:pPr>
            <a:r>
              <a:rPr lang="en-US" sz="3350" dirty="0"/>
              <a:t>Използването на </a:t>
            </a:r>
            <a:r>
              <a:rPr lang="en-US" sz="3350" b="1" dirty="0">
                <a:solidFill>
                  <a:schemeClr val="bg1"/>
                </a:solidFill>
                <a:latin typeface="Consolas"/>
              </a:rPr>
              <a:t>using(…)</a:t>
            </a:r>
            <a:r>
              <a:rPr lang="en-US" sz="3350" dirty="0"/>
              <a:t>  затваря правилно стрийма накрая </a:t>
            </a:r>
            <a:endParaRPr lang="en-US" sz="335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Използване на </a:t>
            </a:r>
            <a:r>
              <a:rPr lang="en-US" sz="3950" noProof="1"/>
              <a:t>StreamReader</a:t>
            </a:r>
            <a:endParaRPr lang="en-US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67608" y="3262119"/>
            <a:ext cx="8331830" cy="2911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50" dirty="0">
                <a:solidFill>
                  <a:schemeClr val="tx1"/>
                </a:solidFill>
                <a:latin typeface="Consolas"/>
              </a:rPr>
              <a:t>var reader = </a:t>
            </a:r>
            <a:r>
              <a:rPr lang="en-US" sz="2750" dirty="0">
                <a:solidFill>
                  <a:schemeClr val="bg1"/>
                </a:solidFill>
                <a:latin typeface="Consolas"/>
              </a:rPr>
              <a:t>new StreamReader</a:t>
            </a:r>
            <a:r>
              <a:rPr lang="en-US" sz="2750" dirty="0">
                <a:solidFill>
                  <a:schemeClr val="tx1"/>
                </a:solidFill>
                <a:latin typeface="Consolas"/>
              </a:rPr>
              <a:t>(fileName);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50" dirty="0">
                <a:solidFill>
                  <a:schemeClr val="bg1"/>
                </a:solidFill>
                <a:latin typeface="Consolas"/>
              </a:rPr>
              <a:t>using</a:t>
            </a:r>
            <a:r>
              <a:rPr lang="en-US" sz="2750" dirty="0">
                <a:latin typeface="Consolas"/>
              </a:rPr>
              <a:t> </a:t>
            </a:r>
            <a:r>
              <a:rPr lang="en-US" sz="2750" dirty="0">
                <a:solidFill>
                  <a:schemeClr val="tx1"/>
                </a:solidFill>
                <a:latin typeface="Consolas"/>
              </a:rPr>
              <a:t>(reader)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50" dirty="0">
                <a:solidFill>
                  <a:schemeClr val="tx1"/>
                </a:solidFill>
                <a:latin typeface="Consolas"/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50" dirty="0">
                <a:latin typeface="Consolas"/>
              </a:rPr>
              <a:t>  </a:t>
            </a:r>
            <a:r>
              <a:rPr lang="en-US" sz="2750" i="1" dirty="0">
                <a:solidFill>
                  <a:schemeClr val="accent2"/>
                </a:solidFill>
                <a:latin typeface="Consolas"/>
              </a:rPr>
              <a:t>// Използвайте четенето тук, примерно:</a:t>
            </a:r>
            <a:br>
              <a:rPr lang="en-US" sz="2750" i="1" dirty="0"/>
            </a:br>
            <a:r>
              <a:rPr lang="en-US" sz="2750" i="1" dirty="0">
                <a:solidFill>
                  <a:schemeClr val="accent2"/>
                </a:solidFill>
                <a:latin typeface="Consolas"/>
              </a:rPr>
              <a:t>  // </a:t>
            </a:r>
            <a:r>
              <a:rPr lang="en-US" sz="2750" dirty="0">
                <a:solidFill>
                  <a:schemeClr val="accent2"/>
                </a:solidFill>
                <a:latin typeface="Consolas"/>
              </a:rPr>
              <a:t>string line = reader.readLine();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50" dirty="0">
                <a:solidFill>
                  <a:schemeClr val="tx1"/>
                </a:solidFill>
                <a:latin typeface="Consolas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73151C0-CA59-A94F-46A8-377E436B2F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7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3851</TotalTime>
  <Words>2695</Words>
  <Application>Microsoft Office PowerPoint</Application>
  <PresentationFormat>Широк екран</PresentationFormat>
  <Paragraphs>458</Paragraphs>
  <Slides>45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</vt:lpstr>
      <vt:lpstr>Стриймове, файлове и директории</vt:lpstr>
      <vt:lpstr>Съдържание</vt:lpstr>
      <vt:lpstr>Какво е стриймване?</vt:lpstr>
      <vt:lpstr>Какво е стриймване?</vt:lpstr>
      <vt:lpstr>Основи на стриймването</vt:lpstr>
      <vt:lpstr>Стриймове и буфери – Примери</vt:lpstr>
      <vt:lpstr>Типове стрийм в .NET</vt:lpstr>
      <vt:lpstr>Работа със стриймове</vt:lpstr>
      <vt:lpstr>Използване на StreamReader</vt:lpstr>
      <vt:lpstr>Задачи: Нечетни редове</vt:lpstr>
      <vt:lpstr>Решение: Нечетни редове</vt:lpstr>
      <vt:lpstr>Задача: Номерирани редове</vt:lpstr>
      <vt:lpstr>Решение: Номерирани редове</vt:lpstr>
      <vt:lpstr>Try-Catch-Finally – Пример</vt:lpstr>
      <vt:lpstr>Четене / Писане на информация във файлове</vt:lpstr>
      <vt:lpstr>File Streams</vt:lpstr>
      <vt:lpstr>Писане на текст във файл – Пример</vt:lpstr>
      <vt:lpstr>Криптиране/Декриптиране на файл с XOR</vt:lpstr>
      <vt:lpstr>Класът File в .NET</vt:lpstr>
      <vt:lpstr>Четене на текстов файл</vt:lpstr>
      <vt:lpstr>Писане на текстов файл</vt:lpstr>
      <vt:lpstr>Четене/Писане на двоичен файл</vt:lpstr>
      <vt:lpstr>Класът Directory в .NET</vt:lpstr>
      <vt:lpstr>Основни операции на директории</vt:lpstr>
      <vt:lpstr>Списък на съдържанието на директорията</vt:lpstr>
      <vt:lpstr>Задача: Изчисление на размера на папка</vt:lpstr>
      <vt:lpstr>Решение: Изчисление на размера на папка</vt:lpstr>
      <vt:lpstr>Бинарна сериализация</vt:lpstr>
      <vt:lpstr>Бинарна сериализация</vt:lpstr>
      <vt:lpstr>Предимства и недостатъци на бинарната сериализация</vt:lpstr>
      <vt:lpstr>Какво е XML?</vt:lpstr>
      <vt:lpstr>Какво е XML?</vt:lpstr>
      <vt:lpstr>XML – Пример</vt:lpstr>
      <vt:lpstr>XML синтаксис</vt:lpstr>
      <vt:lpstr>Сериализиране на XML във файлове</vt:lpstr>
      <vt:lpstr>Десериализиране на XML от низов XML</vt:lpstr>
      <vt:lpstr>Какво е JSON?</vt:lpstr>
      <vt:lpstr>JSON формат</vt:lpstr>
      <vt:lpstr>Вградена поддържка на JSON</vt:lpstr>
      <vt:lpstr>Сериализация на JSON (1)</vt:lpstr>
      <vt:lpstr>Сериализация на JSON (2)</vt:lpstr>
      <vt:lpstr>Десериализация на JSON</vt:lpstr>
      <vt:lpstr>Какво научихме 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Потоци и файлове</dc:title>
  <dc:subject>Модул 2 - Структури от данни и алгоритми</dc:subject>
  <dc:creator>BG-IT-Edu</dc:creator>
  <cp:keywords>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Stefan Kuiumdjiev</cp:lastModifiedBy>
  <cp:revision>168</cp:revision>
  <dcterms:created xsi:type="dcterms:W3CDTF">2018-05-23T13:08:44Z</dcterms:created>
  <dcterms:modified xsi:type="dcterms:W3CDTF">2023-09-17T14:19:43Z</dcterms:modified>
  <cp:category>© SoftUni – https://softuni.org</cp:category>
</cp:coreProperties>
</file>