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72D4AD-167A-4666-BE1C-BFF8BB87E7FF}">
          <p14:sldIdLst>
            <p14:sldId id="394"/>
            <p14:sldId id="395"/>
          </p14:sldIdLst>
        </p14:section>
        <p14:section name="Алгоритми" id="{573CC809-6562-4BAE-ABF7-BB574D0BF4FF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5F6443D5-F412-40A6-AA01-D8DBDFCF6126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8F70975F-2655-44AD-9919-2DC11BC1EF9E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F4AEF04E-CD45-4728-95B8-BA3B6BB242C1}">
          <p14:sldIdLst>
            <p14:sldId id="5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80" d="100"/>
          <a:sy n="80" d="100"/>
        </p:scale>
        <p:origin x="114" y="16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38B563-61B7-99EB-7C5E-314561774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85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4AE814-D1F6-72E7-0FA5-026351174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385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D037AA2-4690-554F-3E14-3A4357CA0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3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FFC5D5-FB0C-9F74-C37F-5E304C0E6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65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0B4EC09-2B8D-C35E-8616-8842476DE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6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873F47-44F1-44F6-A4D6-9BE006CD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6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4488DC-ADDD-F7BA-BD80-199547673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77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E3FAC6-144B-E792-1337-0B70224CF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8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F96A6D-2933-4133-3BFA-09B34E0B9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C5578-6E75-355F-16C4-AA20201AF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7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74333D2-371F-A3B5-123D-D8183390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3D3517E-B354-DAD9-5671-F25442CB3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5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5125398-DBB8-3A01-6444-493755912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81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307100-F238-B3A1-2939-65498AB16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7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C97A70-DDB6-4D32-DDF6-5334EB5E4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ED36DB6-E2A3-A85D-4849-8C96A740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94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602361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3990" y="6023618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438618"/>
            <a:ext cx="4751954" cy="585000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8" y="2685614"/>
            <a:ext cx="3840963" cy="26333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A7F0EB7-B32C-2047-A75F-50D7752D2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случаи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CCE3CE-E9FA-F253-04B3-44A31785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CB26D5A-B705-8554-070E-B5D079EA0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Приблизителна оценка на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броя на стъпките</a:t>
            </a:r>
            <a:r>
              <a:rPr lang="bg-BG" sz="3600" b="1" dirty="0">
                <a:ea typeface="+mn-lt"/>
                <a:cs typeface="+mn-lt"/>
              </a:rPr>
              <a:t> </a:t>
            </a:r>
            <a:r>
              <a:rPr lang="bg-BG" sz="3600" dirty="0">
                <a:ea typeface="+mn-lt"/>
                <a:cs typeface="+mn-lt"/>
              </a:rPr>
              <a:t>на дадено изчисление</a:t>
            </a:r>
            <a:r>
              <a:rPr lang="bg-BG" sz="3600" dirty="0"/>
              <a:t> в зависимост от </a:t>
            </a:r>
            <a:r>
              <a:rPr lang="bg-BG" sz="3600" b="1" dirty="0">
                <a:solidFill>
                  <a:schemeClr val="bg1"/>
                </a:solidFill>
              </a:rPr>
              <a:t>размера на входа</a:t>
            </a:r>
            <a:endParaRPr lang="bg-BG" sz="3600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Измерено с </a:t>
            </a:r>
            <a:r>
              <a:rPr lang="bg-BG" sz="3600" b="1" dirty="0">
                <a:ea typeface="+mn-lt"/>
                <a:cs typeface="+mn-lt"/>
              </a:rPr>
              <a:t>асимптотична нотация</a:t>
            </a:r>
            <a:r>
              <a:rPr lang="bg-BG" sz="3200" b="1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bg-BG" sz="3600" dirty="0"/>
              <a:t>; 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bg-BG" sz="3600" dirty="0"/>
              <a:t> е функция на размера на входните данни</a:t>
            </a:r>
            <a:endParaRPr lang="bg-BG" sz="3600" dirty="0"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/>
              <a:t>Примери: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Линейна</a:t>
            </a:r>
            <a:r>
              <a:rPr lang="bg-BG" sz="3600" dirty="0"/>
              <a:t> сложност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>
                <a:cs typeface="Calibri"/>
              </a:rPr>
              <a:t>Всеки елемент се обработва 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веднъж</a:t>
            </a:r>
            <a:endParaRPr lang="bg-BG" sz="3200" b="1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Квадратна</a:t>
            </a:r>
            <a:r>
              <a:rPr lang="bg-BG" sz="3600" dirty="0"/>
              <a:t> сложност</a:t>
            </a: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bg-BG" sz="36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Всеки елемент се обработва </a:t>
            </a:r>
            <a:r>
              <a:rPr lang="bg-BG" sz="32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bg-BG" sz="3200" dirty="0">
                <a:ea typeface="+mn-lt"/>
                <a:cs typeface="+mn-lt"/>
              </a:rPr>
              <a:t> пъти</a:t>
            </a:r>
            <a:endParaRPr lang="bg-BG" sz="320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Алгоритмична сложност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8CE4501-0C8E-3AE4-C692-B7C141D18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0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-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Голяма O нотация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За дадена функция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, ние означаваме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O(g(n))</a:t>
            </a:r>
            <a:r>
              <a:rPr lang="bg-BG" altLang="ko-KR" sz="34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400" dirty="0">
                <a:ea typeface="굴림"/>
              </a:rPr>
              <a:t>набор от функции, които са 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различни от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 с константа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Примери:</a:t>
            </a:r>
            <a:endParaRPr lang="bg-BG" altLang="ko-KR" sz="3400" dirty="0">
              <a:ea typeface="굴림"/>
              <a:cs typeface="Calibri"/>
            </a:endParaRP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3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12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)</a:t>
            </a: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4*n*log</a:t>
            </a:r>
            <a:r>
              <a:rPr lang="bg-BG" altLang="ko-KR" sz="3200" b="1" baseline="-25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(3*n+1)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2*n-1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log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n)</a:t>
            </a:r>
            <a:r>
              <a:rPr lang="bg-BG" altLang="ko-KR" sz="3200" b="1" dirty="0">
                <a:ea typeface="굴림"/>
              </a:rPr>
              <a:t> 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84644" y="3149392"/>
            <a:ext cx="9802779" cy="1081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 anchor="t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(g(n))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onsolas"/>
                <a:ea typeface="굴림"/>
                <a:cs typeface="Consolas" pitchFamily="49" charset="0"/>
              </a:rPr>
              <a:t>=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{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: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има положителна константа</a:t>
            </a:r>
            <a:r>
              <a:rPr lang="bg-BG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и</a:t>
            </a:r>
            <a:r>
              <a:rPr lang="en-US" altLang="ko-KR" sz="2950" dirty="0">
                <a:solidFill>
                  <a:srgbClr val="C7DAEC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, </a:t>
            </a:r>
            <a:b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</a:b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така че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&lt;=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c*g(n)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за всички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&gt;=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04B6D0-404D-93CB-9AF2-B73DA1CD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експоненциално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D34091-7E32-17E8-9F1D-E6B1FDB1F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CE9C6AD-BDEA-9AE7-70E5-2F77F862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6F11388F-7FB0-E641-50F7-3DBEC4615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6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071192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 операции,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пропорционални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7E24101-3264-BD57-E490-83BB1599F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0418531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квадрата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пропорционалн </a:t>
                      </a:r>
                      <a:b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куба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: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F15410C6-9367-B61C-61BC-5F391056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средноаритметично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3E85E6-7DAB-F5F3-26AE-BB3B8B0CA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00A8FDB-04F0-B27A-2777-931D2C1A0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83A34CD-8E4F-22C7-58B6-2D682CF8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3DFE73-4191-05B0-0674-1960592A19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Анализ на сложността на алгоритми</a:t>
            </a:r>
            <a:endParaRPr lang="bg-BG"/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B8AD946E-DBBF-D441-C481-827F8B6A05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025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44B814-08EF-A9BA-C75B-2FF14A94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7E5BED-E8A0-111E-3337-67E6EB51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9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E4CC69-C057-F330-637C-A43F8315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AAA7A9-FF1F-28BC-4878-5F67714D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0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D5FFB3-48A1-377C-5253-E35E59EEA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BF6B1F2-919C-BC9D-6151-CD999C37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5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13E3352A-920F-5B62-048D-5DF3E6566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E14836-E925-F9AB-FA41-C352C5D08A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653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изведено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25009" y="3474000"/>
            <a:ext cx="11166439" cy="2757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“</a:t>
            </a:r>
            <a:r>
              <a:rPr lang="bg-BG" sz="3200" b="1" i="1" dirty="0"/>
              <a:t>В математиката и компютърните науки </a:t>
            </a:r>
            <a:r>
              <a:rPr lang="bg-BG" sz="3200" b="1" i="1" dirty="0">
                <a:solidFill>
                  <a:schemeClr val="bg1"/>
                </a:solidFill>
              </a:rPr>
              <a:t>алгоритъм</a:t>
            </a:r>
            <a:r>
              <a:rPr lang="bg-BG" sz="32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200" b="1" dirty="0"/>
              <a:t>.</a:t>
            </a:r>
            <a:r>
              <a:rPr lang="en-US" sz="32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dirty="0"/>
              <a:t>-- </a:t>
            </a:r>
            <a:r>
              <a:rPr lang="bg-BG" sz="3200" b="1" i="1" dirty="0"/>
              <a:t>Уикипедия</a:t>
            </a:r>
            <a:endParaRPr lang="en-US" sz="3200" b="1" i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C64852-0B7E-493A-4F20-CFCDEB26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(алгоритми)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96FCAB2-A2B4-E3B1-EF1D-1E6198BB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1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86933D-26C4-4EEE-1929-11321CDEB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8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</a:p>
          <a:p>
            <a:pPr lvl="1" indent="-360045"/>
            <a:r>
              <a:rPr lang="bg-BG" sz="3150" dirty="0"/>
              <a:t>BFS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79A80582-6ABA-3F30-EB71-C3830EC9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0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A8A40CB-3BF5-1258-941E-E1767C64A2F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Сложност на алгоритми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7CE411B-516F-56F8-CEF4-2A29F46B4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Алгоритмична и времева сложност</a:t>
            </a:r>
          </a:p>
        </p:txBody>
      </p:sp>
    </p:spTree>
    <p:extLst>
      <p:ext uri="{BB962C8B-B14F-4D97-AF65-F5344CB8AC3E}">
        <p14:creationId xmlns:p14="http://schemas.microsoft.com/office/powerpoint/2010/main" val="539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Потребление на комуникацията на</a:t>
            </a:r>
            <a:r>
              <a:rPr lang="bg-BG" altLang="ko-KR" sz="3150" dirty="0">
                <a:solidFill>
                  <a:schemeClr val="bg1"/>
                </a:solidFill>
                <a:ea typeface="굴림"/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честотна лента </a:t>
            </a:r>
            <a:endParaRPr lang="bg-BG" altLang="ko-KR" sz="3150" dirty="0">
              <a:solidFill>
                <a:schemeClr val="bg1"/>
              </a:solidFill>
              <a:ea typeface="굴림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br>
              <a:rPr lang="bg-BG" altLang="ko-KR" sz="3150" b="1" dirty="0">
                <a:ea typeface="굴림"/>
              </a:rPr>
            </a:br>
            <a:r>
              <a:rPr lang="bg-BG" altLang="ko-KR" sz="3150" dirty="0">
                <a:ea typeface="굴림"/>
              </a:rPr>
              <a:t>(</a:t>
            </a:r>
            <a:r>
              <a:rPr lang="bg-BG" sz="3150" dirty="0">
                <a:ea typeface="+mn-lt"/>
                <a:cs typeface="+mn-lt"/>
              </a:rPr>
              <a:t>независими от машината стъпки</a:t>
            </a:r>
            <a:r>
              <a:rPr lang="bg-BG" altLang="ko-KR" sz="3150" dirty="0">
                <a:ea typeface="굴림"/>
              </a:rPr>
              <a:t>)</a:t>
            </a:r>
            <a:endParaRPr lang="bg-BG" altLang="ko-KR" sz="3150" dirty="0">
              <a:ea typeface="굴림"/>
              <a:cs typeface="Calibri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4E0F50-F540-2E9D-0C74-8791D3EBC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2050</Words>
  <Application>Microsoft Office PowerPoint</Application>
  <PresentationFormat>Широк екран</PresentationFormat>
  <Paragraphs>393</Paragraphs>
  <Slides>29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Алгоритмична и времева сложност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Алгоритмична сложност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Примери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82</cp:revision>
  <dcterms:created xsi:type="dcterms:W3CDTF">2018-05-23T13:08:44Z</dcterms:created>
  <dcterms:modified xsi:type="dcterms:W3CDTF">2023-09-17T14:19:39Z</dcterms:modified>
  <cp:category>© SoftUni – https://softuni.org</cp:category>
</cp:coreProperties>
</file>