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E19712B-4DD9-4E34-90ED-6472DB5255C6}">
          <p14:sldIdLst>
            <p14:sldId id="256"/>
            <p14:sldId id="257"/>
          </p14:sldIdLst>
        </p14:section>
        <p14:section name="Избор на структура от данни" id="{0E7DA95E-25D0-4FBE-A0A5-2D460897571C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B317D80F-DE8F-4EFE-AAEA-0DB69235FF22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0AF1EC8C-1041-4687-84CA-EBD6BB1D87D2}">
          <p14:sldIdLst>
            <p14:sldId id="32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80" d="100"/>
          <a:sy n="80" d="100"/>
        </p:scale>
        <p:origin x="114" y="16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D67A8A-2654-69B2-3158-76875A64F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11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C69ADD2-5ED8-2E79-0918-746E306D5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80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9827E4-C45A-3646-012C-89ABF26B8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13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31D28-63A3-AF93-3B8A-89F6307736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99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91D27-6384-0C08-918E-9A7B7A73B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67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AB50F1-D729-AB51-D6F5-0F0F2BBAF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470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27B59FE-383C-3D04-DFD1-1D63C3A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416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B831DD6-D9BA-D973-09BB-0E68B7695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556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6AD284-FE65-3938-F7DE-0B14C11A6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46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390122" y="567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659138"/>
            <a:ext cx="4751954" cy="341556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Избор на подходяща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74F368-425A-A1E9-A522-A8EDE6C1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44" y="2124834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 добавяне</a:t>
            </a:r>
            <a:r>
              <a:rPr lang="bg-BG" sz="3000" dirty="0"/>
              <a:t>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</a:t>
            </a:r>
            <a:r>
              <a:rPr lang="bg-BG" sz="3000" dirty="0"/>
              <a:t>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56305F4-6340-1B89-6EB0-F6F84F203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9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</a:t>
            </a:r>
            <a:r>
              <a:rPr lang="bg-BG" sz="3000" dirty="0"/>
              <a:t>на</a:t>
            </a:r>
            <a:r>
              <a:rPr lang="en-US" sz="3000" dirty="0"/>
              <a:t> </a:t>
            </a:r>
            <a:r>
              <a:rPr lang="bg-BG" sz="3000" dirty="0"/>
              <a:t>двойки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62933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D63921CE-C301-0F6D-77AC-6E423FC71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</a:t>
            </a:r>
            <a:r>
              <a:rPr lang="bg-BG" sz="3200" dirty="0"/>
              <a:t>на ключ-стойност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</a:t>
            </a:r>
            <a:r>
              <a:rPr lang="bg-BG" sz="3200" dirty="0"/>
              <a:t>по ключ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862541"/>
              </p:ext>
            </p:extLst>
          </p:nvPr>
        </p:nvGraphicFramePr>
        <p:xfrm>
          <a:off x="494688" y="4314513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C0977C0-3CD5-8432-F484-714500565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8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хеш сет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FC794DF-3E2C-64E4-5554-A35186F58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0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Set</a:t>
            </a:r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23239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091757DC-0E30-152C-D97A-762E1772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14730"/>
              </p:ext>
            </p:extLst>
          </p:nvPr>
        </p:nvGraphicFramePr>
        <p:xfrm>
          <a:off x="635000" y="4419600"/>
          <a:ext cx="11373498" cy="18746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4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базирана на хеш таблица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lang="bg-BG" sz="2000" b="0" i="0" u="none" strike="noStrike" cap="none" dirty="0">
                        <a:solidFill>
                          <a:srgbClr val="1F3D5A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E3B549F4-32BC-1E4E-C8E2-CAB840A9B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96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сортиране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bg1"/>
                </a:solidFill>
              </a:rPr>
              <a:t>сортиран индекс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dirty="0"/>
              <a:t>извличане на </a:t>
            </a:r>
            <a:r>
              <a:rPr lang="bg-BG" b="1" dirty="0">
                <a:solidFill>
                  <a:schemeClr val="bg1"/>
                </a:solidFill>
              </a:rPr>
              <a:t>поддиапазон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28348"/>
              </p:ext>
            </p:extLst>
          </p:nvPr>
        </p:nvGraphicFramePr>
        <p:xfrm>
          <a:off x="400162" y="4438266"/>
          <a:ext cx="11366598" cy="1895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77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0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базирано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750FDD0-85AA-6D6D-6252-F0D3CCCD6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4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dirty="0"/>
              <a:t>бързо връщане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Rope</a:t>
            </a:r>
            <a:r>
              <a:rPr lang="en-US" sz="3200" dirty="0"/>
              <a:t> </a:t>
            </a:r>
            <a:r>
              <a:rPr lang="bg-BG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въже</a:t>
            </a:r>
            <a:r>
              <a:rPr lang="bg-BG" sz="3200" dirty="0"/>
              <a:t>)</a:t>
            </a:r>
            <a:r>
              <a:rPr lang="en-US" sz="3200" dirty="0"/>
              <a:t>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индекс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Trie</a:t>
            </a:r>
            <a:r>
              <a:rPr lang="en-US" sz="3600" noProof="1"/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префиксно</a:t>
            </a:r>
            <a:r>
              <a:rPr lang="bg-BG" sz="3200" dirty="0"/>
              <a:t> дърво</a:t>
            </a:r>
            <a:r>
              <a:rPr lang="en-US" sz="2800" dirty="0"/>
              <a:t> 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BA42337E-CB24-788C-BF25-B6A7C1D76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2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411117"/>
              </p:ext>
            </p:extLst>
          </p:nvPr>
        </p:nvGraphicFramePr>
        <p:xfrm>
          <a:off x="171402" y="1174523"/>
          <a:ext cx="11849195" cy="5582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651569E8-8105-E9FE-9A68-CFE91E9AB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(2)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46157"/>
              </p:ext>
            </p:extLst>
          </p:nvPr>
        </p:nvGraphicFramePr>
        <p:xfrm>
          <a:off x="190406" y="1178560"/>
          <a:ext cx="11931627" cy="5456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4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96">
                <a:tc rowSpan="2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9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B6D01507-42F5-2F7F-0A9B-7ACA95E3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Избор</a:t>
            </a:r>
            <a:r>
              <a:rPr lang="en-US" sz="3400" dirty="0"/>
              <a:t> </a:t>
            </a:r>
            <a:r>
              <a:rPr lang="bg-BG" sz="3400" dirty="0"/>
              <a:t>на структура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/>
              <a:t>Ефективност на СД</a:t>
            </a:r>
            <a:r>
              <a:rPr lang="bg-BG" sz="3000" dirty="0"/>
              <a:t> в зависимост от извършваната </a:t>
            </a:r>
            <a:r>
              <a:rPr lang="bg-BG" sz="3000" b="1" dirty="0"/>
              <a:t>операция</a:t>
            </a:r>
            <a:endParaRPr lang="en-US" sz="3000" b="1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956FC4-7B1A-D2A6-7CE7-041EBDB673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(3)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55721"/>
              </p:ext>
            </p:extLst>
          </p:nvPr>
        </p:nvGraphicFramePr>
        <p:xfrm>
          <a:off x="201293" y="1271600"/>
          <a:ext cx="11789414" cy="5263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3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8309D709-BC13-F985-A992-34CA33B56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0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F7E2393-62FC-DAD4-C582-1287197EEA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957027" y="4817990"/>
            <a:ext cx="10277945" cy="1622037"/>
          </a:xfrm>
        </p:spPr>
        <p:txBody>
          <a:bodyPr/>
          <a:lstStyle/>
          <a:p>
            <a:r>
              <a:rPr lang="bg-BG" dirty="0"/>
              <a:t>Комбиниране на </a:t>
            </a:r>
            <a:br>
              <a:rPr lang="bg-BG" dirty="0"/>
            </a:br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2717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88968"/>
            <a:ext cx="12188825" cy="5662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Много възможности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/>
              <a:t>комбиниране на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няколко</a:t>
            </a:r>
            <a:r>
              <a:rPr lang="en-US" sz="3100" dirty="0"/>
              <a:t> </a:t>
            </a:r>
            <a:r>
              <a:rPr lang="bg-BG" sz="3100" dirty="0"/>
              <a:t>структури от данни</a:t>
            </a:r>
            <a:endParaRPr lang="en-US" sz="31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Няма</a:t>
            </a:r>
            <a:r>
              <a:rPr lang="bg-BG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идеална</a:t>
            </a:r>
            <a:r>
              <a:rPr lang="bg-BG" sz="2900" dirty="0"/>
              <a:t> СД</a:t>
            </a:r>
            <a:r>
              <a:rPr lang="en-US" sz="2900" dirty="0">
                <a:sym typeface="Wingdings" panose="05000000000000000000" pitchFamily="2" charset="2"/>
              </a:rPr>
              <a:t> </a:t>
            </a:r>
            <a:r>
              <a:rPr lang="bg-BG" sz="2900" dirty="0">
                <a:sym typeface="Wingdings" panose="05000000000000000000" pitchFamily="2" charset="2"/>
              </a:rPr>
              <a:t>избиране между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dirty="0">
                <a:sym typeface="Wingdings" panose="05000000000000000000" pitchFamily="2" charset="2"/>
              </a:rPr>
              <a:t>или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100" dirty="0"/>
              <a:t>Например</a:t>
            </a:r>
            <a:r>
              <a:rPr lang="en-US" sz="3100" dirty="0"/>
              <a:t>, </a:t>
            </a:r>
            <a:r>
              <a:rPr lang="bg-BG" sz="3100" dirty="0"/>
              <a:t>препоръчително е да използвате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ключ</a:t>
            </a:r>
            <a:r>
              <a:rPr lang="en-US" sz="29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900" b="1" dirty="0"/>
              <a:t> </a:t>
            </a:r>
            <a:r>
              <a:rPr lang="bg-BG" sz="2900" dirty="0"/>
              <a:t>(примерно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br>
              <a:rPr lang="bg-BG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900" dirty="0"/>
              <a:t>(</a:t>
            </a:r>
            <a:r>
              <a:rPr lang="bg-BG" sz="2900" dirty="0"/>
              <a:t>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i="1" dirty="0"/>
              <a:t> + </a:t>
            </a:r>
            <a:r>
              <a:rPr lang="bg-BG" sz="2900" i="1" dirty="0"/>
              <a:t>град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извличане на диапазон</a:t>
            </a:r>
            <a:r>
              <a:rPr lang="bg-BG" sz="2900" dirty="0"/>
              <a:t> или достъп по </a:t>
            </a:r>
            <a:r>
              <a:rPr lang="bg-BG" sz="2900" b="1" dirty="0">
                <a:solidFill>
                  <a:schemeClr val="bg1"/>
                </a:solidFill>
              </a:rPr>
              <a:t>сортиран индекс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Rope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 достъп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индекс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7282E0-4845-3A9B-834E-D99EA1808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128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EFE7BD-5553-3931-9310-F3FFCB23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8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</a:t>
            </a:r>
            <a:r>
              <a:rPr lang="bg-BG" sz="3400" dirty="0"/>
              <a:t>,</a:t>
            </a:r>
            <a:r>
              <a:rPr lang="bg-BG" sz="3400" b="1" dirty="0">
                <a:solidFill>
                  <a:schemeClr val="bg1"/>
                </a:solidFill>
              </a:rPr>
              <a:t>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>
                <a:solidFill>
                  <a:schemeClr val="bg1"/>
                </a:solidFill>
              </a:rPr>
              <a:t>добра производителност</a:t>
            </a:r>
            <a:endParaRPr lang="en-US" sz="34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</a:t>
            </a:r>
            <a:r>
              <a:rPr lang="bg-BG" sz="3200" b="1" dirty="0">
                <a:solidFill>
                  <a:schemeClr val="bg1"/>
                </a:solidFill>
              </a:rPr>
              <a:t>търсене</a:t>
            </a:r>
            <a:r>
              <a:rPr lang="bg-BG" sz="3200" dirty="0"/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>
                <a:solidFill>
                  <a:schemeClr val="bg1"/>
                </a:solidFill>
              </a:rPr>
              <a:t>мулти речници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всички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4976242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76A7283-C7E1-D5BE-5B55-FCC28D671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87EEE5-2B4E-9A3B-26D0-4A4AC6CBB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0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F98526-0C88-B33A-BD2A-FFC309819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2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49671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127CA7-E529-0CA7-F31A-679707391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9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293590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Избор</a:t>
            </a:r>
            <a:r>
              <a:rPr lang="bg-BG" sz="32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на структура от данни</a:t>
            </a:r>
            <a:endParaRPr lang="en-US" sz="32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различна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Избираме структура в зависимост от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операцията</a:t>
            </a: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, която </a:t>
            </a:r>
            <a:b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искаме да извършим</a:t>
            </a:r>
            <a:endParaRPr lang="en-US" sz="30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32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Комбинираме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 структури от данни, за да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постигнем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endParaRPr lang="en-US" sz="30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Няма идеална структура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от данни: трябва да избирате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8E27598-CB89-354A-2A6B-60A17701F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5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49A9434F-152E-D939-5ADA-45786787A9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Избор на структура от данни</a:t>
            </a:r>
            <a:endParaRPr lang="bg-BG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98B540CB-DD77-7E05-D234-ABF5A92DF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Списък, хеш таблица и балансирано дърво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3158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F02A4E2-A0C6-0EFB-B429-86B98476C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чрез</a:t>
            </a:r>
            <a:r>
              <a:rPr lang="bg-BG" b="1" dirty="0">
                <a:solidFill>
                  <a:schemeClr val="bg1"/>
                </a:solidFill>
              </a:rPr>
              <a:t>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FD332D9-FE97-43E1-C971-E2D25300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6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добавяме </a:t>
            </a:r>
            <a:r>
              <a:rPr lang="bg-BG" sz="3000" dirty="0"/>
              <a:t>или</a:t>
            </a:r>
            <a:r>
              <a:rPr lang="bg-BG" sz="3000" b="1" dirty="0">
                <a:solidFill>
                  <a:schemeClr val="bg1"/>
                </a:solidFill>
              </a:rPr>
              <a:t> премахваме елементи </a:t>
            </a:r>
            <a:r>
              <a:rPr lang="bg-BG" sz="3000" dirty="0"/>
              <a:t>и да ги достъпим чрез</a:t>
            </a:r>
            <a:r>
              <a:rPr lang="bg-BG" sz="3000" b="1" dirty="0">
                <a:solidFill>
                  <a:schemeClr val="bg1"/>
                </a:solidFill>
              </a:rPr>
              <a:t>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263B97E4-5AA5-2A1E-8FF6-D40B5A92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C0D0648-5F1C-7B81-AAC0-01963ECB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2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се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124146B5-82FA-AFAC-97DB-7354BBD15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430C6442-E244-4751-A906-5C2908C3F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8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Мап,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Бързо добавяне </a:t>
            </a:r>
            <a:r>
              <a:rPr lang="bg-BG" sz="2900" dirty="0"/>
              <a:t>на двойки </a:t>
            </a:r>
            <a:r>
              <a:rPr lang="bg-BG" sz="2900" b="1" dirty="0">
                <a:solidFill>
                  <a:schemeClr val="bg1"/>
                </a:solidFill>
              </a:rPr>
              <a:t>ключ-стойност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dirty="0"/>
              <a:t>+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ключ</a:t>
            </a:r>
            <a:r>
              <a:rPr lang="en-US" sz="2900" b="1" dirty="0"/>
              <a:t> </a:t>
            </a:r>
            <a:r>
              <a:rPr lang="en-US" sz="2900" dirty="0"/>
              <a:t>– O(1)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мап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65608"/>
              </p:ext>
            </p:extLst>
          </p:nvPr>
        </p:nvGraphicFramePr>
        <p:xfrm>
          <a:off x="459953" y="4699224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DD2418E-C4FE-6117-0838-1ED093BF1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5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2131</Words>
  <Application>Microsoft Office PowerPoint</Application>
  <PresentationFormat>Широк екран</PresentationFormat>
  <Paragraphs>424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Wingdings</vt:lpstr>
      <vt:lpstr>SoftUni</vt:lpstr>
      <vt:lpstr>Комбиниране на структури от данни</vt:lpstr>
      <vt:lpstr>Съдържание</vt:lpstr>
      <vt:lpstr>Списък, хеш таблица и балансирано дърво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мап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Tree Set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структурите от данни – сравнение (1)</vt:lpstr>
      <vt:lpstr>Ефективност на структурите от данни – сравнение (2)</vt:lpstr>
      <vt:lpstr>Ефективност на структурите от данни – сравнение (3)</vt:lpstr>
      <vt:lpstr>Комбиниране на 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Комбиниране на структури от данни</dc:title>
  <dc:subject>Модул 2: Структури от данни и алгоритми</dc:subject>
  <dc:creator>BG-IT-Edu</dc:creator>
  <cp:keywords>SoftUni Foundation;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86</cp:revision>
  <dcterms:created xsi:type="dcterms:W3CDTF">2018-05-23T13:08:44Z</dcterms:created>
  <dcterms:modified xsi:type="dcterms:W3CDTF">2023-09-17T14:20:45Z</dcterms:modified>
  <cp:category>programming;computer programming;software development;web development</cp:category>
</cp:coreProperties>
</file>