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503" r:id="rId2"/>
    <p:sldId id="276" r:id="rId3"/>
    <p:sldId id="504" r:id="rId4"/>
    <p:sldId id="505" r:id="rId5"/>
    <p:sldId id="506" r:id="rId6"/>
    <p:sldId id="507" r:id="rId7"/>
    <p:sldId id="508" r:id="rId8"/>
    <p:sldId id="632" r:id="rId9"/>
    <p:sldId id="631" r:id="rId10"/>
    <p:sldId id="634" r:id="rId11"/>
    <p:sldId id="509" r:id="rId12"/>
    <p:sldId id="547" r:id="rId13"/>
    <p:sldId id="570" r:id="rId14"/>
    <p:sldId id="614" r:id="rId15"/>
    <p:sldId id="576" r:id="rId16"/>
    <p:sldId id="579" r:id="rId17"/>
    <p:sldId id="628" r:id="rId18"/>
    <p:sldId id="577" r:id="rId19"/>
    <p:sldId id="578" r:id="rId20"/>
    <p:sldId id="582" r:id="rId21"/>
    <p:sldId id="629" r:id="rId22"/>
    <p:sldId id="630" r:id="rId23"/>
    <p:sldId id="635" r:id="rId24"/>
    <p:sldId id="636" r:id="rId25"/>
    <p:sldId id="637" r:id="rId26"/>
    <p:sldId id="638" r:id="rId27"/>
    <p:sldId id="639" r:id="rId28"/>
    <p:sldId id="640" r:id="rId29"/>
    <p:sldId id="641" r:id="rId30"/>
    <p:sldId id="642" r:id="rId31"/>
    <p:sldId id="643" r:id="rId32"/>
    <p:sldId id="644" r:id="rId33"/>
    <p:sldId id="349" r:id="rId34"/>
    <p:sldId id="661" r:id="rId35"/>
    <p:sldId id="66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2F5EDC13-2695-4672-9943-5CB5762828D0}">
          <p14:sldIdLst>
            <p14:sldId id="503"/>
            <p14:sldId id="276"/>
          </p14:sldIdLst>
        </p14:section>
        <p14:section name="Прости алгоритми за сортиране" id="{F6469A7A-F553-4A9A-969C-21798E19AC83}">
          <p14:sldIdLst>
            <p14:sldId id="504"/>
            <p14:sldId id="505"/>
            <p14:sldId id="506"/>
            <p14:sldId id="507"/>
            <p14:sldId id="508"/>
            <p14:sldId id="632"/>
            <p14:sldId id="631"/>
            <p14:sldId id="634"/>
            <p14:sldId id="509"/>
            <p14:sldId id="547"/>
            <p14:sldId id="570"/>
            <p14:sldId id="614"/>
          </p14:sldIdLst>
        </p14:section>
        <p14:section name="Сложни алгоритми за сортиране" id="{708932D7-8D8C-4C13-81DF-41D1A18193FA}">
          <p14:sldIdLst>
            <p14:sldId id="576"/>
            <p14:sldId id="579"/>
            <p14:sldId id="628"/>
            <p14:sldId id="577"/>
            <p14:sldId id="578"/>
            <p14:sldId id="582"/>
          </p14:sldIdLst>
        </p14:section>
        <p14:section name="Избиране на алгоритъм за сортиране" id="{F10D4E0E-2608-4931-A623-CCA0C180E4EE}">
          <p14:sldIdLst>
            <p14:sldId id="629"/>
            <p14:sldId id="630"/>
          </p14:sldIdLst>
        </p14:section>
        <p14:section name="Алгоритми за търсене" id="{88F74ACB-192A-4656-976B-E62E1E0CC149}">
          <p14:sldIdLst>
            <p14:sldId id="635"/>
            <p14:sldId id="636"/>
            <p14:sldId id="637"/>
            <p14:sldId id="638"/>
            <p14:sldId id="639"/>
            <p14:sldId id="640"/>
            <p14:sldId id="641"/>
          </p14:sldIdLst>
        </p14:section>
        <p14:section name="Shuffling" id="{CD75BFE3-7375-441A-870D-21E3C0B96C8C}">
          <p14:sldIdLst>
            <p14:sldId id="642"/>
            <p14:sldId id="643"/>
            <p14:sldId id="644"/>
          </p14:sldIdLst>
        </p14:section>
        <p14:section name="Обобщение" id="{C4A6722D-5D61-4EBA-9E0B-63A90281CF9A}">
          <p14:sldIdLst>
            <p14:sldId id="349"/>
            <p14:sldId id="661"/>
            <p14:sldId id="6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4" autoAdjust="0"/>
    <p:restoredTop sz="95238" autoAdjust="0"/>
  </p:normalViewPr>
  <p:slideViewPr>
    <p:cSldViewPr showGuides="1">
      <p:cViewPr varScale="1">
        <p:scale>
          <a:sx n="80" d="100"/>
          <a:sy n="80" d="100"/>
        </p:scale>
        <p:origin x="114" y="167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17.9.2023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78153326-0F95-6F48-59B4-351EFFB195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7466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2B66EA4B-4B84-3A15-B91F-1E5D0F4962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18891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9188322-B370-9572-BF3D-CC7CCD5046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4423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E4759C8-8A9E-8598-8B8E-5FD2F148E7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95277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D847FC8-0717-5A7E-75CB-9A1D44574F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83586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9E806FD5-BBF2-C92D-AA46-FF362BF9AD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48876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5EBDA28-770D-0748-E960-F013D87CF5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15355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B99CFA2-0A05-3038-3007-03C240DC82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090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visualgo.net/en/sorting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visualgo.net/en/sorting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ptal.com/developers/sorting-algorithms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www.algostructure.com/sorting/bucketsort.php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Search.html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www.cs.usfca.edu/~galles/visualization/Search.html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youtube.com/watch?v=DlCPTPQD6Mw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randyp.github.io/dv/fisher-yates-proof.html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visualgo.net/en/sorting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86284" y="5920758"/>
            <a:ext cx="5248260" cy="341313"/>
          </a:xfrm>
        </p:spPr>
        <p:txBody>
          <a:bodyPr/>
          <a:lstStyle/>
          <a:p>
            <a:r>
              <a:rPr lang="bg-BG" sz="2400" dirty="0"/>
              <a:t>Софтуерни и хардуерни науки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499000"/>
            <a:ext cx="5248260" cy="374236"/>
          </a:xfrm>
        </p:spPr>
        <p:txBody>
          <a:bodyPr>
            <a:normAutofit fontScale="77500" lnSpcReduction="20000"/>
          </a:bodyPr>
          <a:lstStyle/>
          <a:p>
            <a:r>
              <a:rPr lang="bg-BG" sz="2800" dirty="0">
                <a:solidFill>
                  <a:srgbClr val="234465"/>
                </a:solidFill>
              </a:rPr>
              <a:t>Курс "</a:t>
            </a:r>
            <a:r>
              <a:rPr lang="ru-RU" sz="28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8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521030" y="5920515"/>
            <a:ext cx="4751953" cy="341556"/>
          </a:xfrm>
        </p:spPr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1200" dirty="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https://github.com/BG-IT-Edu</a:t>
            </a:r>
            <a:endParaRPr lang="bg-BG" sz="1800" dirty="0">
              <a:effectLst/>
            </a:endParaRPr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521030" y="5447005"/>
            <a:ext cx="4751954" cy="472894"/>
          </a:xfrm>
        </p:spPr>
        <p:txBody>
          <a:bodyPr/>
          <a:lstStyle/>
          <a:p>
            <a:r>
              <a:rPr lang="bg-BG" sz="200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и сложни алгоритми за търсене и сортиране</a:t>
            </a:r>
          </a:p>
          <a:p>
            <a:endParaRPr lang="bg-BG" dirty="0"/>
          </a:p>
          <a:p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Алгоритми за търсене и сортиране</a:t>
            </a:r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F143D55-9445-4227-AB7B-AA3C3EEC5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9662" y="2574000"/>
            <a:ext cx="3067592" cy="259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3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A6EA3-2135-458D-88D1-808F86303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Размяна</a:t>
            </a:r>
            <a:r>
              <a:rPr lang="bg-BG" dirty="0"/>
              <a:t> на два елемента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Метода </a:t>
            </a:r>
            <a:r>
              <a:rPr lang="en-US" dirty="0"/>
              <a:t>Swap –</a:t>
            </a:r>
            <a:r>
              <a:rPr lang="bg-BG" dirty="0"/>
              <a:t> </a:t>
            </a:r>
            <a:r>
              <a:rPr lang="en-US" dirty="0"/>
              <a:t>K</a:t>
            </a:r>
            <a:r>
              <a:rPr lang="bg-BG" dirty="0"/>
              <a:t>од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966" y="2025794"/>
            <a:ext cx="10956068" cy="29777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static void Swap(int[] nums,</a:t>
            </a:r>
            <a:r>
              <a:rPr lang="en-US" sz="2999" b="1" noProof="1"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int index1,</a:t>
            </a:r>
            <a:r>
              <a:rPr lang="en-US" sz="2999" b="1" noProof="1"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int index2)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int oldNum = nums[index1];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nums[index1] = nums[index2];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nums[index2] = oldNum;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05B23AD-D137-2CD2-5A72-7F71FB0A67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526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864000"/>
            <a:ext cx="686711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2900" b="1" dirty="0">
                <a:solidFill>
                  <a:schemeClr val="bg1"/>
                </a:solidFill>
              </a:rPr>
              <a:t>Bubble sort </a:t>
            </a:r>
            <a:r>
              <a:rPr lang="en-US" sz="2900" dirty="0"/>
              <a:t>– </a:t>
            </a:r>
            <a:r>
              <a:rPr lang="bg-BG" sz="2900" dirty="0"/>
              <a:t>прост</a:t>
            </a:r>
            <a:r>
              <a:rPr lang="en-US" sz="2900" dirty="0"/>
              <a:t>, </a:t>
            </a:r>
            <a:r>
              <a:rPr lang="bg-BG" sz="2900" dirty="0"/>
              <a:t>но </a:t>
            </a:r>
            <a:r>
              <a:rPr lang="bg-BG" sz="2900" b="1" dirty="0">
                <a:solidFill>
                  <a:schemeClr val="bg1"/>
                </a:solidFill>
              </a:rPr>
              <a:t>неефективен</a:t>
            </a:r>
            <a:r>
              <a:rPr lang="bg-BG" sz="2900" dirty="0"/>
              <a:t> алгоритъм</a:t>
            </a:r>
            <a:endParaRPr lang="en-US" sz="29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2900" dirty="0"/>
              <a:t>Размяна на </a:t>
            </a:r>
            <a:r>
              <a:rPr lang="bg-BG" sz="2900" b="1" dirty="0">
                <a:solidFill>
                  <a:schemeClr val="bg1"/>
                </a:solidFill>
              </a:rPr>
              <a:t>съседни елементи</a:t>
            </a:r>
            <a:r>
              <a:rPr lang="bg-BG" sz="2900" dirty="0"/>
              <a:t>, когато не са подредени</a:t>
            </a:r>
            <a:endParaRPr lang="en-US" sz="29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900" dirty="0"/>
              <a:t>Памет</a:t>
            </a:r>
            <a:r>
              <a:rPr lang="en-US" sz="2900" dirty="0"/>
              <a:t>: </a:t>
            </a:r>
            <a:r>
              <a:rPr lang="en-US" sz="2900" b="1" dirty="0">
                <a:solidFill>
                  <a:schemeClr val="bg1"/>
                </a:solidFill>
              </a:rPr>
              <a:t>O(1)</a:t>
            </a:r>
            <a:r>
              <a:rPr lang="en-US" sz="2900" dirty="0"/>
              <a:t>,</a:t>
            </a:r>
            <a:r>
              <a:rPr lang="en-US" sz="2900" b="1" dirty="0">
                <a:solidFill>
                  <a:schemeClr val="bg1"/>
                </a:solidFill>
              </a:rPr>
              <a:t> </a:t>
            </a:r>
            <a:r>
              <a:rPr lang="bg-BG" sz="2900" dirty="0"/>
              <a:t>Време</a:t>
            </a:r>
            <a:r>
              <a:rPr lang="en-US" sz="2900" dirty="0"/>
              <a:t>: </a:t>
            </a:r>
            <a:r>
              <a:rPr lang="en-US" sz="2900" b="1" dirty="0">
                <a:solidFill>
                  <a:schemeClr val="bg1"/>
                </a:solidFill>
              </a:rPr>
              <a:t>O(n</a:t>
            </a:r>
            <a:r>
              <a:rPr lang="en-US" sz="2900" b="1" baseline="30000" dirty="0">
                <a:solidFill>
                  <a:schemeClr val="bg1"/>
                </a:solidFill>
              </a:rPr>
              <a:t>2</a:t>
            </a:r>
            <a:r>
              <a:rPr lang="en-US" sz="2900" b="1" dirty="0">
                <a:solidFill>
                  <a:schemeClr val="bg1"/>
                </a:solidFill>
              </a:rPr>
              <a:t>)</a:t>
            </a:r>
            <a:r>
              <a:rPr lang="en-US" sz="2900" dirty="0"/>
              <a:t>,</a:t>
            </a:r>
            <a:r>
              <a:rPr lang="en-US" sz="2900" b="1" dirty="0">
                <a:solidFill>
                  <a:schemeClr val="bg1"/>
                </a:solidFill>
              </a:rPr>
              <a:t> </a:t>
            </a:r>
            <a:r>
              <a:rPr lang="bg-BG" sz="2900" dirty="0"/>
              <a:t>Стабилен</a:t>
            </a:r>
            <a:r>
              <a:rPr lang="en-US" sz="2900" dirty="0"/>
              <a:t>: </a:t>
            </a:r>
            <a:r>
              <a:rPr lang="bg-BG" sz="2900" b="1" dirty="0">
                <a:solidFill>
                  <a:schemeClr val="bg1"/>
                </a:solidFill>
              </a:rPr>
              <a:t>Да</a:t>
            </a:r>
            <a:endParaRPr lang="en-US" sz="29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900" dirty="0"/>
              <a:t>Метод</a:t>
            </a:r>
            <a:r>
              <a:rPr lang="en-US" sz="2900" dirty="0"/>
              <a:t>: </a:t>
            </a:r>
            <a:r>
              <a:rPr lang="bg-BG" sz="2900" b="1" dirty="0">
                <a:solidFill>
                  <a:schemeClr val="bg1"/>
                </a:solidFill>
              </a:rPr>
              <a:t>Размяна</a:t>
            </a:r>
            <a:endParaRPr lang="en-US" sz="29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900" dirty="0"/>
              <a:t>Можете да видите визуализацията</a:t>
            </a:r>
            <a:r>
              <a:rPr lang="en-US" sz="2900" dirty="0"/>
              <a:t>: </a:t>
            </a:r>
            <a:r>
              <a:rPr lang="en-US" sz="2900" u="sng" dirty="0">
                <a:hlinkClick r:id="rId3"/>
              </a:rPr>
              <a:t>https://visualgo.net/en/sorting</a:t>
            </a:r>
            <a:r>
              <a:rPr lang="en-US" sz="2900" dirty="0"/>
              <a:t> </a:t>
            </a:r>
            <a:r>
              <a:rPr lang="en-US" sz="2900" dirty="0">
                <a:sym typeface="Wingdings" panose="05000000000000000000" pitchFamily="2" charset="2"/>
              </a:rPr>
              <a:t></a:t>
            </a:r>
            <a:r>
              <a:rPr lang="bg-BG" sz="2900" dirty="0">
                <a:sym typeface="Wingdings" panose="05000000000000000000" pitchFamily="2" charset="2"/>
              </a:rPr>
              <a:t> </a:t>
            </a:r>
            <a:r>
              <a:rPr lang="bg-BG" sz="2900" dirty="0"/>
              <a:t>изберете</a:t>
            </a:r>
            <a:r>
              <a:rPr lang="en-US" sz="2900" dirty="0"/>
              <a:t> </a:t>
            </a:r>
            <a:r>
              <a:rPr lang="en-US" sz="2900" b="1" dirty="0">
                <a:solidFill>
                  <a:schemeClr val="bg1"/>
                </a:solidFill>
              </a:rPr>
              <a:t>Bubble sort</a:t>
            </a:r>
            <a:r>
              <a:rPr lang="en-US" sz="2900" dirty="0"/>
              <a:t>: </a:t>
            </a:r>
            <a:endParaRPr lang="bg-BG" sz="29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2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1CFAC6AB-EFCD-42A9-8DF4-C52281FB1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000" y="6084000"/>
            <a:ext cx="7670499" cy="539859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pic>
        <p:nvPicPr>
          <p:cNvPr id="3074" name="Picture 2" descr="Bubble Sort Algorithm">
            <a:extLst>
              <a:ext uri="{FF2B5EF4-FFF2-40B4-BE49-F238E27FC236}">
                <a16:creationId xmlns:a16="http://schemas.microsoft.com/office/drawing/2014/main" id="{F0D9761D-6FDB-4865-A3D1-C3FFC02B1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000" y="1039745"/>
            <a:ext cx="3215163" cy="4311749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D79680DF-711F-D67A-A532-26E6B5B9BA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9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</a:t>
            </a:r>
            <a:r>
              <a:rPr lang="bg-BG" dirty="0"/>
              <a:t> </a:t>
            </a:r>
            <a:r>
              <a:rPr lang="en-US" dirty="0"/>
              <a:t>Sort –</a:t>
            </a:r>
            <a:r>
              <a:rPr lang="bg-BG" dirty="0"/>
              <a:t> </a:t>
            </a:r>
            <a:r>
              <a:rPr lang="en-US" dirty="0"/>
              <a:t>K</a:t>
            </a:r>
            <a:r>
              <a:rPr lang="bg-BG" dirty="0"/>
              <a:t>од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77360" y="1308553"/>
            <a:ext cx="10437281" cy="52070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var nums = new[] { 1, 3, 4, 2, 5, 6 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for (int i = 0; i &lt; nums.Length;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for (int j = 1; j &lt; nums.Length - i; j++)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 if (nums[j - 1] &gt; nums[j])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   Swap(nums, j - 1, j);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Console.WriteLine(string.Join(" ", nums));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8A10828-B858-9BBD-3143-E0AB3E1B8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57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3404" y="1193291"/>
            <a:ext cx="11815018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</a:rPr>
              <a:t>Insertion </a:t>
            </a:r>
            <a:r>
              <a:rPr lang="en-US" sz="3399" dirty="0"/>
              <a:t>– </a:t>
            </a:r>
            <a:r>
              <a:rPr lang="bg-BG" sz="3399" dirty="0"/>
              <a:t>прост</a:t>
            </a:r>
            <a:r>
              <a:rPr lang="en-US" sz="3399" dirty="0"/>
              <a:t>, </a:t>
            </a:r>
            <a:r>
              <a:rPr lang="bg-BG" sz="3399" dirty="0"/>
              <a:t>но </a:t>
            </a:r>
            <a:r>
              <a:rPr lang="bg-BG" sz="3399" b="1" dirty="0">
                <a:solidFill>
                  <a:schemeClr val="bg1"/>
                </a:solidFill>
              </a:rPr>
              <a:t>неефективен</a:t>
            </a:r>
            <a:endParaRPr lang="en-US" sz="3399" b="1" dirty="0">
              <a:solidFill>
                <a:schemeClr val="bg1"/>
              </a:solidFill>
            </a:endParaRPr>
          </a:p>
          <a:p>
            <a:pPr lvl="1"/>
            <a:r>
              <a:rPr lang="bg-BG" sz="3199" dirty="0"/>
              <a:t>Премества </a:t>
            </a:r>
            <a:r>
              <a:rPr lang="bg-BG" sz="3199" b="1" dirty="0">
                <a:solidFill>
                  <a:schemeClr val="bg1"/>
                </a:solidFill>
              </a:rPr>
              <a:t>първия несортиран </a:t>
            </a:r>
            <a:br>
              <a:rPr lang="bg-BG" sz="3199" dirty="0"/>
            </a:br>
            <a:r>
              <a:rPr lang="bg-BG" sz="3199" dirty="0"/>
              <a:t>елемент </a:t>
            </a:r>
            <a:r>
              <a:rPr lang="bg-BG" sz="3199" b="1" dirty="0">
                <a:solidFill>
                  <a:schemeClr val="bg1"/>
                </a:solidFill>
              </a:rPr>
              <a:t>отляво</a:t>
            </a:r>
            <a:r>
              <a:rPr lang="bg-BG" sz="3199" dirty="0"/>
              <a:t> на неговото място</a:t>
            </a:r>
            <a:endParaRPr lang="en-US" sz="3199" dirty="0"/>
          </a:p>
          <a:p>
            <a:pPr lvl="1"/>
            <a:r>
              <a:rPr lang="bg-BG" sz="3199" dirty="0"/>
              <a:t>Памет</a:t>
            </a:r>
            <a:r>
              <a:rPr lang="en-US" sz="3199" dirty="0"/>
              <a:t>: </a:t>
            </a:r>
            <a:r>
              <a:rPr lang="en-US" sz="3199" b="1" dirty="0">
                <a:solidFill>
                  <a:schemeClr val="bg1"/>
                </a:solidFill>
              </a:rPr>
              <a:t>O(1)</a:t>
            </a:r>
            <a:r>
              <a:rPr lang="en-US" sz="3199" dirty="0"/>
              <a:t>,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Време</a:t>
            </a:r>
            <a:r>
              <a:rPr lang="en-US" sz="3199" dirty="0"/>
              <a:t>: </a:t>
            </a:r>
            <a:r>
              <a:rPr lang="en-US" sz="3199" b="1" dirty="0">
                <a:solidFill>
                  <a:schemeClr val="bg1"/>
                </a:solidFill>
              </a:rPr>
              <a:t>O(n</a:t>
            </a:r>
            <a:r>
              <a:rPr lang="en-US" sz="3199" b="1" baseline="30000" dirty="0">
                <a:solidFill>
                  <a:schemeClr val="bg1"/>
                </a:solidFill>
              </a:rPr>
              <a:t>2</a:t>
            </a:r>
            <a:r>
              <a:rPr lang="en-US" sz="3199" b="1" dirty="0">
                <a:solidFill>
                  <a:schemeClr val="bg1"/>
                </a:solidFill>
              </a:rPr>
              <a:t>)</a:t>
            </a:r>
            <a:r>
              <a:rPr lang="bg-BG" sz="3199" dirty="0"/>
              <a:t>,</a:t>
            </a:r>
            <a:r>
              <a:rPr lang="bg-BG" sz="3199" b="1" dirty="0">
                <a:solidFill>
                  <a:schemeClr val="bg1"/>
                </a:solidFill>
              </a:rPr>
              <a:t> </a:t>
            </a:r>
            <a:br>
              <a:rPr lang="bg-BG" sz="3199" b="1" dirty="0">
                <a:solidFill>
                  <a:schemeClr val="bg1"/>
                </a:solidFill>
              </a:rPr>
            </a:br>
            <a:r>
              <a:rPr lang="bg-BG" sz="3199" dirty="0"/>
              <a:t>Стабилен</a:t>
            </a:r>
            <a:r>
              <a:rPr lang="en-US" sz="3199" dirty="0"/>
              <a:t>: </a:t>
            </a:r>
            <a:r>
              <a:rPr lang="bg-BG" sz="3199" b="1" dirty="0">
                <a:solidFill>
                  <a:schemeClr val="bg1"/>
                </a:solidFill>
              </a:rPr>
              <a:t>Да</a:t>
            </a:r>
            <a:endParaRPr lang="en-US" sz="3199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199" dirty="0"/>
              <a:t>Метод</a:t>
            </a:r>
            <a:r>
              <a:rPr lang="en-US" sz="3199" dirty="0"/>
              <a:t>: </a:t>
            </a:r>
            <a:r>
              <a:rPr lang="bg-BG" sz="3199" b="1" dirty="0">
                <a:solidFill>
                  <a:schemeClr val="bg1"/>
                </a:solidFill>
              </a:rPr>
              <a:t>Вмъкване</a:t>
            </a:r>
            <a:endParaRPr lang="en-US" sz="3199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dirty="0"/>
              <a:t>Можете да видите визуализацията</a:t>
            </a:r>
            <a:r>
              <a:rPr lang="en-US" sz="3199" dirty="0"/>
              <a:t>: </a:t>
            </a:r>
            <a:r>
              <a:rPr lang="en-US" sz="3199" dirty="0">
                <a:hlinkClick r:id="rId2"/>
              </a:rPr>
              <a:t>https://visualgo.net/en/sorting</a:t>
            </a:r>
            <a:r>
              <a:rPr lang="en-US" sz="3199" dirty="0"/>
              <a:t> </a:t>
            </a:r>
            <a:r>
              <a:rPr lang="en-US" sz="3199" dirty="0">
                <a:sym typeface="Wingdings" panose="05000000000000000000" pitchFamily="2" charset="2"/>
              </a:rPr>
              <a:t></a:t>
            </a:r>
            <a:r>
              <a:rPr lang="en-US" sz="3199" dirty="0"/>
              <a:t> </a:t>
            </a:r>
            <a:r>
              <a:rPr lang="bg-BG" sz="3199" dirty="0"/>
              <a:t>изберете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</a:rPr>
              <a:t>Insertion sort</a:t>
            </a:r>
            <a:r>
              <a:rPr lang="en-US" sz="3199" dirty="0"/>
              <a:t>: </a:t>
            </a:r>
            <a:endParaRPr lang="bg-BG" sz="3199" dirty="0"/>
          </a:p>
          <a:p>
            <a:pPr lvl="1">
              <a:buClr>
                <a:schemeClr val="tx1"/>
              </a:buClr>
            </a:pPr>
            <a:endParaRPr lang="en-US" sz="3399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112571-414B-468E-926E-2C401ECA2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774" y="6150721"/>
            <a:ext cx="7676807" cy="539859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271C6F-6159-4AC4-AFE6-4F4BAF6C5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323" y="2006097"/>
            <a:ext cx="4856110" cy="2900452"/>
          </a:xfrm>
          <a:prstGeom prst="rect">
            <a:avLst/>
          </a:prstGeom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10A6E0F3-2840-AFC7-5A35-21C627FB37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090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–</a:t>
            </a:r>
            <a:r>
              <a:rPr lang="bg-BG" dirty="0"/>
              <a:t> </a:t>
            </a:r>
            <a:r>
              <a:rPr lang="en-US" dirty="0"/>
              <a:t>K</a:t>
            </a:r>
            <a:r>
              <a:rPr lang="bg-BG" dirty="0"/>
              <a:t>од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17453" y="1674458"/>
            <a:ext cx="11157094" cy="45077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</a:rPr>
              <a:t>var nums = new[] { 1, 3, 4, 2, 5, 6 };</a:t>
            </a:r>
          </a:p>
          <a:p>
            <a:endParaRPr lang="en-US" sz="900" b="1" noProof="1">
              <a:latin typeface="Consolas" panose="020B0609020204030204" pitchFamily="49" charset="0"/>
            </a:endParaRPr>
          </a:p>
          <a:p>
            <a:r>
              <a:rPr lang="en-US" sz="2399" b="1" noProof="1">
                <a:latin typeface="Consolas" panose="020B0609020204030204" pitchFamily="49" charset="0"/>
              </a:rPr>
              <a:t>for (int startIndex = 1; startIndex &lt; nums.Length; startIndex++)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var currIndex = startIndex;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while (currIndex &gt; 0 &amp;&amp; nums[currIndex] &lt; nums[currIndex - 1])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{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  Swap(nums, currIndex, currIndex - 1);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  currIndex--;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}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}</a:t>
            </a:r>
          </a:p>
          <a:p>
            <a:endParaRPr lang="en-US" sz="900" b="1" noProof="1">
              <a:latin typeface="Consolas" panose="020B0609020204030204" pitchFamily="49" charset="0"/>
            </a:endParaRPr>
          </a:p>
          <a:p>
            <a:r>
              <a:rPr lang="en-US" sz="2399" b="1" noProof="1">
                <a:latin typeface="Consolas" panose="020B0609020204030204" pitchFamily="49" charset="0"/>
              </a:rPr>
              <a:t>Console.WriteLine(string.Join(" ", nums));</a:t>
            </a:r>
            <a:endParaRPr lang="en-US" sz="3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233468F-CD10-CD3E-CE01-BBADEEE21B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944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Voice">
            <a:extLst>
              <a:ext uri="{FF2B5EF4-FFF2-40B4-BE49-F238E27FC236}">
                <a16:creationId xmlns:a16="http://schemas.microsoft.com/office/drawing/2014/main" id="{1151446B-C15D-4D85-A103-41FFA0276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4512" y="1044000"/>
            <a:ext cx="3262975" cy="3262975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2F697556-FB12-0968-17DF-0309590D304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Сложни алгоритми за сортиране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99234761-0C23-F958-337D-C6B082FB9D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QuickSort </a:t>
            </a:r>
            <a:r>
              <a:rPr lang="bg-BG"/>
              <a:t>и </a:t>
            </a:r>
            <a:r>
              <a:rPr lang="en-US"/>
              <a:t>MergeSort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249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858679"/>
            <a:ext cx="10326000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150" b="1" noProof="1">
                <a:solidFill>
                  <a:schemeClr val="bg1"/>
                </a:solidFill>
              </a:rPr>
              <a:t>QuickSort</a:t>
            </a:r>
            <a:r>
              <a:rPr lang="en-US" sz="3150" dirty="0"/>
              <a:t> – </a:t>
            </a:r>
            <a:r>
              <a:rPr lang="bg-BG" sz="3150" b="1" dirty="0">
                <a:solidFill>
                  <a:schemeClr val="bg1"/>
                </a:solidFill>
              </a:rPr>
              <a:t>ефективен</a:t>
            </a:r>
            <a:r>
              <a:rPr lang="bg-BG" sz="3150" dirty="0"/>
              <a:t> сортиращ алгоритъм</a:t>
            </a:r>
            <a:endParaRPr lang="en-US" sz="3150" dirty="0"/>
          </a:p>
          <a:p>
            <a:pPr lvl="1">
              <a:buClr>
                <a:schemeClr val="tx1"/>
              </a:buClr>
            </a:pPr>
            <a:r>
              <a:rPr lang="bg-BG" sz="3150" dirty="0"/>
              <a:t>Премества </a:t>
            </a:r>
            <a:r>
              <a:rPr lang="bg-BG" sz="3150" b="1" dirty="0">
                <a:solidFill>
                  <a:schemeClr val="bg1"/>
                </a:solidFill>
              </a:rPr>
              <a:t>малките</a:t>
            </a:r>
            <a:r>
              <a:rPr lang="bg-BG" sz="3150" dirty="0"/>
              <a:t> елементи </a:t>
            </a:r>
            <a:r>
              <a:rPr lang="bg-BG" sz="3150" b="1" dirty="0">
                <a:solidFill>
                  <a:schemeClr val="bg1"/>
                </a:solidFill>
              </a:rPr>
              <a:t>отляво</a:t>
            </a:r>
            <a:r>
              <a:rPr lang="bg-BG" sz="3150" dirty="0"/>
              <a:t> и </a:t>
            </a:r>
            <a:r>
              <a:rPr lang="bg-BG" sz="3150" b="1" dirty="0">
                <a:solidFill>
                  <a:schemeClr val="bg1"/>
                </a:solidFill>
              </a:rPr>
              <a:t>големите</a:t>
            </a:r>
            <a:r>
              <a:rPr lang="bg-BG" sz="3150" dirty="0"/>
              <a:t> елементи </a:t>
            </a:r>
            <a:r>
              <a:rPr lang="bg-BG" sz="3150" b="1" dirty="0">
                <a:solidFill>
                  <a:schemeClr val="bg1"/>
                </a:solidFill>
              </a:rPr>
              <a:t>отдясно</a:t>
            </a:r>
            <a:r>
              <a:rPr lang="bg-BG" sz="3150" dirty="0"/>
              <a:t>; сортира отляво и отдясно</a:t>
            </a:r>
            <a:endParaRPr lang="en-US" sz="3150" dirty="0"/>
          </a:p>
          <a:p>
            <a:pPr lvl="1">
              <a:buClr>
                <a:schemeClr val="tx1"/>
              </a:buClr>
            </a:pPr>
            <a:r>
              <a:rPr lang="bg-BG" sz="3150" dirty="0"/>
              <a:t>Памет</a:t>
            </a:r>
            <a:r>
              <a:rPr lang="en-US" sz="3150" dirty="0"/>
              <a:t>: </a:t>
            </a:r>
            <a:r>
              <a:rPr lang="en-US" sz="3150" b="1" dirty="0">
                <a:solidFill>
                  <a:schemeClr val="bg1"/>
                </a:solidFill>
              </a:rPr>
              <a:t>O(log(n)) </a:t>
            </a:r>
            <a:r>
              <a:rPr lang="bg-BG" sz="3150" dirty="0"/>
              <a:t>пространство в стека </a:t>
            </a:r>
            <a:r>
              <a:rPr lang="en-US" sz="3150" dirty="0"/>
              <a:t>(</a:t>
            </a:r>
            <a:r>
              <a:rPr lang="bg-BG" sz="3150" dirty="0"/>
              <a:t>рекурсивно</a:t>
            </a:r>
            <a:r>
              <a:rPr lang="en-US" sz="3150" dirty="0"/>
              <a:t>),</a:t>
            </a:r>
            <a:br>
              <a:rPr lang="en-US" sz="3150" dirty="0"/>
            </a:br>
            <a:r>
              <a:rPr lang="bg-BG" sz="3150" dirty="0"/>
              <a:t>Време</a:t>
            </a:r>
            <a:r>
              <a:rPr lang="en-US" sz="3150" dirty="0"/>
              <a:t>: </a:t>
            </a:r>
            <a:r>
              <a:rPr lang="en-US" sz="3150" b="1" dirty="0">
                <a:solidFill>
                  <a:schemeClr val="bg1"/>
                </a:solidFill>
              </a:rPr>
              <a:t>O(n</a:t>
            </a:r>
            <a:r>
              <a:rPr lang="en-US" sz="3150" b="1" baseline="30000" dirty="0">
                <a:solidFill>
                  <a:schemeClr val="bg1"/>
                </a:solidFill>
              </a:rPr>
              <a:t>2</a:t>
            </a:r>
            <a:r>
              <a:rPr lang="en-US" sz="3150" b="1" dirty="0">
                <a:solidFill>
                  <a:schemeClr val="bg1"/>
                </a:solidFill>
              </a:rPr>
              <a:t>)</a:t>
            </a:r>
            <a:r>
              <a:rPr lang="en-US" sz="3150" dirty="0"/>
              <a:t>,</a:t>
            </a:r>
            <a:r>
              <a:rPr lang="en-US" sz="3150" b="1" dirty="0">
                <a:solidFill>
                  <a:schemeClr val="bg1"/>
                </a:solidFill>
              </a:rPr>
              <a:t> </a:t>
            </a:r>
            <a:r>
              <a:rPr lang="bg-BG" sz="3150" dirty="0"/>
              <a:t>Стабилен</a:t>
            </a:r>
            <a:r>
              <a:rPr lang="en-US" sz="3150" dirty="0"/>
              <a:t>: </a:t>
            </a:r>
            <a:r>
              <a:rPr lang="bg-BG" sz="3150" b="1" dirty="0">
                <a:solidFill>
                  <a:schemeClr val="bg1"/>
                </a:solidFill>
              </a:rPr>
              <a:t>Зависи</a:t>
            </a:r>
            <a:endParaRPr lang="en-US" sz="315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150" dirty="0"/>
              <a:t>Метод</a:t>
            </a:r>
            <a:r>
              <a:rPr lang="en-US" sz="3150" dirty="0"/>
              <a:t>: </a:t>
            </a:r>
            <a:r>
              <a:rPr lang="bg-BG" sz="3150" b="1" dirty="0">
                <a:solidFill>
                  <a:schemeClr val="bg1"/>
                </a:solidFill>
              </a:rPr>
              <a:t>Разделяне на дялове</a:t>
            </a:r>
            <a:endParaRPr lang="en-US" sz="315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150" dirty="0"/>
              <a:t>Можете да видите визуализацията</a:t>
            </a:r>
            <a:r>
              <a:rPr lang="en-US" sz="3150" dirty="0"/>
              <a:t>: </a:t>
            </a:r>
            <a:r>
              <a:rPr lang="en-US" sz="3150" dirty="0">
                <a:hlinkClick r:id="rId3"/>
              </a:rPr>
              <a:t>https://visualgo.net/en/sorting</a:t>
            </a:r>
            <a:r>
              <a:rPr lang="en-US" sz="3150" dirty="0"/>
              <a:t> </a:t>
            </a:r>
            <a:r>
              <a:rPr lang="en-US" sz="3150" dirty="0">
                <a:sym typeface="Wingdings" panose="05000000000000000000" pitchFamily="2" charset="2"/>
              </a:rPr>
              <a:t></a:t>
            </a:r>
            <a:r>
              <a:rPr lang="en-US" sz="3150" dirty="0"/>
              <a:t> </a:t>
            </a:r>
            <a:r>
              <a:rPr lang="bg-BG" sz="3150" dirty="0"/>
              <a:t>изберете</a:t>
            </a:r>
            <a:r>
              <a:rPr lang="en-US" sz="3150" dirty="0"/>
              <a:t> </a:t>
            </a:r>
            <a:r>
              <a:rPr lang="en-US" sz="3150" b="1" dirty="0">
                <a:solidFill>
                  <a:schemeClr val="bg1"/>
                </a:solidFill>
              </a:rPr>
              <a:t>Quick sort</a:t>
            </a:r>
            <a:r>
              <a:rPr lang="en-US" sz="3150" dirty="0"/>
              <a:t>: </a:t>
            </a:r>
            <a:endParaRPr lang="en-US" sz="3150" b="1" dirty="0">
              <a:solidFill>
                <a:schemeClr val="bg1"/>
              </a:solidFill>
            </a:endParaRPr>
          </a:p>
          <a:p>
            <a:endParaRPr lang="en-US" sz="31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QuickSort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420F5B69-B9A9-4178-B3AE-7CE31F922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000" y="6195205"/>
            <a:ext cx="7464857" cy="521859"/>
          </a:xfrm>
          <a:prstGeom prst="rect">
            <a:avLst/>
          </a:prstGeom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B59F6366-F9E2-ED7E-3AE0-9FAF47F949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5FED18-E9D5-441F-8842-6FC18E32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QuickSort: </a:t>
            </a:r>
            <a:r>
              <a:rPr lang="bg-BG" dirty="0"/>
              <a:t>концептуален преглед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DF46C6-E405-49CC-8AF8-48B4CDE8A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938" y="1314551"/>
            <a:ext cx="9110923" cy="5128664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AACF5F6B-7270-C23F-2DA6-2F56DD539F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0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962819"/>
            <a:ext cx="10299444" cy="5545145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3499" b="1" dirty="0">
                <a:solidFill>
                  <a:schemeClr val="bg1"/>
                </a:solidFill>
              </a:rPr>
              <a:t>MergeSort </a:t>
            </a:r>
            <a:r>
              <a:rPr lang="bg-BG" sz="3499" dirty="0"/>
              <a:t>–</a:t>
            </a:r>
            <a:r>
              <a:rPr lang="bg-BG" sz="3499" b="1" dirty="0">
                <a:solidFill>
                  <a:schemeClr val="bg1"/>
                </a:solidFill>
              </a:rPr>
              <a:t> ефективен</a:t>
            </a:r>
            <a:r>
              <a:rPr lang="bg-BG" sz="3499" dirty="0"/>
              <a:t> сортиращ алгоритъм</a:t>
            </a:r>
            <a:endParaRPr lang="en-US" sz="3499" dirty="0"/>
          </a:p>
          <a:p>
            <a:r>
              <a:rPr lang="bg-BG" dirty="0"/>
              <a:t>Разделя списъка на </a:t>
            </a:r>
            <a:r>
              <a:rPr lang="bg-BG" b="1" dirty="0">
                <a:solidFill>
                  <a:schemeClr val="bg1"/>
                </a:solidFill>
              </a:rPr>
              <a:t>подсписъци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/>
              <a:t>обикновено</a:t>
            </a:r>
            <a:r>
              <a:rPr lang="en-US" dirty="0"/>
              <a:t> 2 </a:t>
            </a:r>
            <a:r>
              <a:rPr lang="bg-BG" dirty="0"/>
              <a:t>подсписъка</a:t>
            </a:r>
            <a:r>
              <a:rPr lang="en-US" dirty="0"/>
              <a:t>)</a:t>
            </a:r>
          </a:p>
          <a:p>
            <a:pPr marL="806208" lvl="1" indent="-428496">
              <a:buFont typeface="+mj-lt"/>
              <a:buAutoNum type="arabicPeriod"/>
            </a:pPr>
            <a:r>
              <a:rPr lang="bg-BG" dirty="0"/>
              <a:t>Сортира</a:t>
            </a:r>
            <a:r>
              <a:rPr lang="en-US" dirty="0"/>
              <a:t> </a:t>
            </a:r>
            <a:r>
              <a:rPr lang="bg-BG" dirty="0"/>
              <a:t>всеки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подсписък</a:t>
            </a:r>
            <a:r>
              <a:rPr lang="en-US" dirty="0"/>
              <a:t> (</a:t>
            </a:r>
            <a:r>
              <a:rPr lang="bg-BG" dirty="0"/>
              <a:t>рекурсивно извикване на </a:t>
            </a:r>
            <a:r>
              <a:rPr lang="en-US" dirty="0"/>
              <a:t>merg</a:t>
            </a:r>
            <a:r>
              <a:rPr lang="bg-BG" dirty="0"/>
              <a:t>е </a:t>
            </a:r>
            <a:r>
              <a:rPr lang="en-US" dirty="0"/>
              <a:t>sort)</a:t>
            </a:r>
          </a:p>
          <a:p>
            <a:pPr marL="806208" lvl="1" indent="-428496">
              <a:buFont typeface="+mj-lt"/>
              <a:buAutoNum type="arabicPeriod"/>
            </a:pPr>
            <a:r>
              <a:rPr lang="bg-BG" dirty="0"/>
              <a:t>Обединява сортираните подсписъци в </a:t>
            </a:r>
            <a:r>
              <a:rPr lang="bg-BG" b="1" dirty="0">
                <a:solidFill>
                  <a:schemeClr val="bg1"/>
                </a:solidFill>
              </a:rPr>
              <a:t>един списък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sz="3499" dirty="0"/>
              <a:t>Памет</a:t>
            </a:r>
            <a:r>
              <a:rPr lang="en-US" sz="3499" dirty="0"/>
              <a:t>: </a:t>
            </a:r>
            <a:r>
              <a:rPr lang="en-US" sz="3299" b="1" dirty="0">
                <a:solidFill>
                  <a:schemeClr val="bg1"/>
                </a:solidFill>
              </a:rPr>
              <a:t>O(n) </a:t>
            </a:r>
            <a:r>
              <a:rPr lang="en-US" sz="3299" dirty="0"/>
              <a:t>/</a:t>
            </a:r>
            <a:r>
              <a:rPr lang="en-US" sz="3299" b="1" dirty="0">
                <a:solidFill>
                  <a:schemeClr val="bg1"/>
                </a:solidFill>
              </a:rPr>
              <a:t> O(n*log(n))</a:t>
            </a:r>
            <a:r>
              <a:rPr lang="en-US" sz="3299" dirty="0"/>
              <a:t>, </a:t>
            </a:r>
            <a:r>
              <a:rPr lang="bg-BG" sz="3499" dirty="0"/>
              <a:t>Време</a:t>
            </a:r>
            <a:r>
              <a:rPr lang="en-US" sz="3499" dirty="0"/>
              <a:t>: </a:t>
            </a:r>
            <a:r>
              <a:rPr lang="en-US" sz="3499" b="1" dirty="0">
                <a:solidFill>
                  <a:schemeClr val="bg1"/>
                </a:solidFill>
              </a:rPr>
              <a:t>O(n*log(n))</a:t>
            </a:r>
            <a:r>
              <a:rPr lang="en-US" sz="3599" dirty="0"/>
              <a:t>,</a:t>
            </a:r>
            <a:br>
              <a:rPr lang="en-US" sz="3599" dirty="0"/>
            </a:br>
            <a:r>
              <a:rPr lang="bg-BG" sz="3599" dirty="0"/>
              <a:t>Стабилност</a:t>
            </a:r>
            <a:r>
              <a:rPr lang="en-US" sz="3599" dirty="0"/>
              <a:t>: </a:t>
            </a:r>
            <a:r>
              <a:rPr lang="bg-BG" sz="3599" b="1" dirty="0">
                <a:solidFill>
                  <a:schemeClr val="bg1"/>
                </a:solidFill>
              </a:rPr>
              <a:t>Да</a:t>
            </a:r>
            <a:endParaRPr lang="en-US" sz="3499" b="1" dirty="0">
              <a:solidFill>
                <a:schemeClr val="bg1"/>
              </a:solidFill>
            </a:endParaRPr>
          </a:p>
          <a:p>
            <a:r>
              <a:rPr lang="bg-BG" sz="3600" dirty="0"/>
              <a:t>Можете да видите визуализацията</a:t>
            </a:r>
            <a:r>
              <a:rPr lang="en-US" sz="3499" dirty="0"/>
              <a:t>: </a:t>
            </a:r>
            <a:r>
              <a:rPr lang="en-US" sz="3499" u="sng" dirty="0">
                <a:hlinkClick r:id="rId2"/>
              </a:rPr>
              <a:t>https://visualgo.net/en/sorting</a:t>
            </a:r>
            <a:r>
              <a:rPr lang="en-US" sz="3499" dirty="0"/>
              <a:t> </a:t>
            </a:r>
            <a:r>
              <a:rPr lang="en-US" sz="3499" dirty="0">
                <a:sym typeface="Wingdings" panose="05000000000000000000" pitchFamily="2" charset="2"/>
              </a:rPr>
              <a:t></a:t>
            </a:r>
            <a:r>
              <a:rPr lang="en-US" sz="3499" dirty="0"/>
              <a:t> </a:t>
            </a:r>
            <a:r>
              <a:rPr lang="bg-BG" sz="3499" dirty="0"/>
              <a:t>избиране на</a:t>
            </a:r>
            <a:r>
              <a:rPr lang="en-US" sz="3499" dirty="0"/>
              <a:t> </a:t>
            </a:r>
            <a:r>
              <a:rPr lang="en-US" sz="3499" b="1" dirty="0">
                <a:solidFill>
                  <a:schemeClr val="bg1"/>
                </a:solidFill>
              </a:rPr>
              <a:t>Merge sort</a:t>
            </a:r>
            <a:r>
              <a:rPr lang="en-US" sz="3499" dirty="0"/>
              <a:t>: </a:t>
            </a:r>
            <a:endParaRPr lang="en-US" sz="2999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MergeSort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EFE8E5B-8BB0-40CE-8672-8D1BA3C21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000" y="6296909"/>
            <a:ext cx="6712632" cy="420181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B964CB64-EAC9-13E3-3F1D-607776A50E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4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MergeSort: </a:t>
            </a:r>
            <a:r>
              <a:rPr lang="bg-BG" dirty="0"/>
              <a:t>концептуален преглед</a:t>
            </a:r>
            <a:endParaRPr lang="en-US" dirty="0"/>
          </a:p>
        </p:txBody>
      </p:sp>
      <p:pic>
        <p:nvPicPr>
          <p:cNvPr id="6" name="Picture 2" descr="Java Sorting Algorithms: Quick Sort | Web Design and Web Development news,  javascript, angular, react, vue, php">
            <a:extLst>
              <a:ext uri="{FF2B5EF4-FFF2-40B4-BE49-F238E27FC236}">
                <a16:creationId xmlns:a16="http://schemas.microsoft.com/office/drawing/2014/main" id="{56FB68F8-9DB3-4EBA-B008-DF132D75A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028" y="928296"/>
            <a:ext cx="5938453" cy="5726365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7D4CDC35-41CE-E425-1394-9C689465658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25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24000"/>
            <a:ext cx="9049234" cy="5634000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Прости </a:t>
            </a:r>
            <a:r>
              <a:rPr lang="bg-BG" dirty="0"/>
              <a:t>алгоритми за </a:t>
            </a:r>
            <a:r>
              <a:rPr lang="bg-BG" b="1" dirty="0">
                <a:solidFill>
                  <a:schemeClr val="bg1"/>
                </a:solidFill>
              </a:rPr>
              <a:t>сортиране</a:t>
            </a:r>
            <a:endParaRPr lang="en-US" dirty="0"/>
          </a:p>
          <a:p>
            <a:pPr lvl="1"/>
            <a:r>
              <a:rPr lang="en-US" dirty="0"/>
              <a:t>Selection, Bubble </a:t>
            </a:r>
            <a:r>
              <a:rPr lang="bg-BG" dirty="0"/>
              <a:t>и</a:t>
            </a:r>
            <a:r>
              <a:rPr lang="en-US" dirty="0"/>
              <a:t> Insertion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Сложни </a:t>
            </a:r>
            <a:r>
              <a:rPr lang="bg-BG" dirty="0"/>
              <a:t>алгоритми за </a:t>
            </a:r>
            <a:r>
              <a:rPr lang="bg-BG" b="1" dirty="0">
                <a:solidFill>
                  <a:schemeClr val="bg1"/>
                </a:solidFill>
              </a:rPr>
              <a:t>сортиране</a:t>
            </a:r>
            <a:endParaRPr lang="en-US" dirty="0"/>
          </a:p>
          <a:p>
            <a:pPr lvl="1"/>
            <a:r>
              <a:rPr lang="en-US" noProof="1"/>
              <a:t>QuickSort </a:t>
            </a:r>
            <a:r>
              <a:rPr lang="bg-BG" noProof="1"/>
              <a:t>и</a:t>
            </a:r>
            <a:r>
              <a:rPr lang="en-US" dirty="0"/>
              <a:t> </a:t>
            </a:r>
            <a:r>
              <a:rPr lang="en-US" noProof="1"/>
              <a:t>MergeSort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Избор </a:t>
            </a:r>
            <a:r>
              <a:rPr lang="bg-BG" dirty="0"/>
              <a:t>на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алгоритъм за </a:t>
            </a:r>
            <a:r>
              <a:rPr lang="bg-BG" b="1" dirty="0">
                <a:solidFill>
                  <a:schemeClr val="bg1"/>
                </a:solidFill>
              </a:rPr>
              <a:t>сортиране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Алгоритми за търсене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Линейно търсене</a:t>
            </a:r>
            <a:endParaRPr lang="en-US" dirty="0"/>
          </a:p>
          <a:p>
            <a:pPr lvl="1"/>
            <a:r>
              <a:rPr lang="bg-BG" dirty="0"/>
              <a:t>Двоично търсене</a:t>
            </a:r>
            <a:endParaRPr lang="en-US" dirty="0"/>
          </a:p>
          <a:p>
            <a:pPr lvl="1"/>
            <a:r>
              <a:rPr lang="bg-BG" dirty="0"/>
              <a:t>Интерполационно</a:t>
            </a:r>
            <a:r>
              <a:rPr lang="en-US" dirty="0"/>
              <a:t> </a:t>
            </a:r>
            <a:r>
              <a:rPr lang="bg-BG" dirty="0"/>
              <a:t>търсене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dirty="0">
                <a:solidFill>
                  <a:schemeClr val="bg1"/>
                </a:solidFill>
              </a:rPr>
              <a:t>͏</a:t>
            </a:r>
            <a:r>
              <a:rPr lang="en-US" b="1" dirty="0">
                <a:solidFill>
                  <a:schemeClr val="bg1"/>
                </a:solidFill>
              </a:rPr>
              <a:t>Shuffling</a:t>
            </a:r>
          </a:p>
          <a:p>
            <a:pPr marL="0" indent="0">
              <a:spcBef>
                <a:spcPts val="1200"/>
              </a:spcBef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666695" cy="88242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1BBA3E2-0C0B-72D2-F7B3-A0E10232B9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79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6">
            <a:extLst>
              <a:ext uri="{FF2B5EF4-FFF2-40B4-BE49-F238E27FC236}">
                <a16:creationId xmlns:a16="http://schemas.microsoft.com/office/drawing/2014/main" id="{BB7435DC-9EF0-4746-A607-DC154A2333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79586"/>
            <a:ext cx="11815018" cy="5527326"/>
          </a:xfrm>
        </p:spPr>
        <p:txBody>
          <a:bodyPr>
            <a:normAutofit/>
          </a:bodyPr>
          <a:lstStyle/>
          <a:p>
            <a:endParaRPr lang="bg-B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500"/>
              </a:spcBef>
            </a:pPr>
            <a:r>
              <a:rPr lang="bg-BG" sz="3199" dirty="0"/>
              <a:t>Допълнително сравнение на алгоритмите</a:t>
            </a:r>
            <a:r>
              <a:rPr lang="en-US" dirty="0"/>
              <a:t>: </a:t>
            </a:r>
            <a:r>
              <a:rPr lang="en-US" sz="3199" dirty="0">
                <a:hlinkClick r:id="rId2"/>
              </a:rPr>
              <a:t>https://www.toptal.com/developers/sorting-algorithms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алгоритмите за сортиране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715053"/>
              </p:ext>
            </p:extLst>
          </p:nvPr>
        </p:nvGraphicFramePr>
        <p:xfrm>
          <a:off x="191940" y="1472198"/>
          <a:ext cx="11815019" cy="31081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3932">
                  <a:extLst>
                    <a:ext uri="{9D8B030D-6E8A-4147-A177-3AD203B41FA5}">
                      <a16:colId xmlns:a16="http://schemas.microsoft.com/office/drawing/2014/main" val="2101247631"/>
                    </a:ext>
                  </a:extLst>
                </a:gridCol>
                <a:gridCol w="1601659">
                  <a:extLst>
                    <a:ext uri="{9D8B030D-6E8A-4147-A177-3AD203B41FA5}">
                      <a16:colId xmlns:a16="http://schemas.microsoft.com/office/drawing/2014/main" val="438510769"/>
                    </a:ext>
                  </a:extLst>
                </a:gridCol>
                <a:gridCol w="2233893">
                  <a:extLst>
                    <a:ext uri="{9D8B030D-6E8A-4147-A177-3AD203B41FA5}">
                      <a16:colId xmlns:a16="http://schemas.microsoft.com/office/drawing/2014/main" val="528859185"/>
                    </a:ext>
                  </a:extLst>
                </a:gridCol>
                <a:gridCol w="1138020">
                  <a:extLst>
                    <a:ext uri="{9D8B030D-6E8A-4147-A177-3AD203B41FA5}">
                      <a16:colId xmlns:a16="http://schemas.microsoft.com/office/drawing/2014/main" val="2179662835"/>
                    </a:ext>
                  </a:extLst>
                </a:gridCol>
                <a:gridCol w="1896701">
                  <a:extLst>
                    <a:ext uri="{9D8B030D-6E8A-4147-A177-3AD203B41FA5}">
                      <a16:colId xmlns:a16="http://schemas.microsoft.com/office/drawing/2014/main" val="3412783437"/>
                    </a:ext>
                  </a:extLst>
                </a:gridCol>
                <a:gridCol w="1390915">
                  <a:extLst>
                    <a:ext uri="{9D8B030D-6E8A-4147-A177-3AD203B41FA5}">
                      <a16:colId xmlns:a16="http://schemas.microsoft.com/office/drawing/2014/main" val="2003186109"/>
                    </a:ext>
                  </a:extLst>
                </a:gridCol>
                <a:gridCol w="2329899">
                  <a:extLst>
                    <a:ext uri="{9D8B030D-6E8A-4147-A177-3AD203B41FA5}">
                      <a16:colId xmlns:a16="http://schemas.microsoft.com/office/drawing/2014/main" val="2488302633"/>
                    </a:ext>
                  </a:extLst>
                </a:gridCol>
              </a:tblGrid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1" dirty="0"/>
                        <a:t>Име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1" dirty="0"/>
                        <a:t>Най-добър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1" dirty="0"/>
                        <a:t>Средноаритметичен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1" dirty="0"/>
                        <a:t>Най-лош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1" dirty="0"/>
                        <a:t>Памет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1" dirty="0"/>
                        <a:t>Стабилност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1" dirty="0"/>
                        <a:t>Метод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419642088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Selection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dirty="0"/>
                        <a:t>Избиране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919632341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Bubble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dirty="0"/>
                        <a:t>Размяна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965773360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Insertion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Добавяне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443683731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Quick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* log(n)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* log(n)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Зависи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Преграждане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618069997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Merge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* log(n)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* log(n)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* log(n)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Обединяване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788496283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4DFF7DFC-EDB2-58C4-2C83-3B5A7E6148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631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ynthesizer Saturday: The Sounds Of Sorting Algorithms | Why I'm Not An  Artist">
            <a:extLst>
              <a:ext uri="{FF2B5EF4-FFF2-40B4-BE49-F238E27FC236}">
                <a16:creationId xmlns:a16="http://schemas.microsoft.com/office/drawing/2014/main" id="{DE2F29F5-85A0-4ECE-A6C1-3EB55BDE5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06934" y="819681"/>
            <a:ext cx="8578135" cy="363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5007224C-B27A-C94D-BE25-03C8DEA7F40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bg-BG" dirty="0"/>
              <a:t>Вградени и специални алгоритми</a:t>
            </a:r>
          </a:p>
        </p:txBody>
      </p:sp>
    </p:spTree>
    <p:extLst>
      <p:ext uri="{BB962C8B-B14F-4D97-AF65-F5344CB8AC3E}">
        <p14:creationId xmlns:p14="http://schemas.microsoft.com/office/powerpoint/2010/main" val="220348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B3050-21C5-489F-BF5B-A9C77FCE57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bg-BG" dirty="0"/>
              <a:t>Използвайте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Insertion </a:t>
            </a:r>
            <a:r>
              <a:rPr lang="bg-BG" dirty="0"/>
              <a:t>за малки масиви 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QuickSort</a:t>
            </a:r>
            <a:r>
              <a:rPr lang="en-US" dirty="0"/>
              <a:t> </a:t>
            </a:r>
            <a:r>
              <a:rPr lang="bg-BG" dirty="0"/>
              <a:t>за големи масиви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dirty="0"/>
              <a:t>Използвайте </a:t>
            </a:r>
            <a:r>
              <a:rPr lang="bg-BG" b="1" dirty="0">
                <a:solidFill>
                  <a:schemeClr val="bg1"/>
                </a:solidFill>
              </a:rPr>
              <a:t>вградените методи за сортиране </a:t>
            </a:r>
            <a:r>
              <a:rPr lang="bg-BG" dirty="0"/>
              <a:t>от</a:t>
            </a:r>
            <a:r>
              <a:rPr lang="en-US" dirty="0"/>
              <a:t> C# / .NET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Array.Sort()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List&lt;T&gt;.Sort()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Други вградени методи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dirty="0"/>
              <a:t>Използвайте специално сортиране  в специален </a:t>
            </a:r>
            <a:br>
              <a:rPr lang="bg-BG" dirty="0"/>
            </a:br>
            <a:r>
              <a:rPr lang="bg-BG" dirty="0"/>
              <a:t>случай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Пример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Bucket sort </a:t>
            </a:r>
            <a:r>
              <a:rPr lang="en-US" dirty="0"/>
              <a:t>(</a:t>
            </a:r>
            <a:r>
              <a:rPr lang="bg-BG" dirty="0"/>
              <a:t>работи за линейно време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200" dirty="0"/>
              <a:t>Можете да видите визуализацията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http://www.algostructure.com/sorting/bucketsort.php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B0212A-9371-4903-9AB1-F2D0A07A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изберем алгоритъм за сортиране?</a:t>
            </a:r>
            <a:endParaRPr lang="en-US" dirty="0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0ACDD07D-EAB8-45BF-B198-3575FB60C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568" y="2723531"/>
            <a:ext cx="3047030" cy="25054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B79C35B8-62B9-C998-8331-A4C05DDDDC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93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83A2C9E-4065-2B06-DFCB-1B352A9E97F5}"/>
              </a:ext>
            </a:extLst>
          </p:cNvPr>
          <p:cNvGrpSpPr/>
          <p:nvPr/>
        </p:nvGrpSpPr>
        <p:grpSpPr>
          <a:xfrm>
            <a:off x="4727411" y="1385091"/>
            <a:ext cx="2737177" cy="2737177"/>
            <a:chOff x="4791000" y="1385091"/>
            <a:chExt cx="2737177" cy="2737177"/>
          </a:xfrm>
        </p:grpSpPr>
        <p:pic>
          <p:nvPicPr>
            <p:cNvPr id="7" name="Graphic 8" descr="Magnifying glass">
              <a:extLst>
                <a:ext uri="{FF2B5EF4-FFF2-40B4-BE49-F238E27FC236}">
                  <a16:creationId xmlns:a16="http://schemas.microsoft.com/office/drawing/2014/main" id="{C1339936-A6D4-48A7-AC11-7BBEE79EC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91000" y="1385091"/>
              <a:ext cx="2737177" cy="2737177"/>
            </a:xfrm>
            <a:prstGeom prst="rect">
              <a:avLst/>
            </a:prstGeom>
          </p:spPr>
        </p:pic>
        <p:pic>
          <p:nvPicPr>
            <p:cNvPr id="8" name="Graphic 12" descr="Newspaper">
              <a:extLst>
                <a:ext uri="{FF2B5EF4-FFF2-40B4-BE49-F238E27FC236}">
                  <a16:creationId xmlns:a16="http://schemas.microsoft.com/office/drawing/2014/main" id="{CB33DEAB-DE8C-4903-AD98-E246533B7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86000" y="1854000"/>
              <a:ext cx="1247416" cy="1247416"/>
            </a:xfrm>
            <a:prstGeom prst="rect">
              <a:avLst/>
            </a:prstGeom>
          </p:spPr>
        </p:pic>
      </p:grp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3618C17D-8C3E-C6D9-AB7A-6B53D4F02DE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Линейно, двоично и интерполационно </a:t>
            </a:r>
            <a:r>
              <a:rPr lang="ru-RU" dirty="0" err="1"/>
              <a:t>търсене</a:t>
            </a:r>
            <a:endParaRPr lang="bg-BG" dirty="0"/>
          </a:p>
        </p:txBody>
      </p:sp>
      <p:sp>
        <p:nvSpPr>
          <p:cNvPr id="10" name="Заглавие 9">
            <a:extLst>
              <a:ext uri="{FF2B5EF4-FFF2-40B4-BE49-F238E27FC236}">
                <a16:creationId xmlns:a16="http://schemas.microsoft.com/office/drawing/2014/main" id="{31BB2435-0EDD-5D0C-2D7D-A69F228C0E2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Алгоритми за търсене</a:t>
            </a:r>
          </a:p>
        </p:txBody>
      </p:sp>
    </p:spTree>
    <p:extLst>
      <p:ext uri="{BB962C8B-B14F-4D97-AF65-F5344CB8AC3E}">
        <p14:creationId xmlns:p14="http://schemas.microsoft.com/office/powerpoint/2010/main" val="396857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Търсещ алгоритъм </a:t>
            </a:r>
            <a:r>
              <a:rPr lang="en-US" dirty="0"/>
              <a:t>== </a:t>
            </a:r>
            <a:r>
              <a:rPr lang="bg-BG" dirty="0"/>
              <a:t>алгоритъм за намиране на </a:t>
            </a:r>
            <a:r>
              <a:rPr lang="bg-BG" b="1" dirty="0">
                <a:solidFill>
                  <a:schemeClr val="bg1"/>
                </a:solidFill>
              </a:rPr>
              <a:t>елемент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определени свойства </a:t>
            </a:r>
            <a:r>
              <a:rPr lang="bg-BG" dirty="0"/>
              <a:t>сред други елементи в колекция</a:t>
            </a:r>
            <a:endParaRPr lang="en-US" dirty="0"/>
          </a:p>
          <a:p>
            <a:r>
              <a:rPr lang="bg-BG" dirty="0"/>
              <a:t>Различни типове </a:t>
            </a:r>
            <a:r>
              <a:rPr lang="bg-BG" b="1" dirty="0">
                <a:solidFill>
                  <a:schemeClr val="bg1"/>
                </a:solidFill>
              </a:rPr>
              <a:t>алгоритми за търсене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 </a:t>
            </a:r>
            <a:r>
              <a:rPr lang="ru-RU" b="1" dirty="0">
                <a:solidFill>
                  <a:schemeClr val="bg1"/>
                </a:solidFill>
              </a:rPr>
              <a:t>виртуални</a:t>
            </a:r>
            <a:r>
              <a:rPr lang="ru-RU" dirty="0"/>
              <a:t> пространства за търсене</a:t>
            </a:r>
            <a:endParaRPr lang="en-US" dirty="0"/>
          </a:p>
          <a:p>
            <a:pPr lvl="2"/>
            <a:r>
              <a:rPr lang="bg-BG" dirty="0"/>
              <a:t>Удостоверяване на конкретни математически уравнения</a:t>
            </a:r>
            <a:endParaRPr lang="en-US" dirty="0"/>
          </a:p>
          <a:p>
            <a:pPr lvl="1"/>
            <a:r>
              <a:rPr lang="bg-BG" dirty="0"/>
              <a:t>За </a:t>
            </a:r>
            <a:r>
              <a:rPr lang="bg-BG" b="1" dirty="0">
                <a:solidFill>
                  <a:schemeClr val="bg1"/>
                </a:solidFill>
              </a:rPr>
              <a:t>подструктура</a:t>
            </a:r>
            <a:r>
              <a:rPr lang="bg-BG" dirty="0"/>
              <a:t> на дадена структура</a:t>
            </a:r>
            <a:endParaRPr lang="en-US" dirty="0"/>
          </a:p>
          <a:p>
            <a:pPr lvl="2"/>
            <a:r>
              <a:rPr lang="bg-BG" dirty="0"/>
              <a:t>Граф</a:t>
            </a:r>
            <a:r>
              <a:rPr lang="en-US" dirty="0"/>
              <a:t>, </a:t>
            </a:r>
            <a:r>
              <a:rPr lang="bg-BG" dirty="0"/>
              <a:t>низ</a:t>
            </a:r>
            <a:r>
              <a:rPr lang="en-US" dirty="0"/>
              <a:t>, </a:t>
            </a:r>
            <a:r>
              <a:rPr lang="bg-BG" dirty="0"/>
              <a:t>крайна група</a:t>
            </a:r>
            <a:endParaRPr lang="en-US" dirty="0"/>
          </a:p>
          <a:p>
            <a:pPr lvl="1"/>
            <a:r>
              <a:rPr lang="bg-BG" dirty="0"/>
              <a:t>Търсене на </a:t>
            </a:r>
            <a:r>
              <a:rPr lang="bg-BG" b="1" dirty="0">
                <a:solidFill>
                  <a:schemeClr val="bg1"/>
                </a:solidFill>
              </a:rPr>
              <a:t>минимална</a:t>
            </a:r>
            <a:r>
              <a:rPr lang="en-US" b="1" dirty="0">
                <a:solidFill>
                  <a:schemeClr val="bg1"/>
                </a:solidFill>
              </a:rPr>
              <a:t> / </a:t>
            </a:r>
            <a:r>
              <a:rPr lang="bg-BG" b="1" dirty="0">
                <a:solidFill>
                  <a:schemeClr val="bg1"/>
                </a:solidFill>
              </a:rPr>
              <a:t>максимална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стойност на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функция</a:t>
            </a:r>
            <a:r>
              <a:rPr lang="bg-BG" dirty="0"/>
              <a:t> и т. н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Търсещи алгоритми</a:t>
            </a:r>
            <a:endParaRPr lang="en-US" dirty="0"/>
          </a:p>
        </p:txBody>
      </p:sp>
      <p:pic>
        <p:nvPicPr>
          <p:cNvPr id="1026" name="Picture 2" descr="Barcode, binary, binary code, data searching, search binary icon - Download  on Iconfinder">
            <a:extLst>
              <a:ext uri="{FF2B5EF4-FFF2-40B4-BE49-F238E27FC236}">
                <a16:creationId xmlns:a16="http://schemas.microsoft.com/office/drawing/2014/main" id="{B6730916-39BE-406E-8DFE-90E26E420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000" y="2079000"/>
            <a:ext cx="1572320" cy="15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4C06B83E-C48F-9E9C-22BC-10A80A6D92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20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Линейното търсене</a:t>
            </a:r>
            <a:r>
              <a:rPr lang="bg-BG" sz="3600" dirty="0"/>
              <a:t> намира определена </a:t>
            </a:r>
            <a:r>
              <a:rPr lang="bg-BG" sz="3600" b="1" dirty="0">
                <a:solidFill>
                  <a:schemeClr val="bg1"/>
                </a:solidFill>
              </a:rPr>
              <a:t>стойност</a:t>
            </a:r>
            <a:r>
              <a:rPr lang="bg-BG" sz="3600" dirty="0"/>
              <a:t> в списък</a:t>
            </a:r>
            <a:r>
              <a:rPr lang="en-US" sz="3600" dirty="0"/>
              <a:t>, </a:t>
            </a:r>
            <a:r>
              <a:rPr lang="bg-BG" sz="3600" dirty="0"/>
              <a:t>като:</a:t>
            </a:r>
            <a:endParaRPr lang="en-US" sz="3600" dirty="0"/>
          </a:p>
          <a:p>
            <a:pPr lvl="1"/>
            <a:r>
              <a:rPr lang="bg-BG" sz="3200" dirty="0"/>
              <a:t>Проверява </a:t>
            </a:r>
            <a:r>
              <a:rPr lang="bg-BG" sz="3200" b="1" dirty="0">
                <a:solidFill>
                  <a:schemeClr val="bg1"/>
                </a:solidFill>
              </a:rPr>
              <a:t>всеки един </a:t>
            </a:r>
            <a:r>
              <a:rPr lang="bg-BG" sz="3200" dirty="0"/>
              <a:t>от елементите</a:t>
            </a:r>
            <a:endParaRPr lang="en-US" sz="3200" dirty="0"/>
          </a:p>
          <a:p>
            <a:pPr lvl="1"/>
            <a:r>
              <a:rPr lang="ru-RU" sz="3200" dirty="0"/>
              <a:t>Един по един, </a:t>
            </a:r>
            <a:r>
              <a:rPr lang="ru-RU" sz="3200" b="1" dirty="0">
                <a:solidFill>
                  <a:schemeClr val="bg1"/>
                </a:solidFill>
              </a:rPr>
              <a:t>последователно</a:t>
            </a:r>
            <a:r>
              <a:rPr lang="ru-RU" sz="3200" dirty="0"/>
              <a:t>, д</a:t>
            </a:r>
            <a:r>
              <a:rPr lang="bg-BG" sz="3200" dirty="0"/>
              <a:t>окато не е намерен желаният елемент</a:t>
            </a:r>
            <a:endParaRPr lang="en-US" sz="3200" dirty="0"/>
          </a:p>
          <a:p>
            <a:r>
              <a:rPr lang="bg-BG" sz="3600" dirty="0"/>
              <a:t>Най-лоша, средноаретмична и най-добра</a:t>
            </a:r>
            <a:r>
              <a:rPr lang="en-US" sz="3600" dirty="0"/>
              <a:t> </a:t>
            </a:r>
            <a:r>
              <a:rPr lang="bg-BG" sz="3600" dirty="0"/>
              <a:t>производителност</a:t>
            </a:r>
            <a:r>
              <a:rPr lang="en-US" sz="3600" dirty="0"/>
              <a:t>: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O(n)</a:t>
            </a:r>
          </a:p>
          <a:p>
            <a:r>
              <a:rPr lang="bg-BG" sz="3600" dirty="0"/>
              <a:t>Можете да видите </a:t>
            </a:r>
            <a:r>
              <a:rPr lang="bg-BG" sz="36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визуализацията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Линейно търсене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244F938-1E67-ABA1-FA13-9199CD2382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2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37031" y="1075377"/>
            <a:ext cx="9133969" cy="4769053"/>
          </a:xfr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bg-BG" sz="3199" b="1" dirty="0">
                <a:solidFill>
                  <a:schemeClr val="bg1"/>
                </a:solidFill>
              </a:rPr>
              <a:t>Двоичното търсене </a:t>
            </a:r>
            <a:r>
              <a:rPr lang="bg-BG" sz="3199" dirty="0"/>
              <a:t>намира елемент </a:t>
            </a:r>
            <a:r>
              <a:rPr lang="ru-RU" sz="3199" dirty="0"/>
              <a:t>в рамките на подредена структура от данни</a:t>
            </a:r>
            <a:endParaRPr lang="en-US" sz="3199" dirty="0"/>
          </a:p>
          <a:p>
            <a:pPr>
              <a:buClr>
                <a:schemeClr val="tx1"/>
              </a:buClr>
            </a:pPr>
            <a:r>
              <a:rPr lang="bg-BG" sz="3199" dirty="0"/>
              <a:t>При всяка стъпка </a:t>
            </a:r>
            <a:r>
              <a:rPr lang="bg-BG" sz="3199" b="1" dirty="0">
                <a:solidFill>
                  <a:schemeClr val="bg1"/>
                </a:solidFill>
              </a:rPr>
              <a:t>сравнява входа </a:t>
            </a:r>
            <a:r>
              <a:rPr lang="bg-BG" sz="3199" dirty="0"/>
              <a:t>със </a:t>
            </a:r>
            <a:r>
              <a:rPr lang="bg-BG" sz="3199" b="1" dirty="0">
                <a:solidFill>
                  <a:schemeClr val="bg1"/>
                </a:solidFill>
              </a:rPr>
              <a:t>средния елемент</a:t>
            </a:r>
            <a:endParaRPr lang="en-US" sz="3199" b="1" dirty="0">
              <a:solidFill>
                <a:schemeClr val="bg1"/>
              </a:solidFill>
            </a:endParaRPr>
          </a:p>
          <a:p>
            <a:pPr lvl="1" latinLnBrk="1">
              <a:buClr>
                <a:schemeClr val="tx1"/>
              </a:buClr>
            </a:pPr>
            <a:r>
              <a:rPr lang="bg-BG" sz="2999" dirty="0"/>
              <a:t>Алгоритъмът се повтаря към лявата или дясната подструктура</a:t>
            </a:r>
            <a:endParaRPr lang="en-US" sz="2999" dirty="0"/>
          </a:p>
          <a:p>
            <a:r>
              <a:rPr lang="bg-BG" sz="3199" dirty="0"/>
              <a:t>Средноаритметична производителност</a:t>
            </a:r>
            <a:r>
              <a:rPr lang="en-US" sz="3199" dirty="0"/>
              <a:t>: </a:t>
            </a:r>
            <a:r>
              <a:rPr lang="en-US" sz="3199" b="1" dirty="0">
                <a:solidFill>
                  <a:schemeClr val="bg1"/>
                </a:solidFill>
              </a:rPr>
              <a:t>O(log(n))</a:t>
            </a:r>
          </a:p>
          <a:p>
            <a:r>
              <a:rPr lang="bg-BG" dirty="0"/>
              <a:t>Можете да видите </a:t>
            </a:r>
            <a:r>
              <a:rPr lang="bg-BG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визуализацията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Двоично търсене</a:t>
            </a:r>
            <a:endParaRPr lang="en-US" dirty="0"/>
          </a:p>
        </p:txBody>
      </p:sp>
      <p:pic>
        <p:nvPicPr>
          <p:cNvPr id="6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00" y="5214566"/>
            <a:ext cx="2269450" cy="15750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577F7FB2-179C-FAD1-A8B2-2ACC73CD69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2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Двоично търсене </a:t>
            </a:r>
            <a:r>
              <a:rPr lang="en-US" dirty="0"/>
              <a:t>(</a:t>
            </a:r>
            <a:r>
              <a:rPr lang="bg-BG" dirty="0"/>
              <a:t>интерактивно</a:t>
            </a:r>
            <a:r>
              <a:rPr lang="en-US" dirty="0"/>
              <a:t>)</a:t>
            </a:r>
            <a:r>
              <a:rPr lang="bg-BG" dirty="0"/>
              <a:t> –</a:t>
            </a:r>
            <a:r>
              <a:rPr lang="en-US" dirty="0"/>
              <a:t> </a:t>
            </a:r>
            <a:r>
              <a:rPr lang="bg-BG" dirty="0"/>
              <a:t>Код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86917E-CCF1-498F-AC5E-EBFB9046E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360" y="1332072"/>
            <a:ext cx="10437283" cy="5261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int BinarySearch(int[] numbers, int searchNumber)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var left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var right = numbers.Length 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while (left &lt;= right)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var mid = (left + right) /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if (numbers[mid] == searchNumber)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return mid;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if (searchNumber &gt; numbers[mid])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left = mid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right = mid 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return KEY_NOT_FOUND;  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const KEY_NOT_FOUND = -1;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EA3FAD1-092C-26D5-EE76-5EC627FE91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390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7782761-5673-4100-A1E2-DF6AB4A75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38028" y="982929"/>
            <a:ext cx="10298815" cy="564107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Google Sans"/>
              </a:rPr>
              <a:t>Интерполационно</a:t>
            </a:r>
            <a:r>
              <a:rPr lang="en-US" sz="3399" b="1" dirty="0">
                <a:solidFill>
                  <a:schemeClr val="bg1"/>
                </a:solidFill>
              </a:rPr>
              <a:t> </a:t>
            </a:r>
            <a:r>
              <a:rPr lang="bg-BG" sz="3399" b="1" dirty="0">
                <a:solidFill>
                  <a:schemeClr val="bg1"/>
                </a:solidFill>
              </a:rPr>
              <a:t>търсене</a:t>
            </a:r>
            <a:r>
              <a:rPr lang="en-US" sz="3399" b="1" dirty="0">
                <a:solidFill>
                  <a:schemeClr val="bg1"/>
                </a:solidFill>
              </a:rPr>
              <a:t> </a:t>
            </a:r>
            <a:r>
              <a:rPr lang="en-US" sz="3399" dirty="0"/>
              <a:t>== </a:t>
            </a:r>
            <a:r>
              <a:rPr lang="bg-BG" sz="3399" dirty="0"/>
              <a:t>алгоритъм за търсене на даден </a:t>
            </a:r>
            <a:r>
              <a:rPr lang="bg-BG" sz="3399" b="1" dirty="0">
                <a:solidFill>
                  <a:schemeClr val="bg1"/>
                </a:solidFill>
              </a:rPr>
              <a:t>ключ</a:t>
            </a:r>
            <a:r>
              <a:rPr lang="bg-BG" sz="3399" dirty="0"/>
              <a:t> в </a:t>
            </a:r>
            <a:r>
              <a:rPr lang="bg-BG" sz="3399" b="1" dirty="0">
                <a:solidFill>
                  <a:schemeClr val="bg1"/>
                </a:solidFill>
              </a:rPr>
              <a:t>подреден индексиран масив</a:t>
            </a:r>
            <a:endParaRPr lang="en-US" sz="3399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sz="3100" dirty="0"/>
              <a:t>Подобно на начина, по който хората търсят в телефонния указател</a:t>
            </a:r>
            <a:endParaRPr lang="en-US" sz="3100" dirty="0"/>
          </a:p>
          <a:p>
            <a:pPr lvl="1">
              <a:lnSpc>
                <a:spcPct val="110000"/>
              </a:lnSpc>
            </a:pPr>
            <a:r>
              <a:rPr lang="ru-RU" sz="3100" dirty="0"/>
              <a:t>Изчислява къде може да се намира елементът в оставащото пространство </a:t>
            </a:r>
          </a:p>
          <a:p>
            <a:pPr lvl="1">
              <a:lnSpc>
                <a:spcPct val="110000"/>
              </a:lnSpc>
            </a:pPr>
            <a:r>
              <a:rPr lang="bg-BG" sz="3100" dirty="0"/>
              <a:t>Двоичното търсене винаги избира </a:t>
            </a:r>
            <a:r>
              <a:rPr lang="bg-BG" sz="3100" b="1" dirty="0">
                <a:solidFill>
                  <a:schemeClr val="bg1"/>
                </a:solidFill>
              </a:rPr>
              <a:t>средния елемент</a:t>
            </a:r>
            <a:endParaRPr lang="en-US" sz="31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bg-BG" sz="3600" dirty="0"/>
              <a:t>Средноаритметичен</a:t>
            </a:r>
            <a:r>
              <a:rPr lang="en-US" sz="3399" dirty="0"/>
              <a:t> </a:t>
            </a:r>
            <a:r>
              <a:rPr lang="bg-BG" sz="3399" dirty="0"/>
              <a:t>случай</a:t>
            </a:r>
            <a:r>
              <a:rPr lang="en-US" sz="3399" dirty="0"/>
              <a:t>: </a:t>
            </a:r>
            <a:r>
              <a:rPr lang="en-US" sz="3399" b="1" dirty="0">
                <a:solidFill>
                  <a:schemeClr val="bg1"/>
                </a:solidFill>
              </a:rPr>
              <a:t>log(log(n))</a:t>
            </a:r>
            <a:endParaRPr lang="en-US" sz="3399" dirty="0"/>
          </a:p>
          <a:p>
            <a:pPr>
              <a:lnSpc>
                <a:spcPct val="110000"/>
              </a:lnSpc>
            </a:pPr>
            <a:r>
              <a:rPr lang="bg-BG" sz="3399" dirty="0"/>
              <a:t>Най-лош случай</a:t>
            </a:r>
            <a:r>
              <a:rPr lang="en-US" sz="3399" dirty="0"/>
              <a:t>: </a:t>
            </a:r>
            <a:r>
              <a:rPr lang="en-US" sz="3399" b="1" dirty="0">
                <a:solidFill>
                  <a:schemeClr val="bg1"/>
                </a:solidFill>
              </a:rPr>
              <a:t>O(n)</a:t>
            </a:r>
          </a:p>
          <a:p>
            <a:r>
              <a:rPr lang="bg-BG" dirty="0"/>
              <a:t>Можете да видите </a:t>
            </a:r>
            <a:r>
              <a:rPr lang="bg-BG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визуализацията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4A617AE-044F-4FBA-BB14-D9048B8F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Google Sans"/>
              </a:rPr>
              <a:t>И</a:t>
            </a:r>
            <a:r>
              <a:rPr lang="bg-BG" i="0" dirty="0">
                <a:effectLst/>
                <a:latin typeface="Google Sans"/>
              </a:rPr>
              <a:t>нтерполационно търсене</a:t>
            </a:r>
            <a:endParaRPr lang="en-US" dirty="0"/>
          </a:p>
        </p:txBody>
      </p:sp>
      <p:pic>
        <p:nvPicPr>
          <p:cNvPr id="2050" name="Picture 2" descr="Ternary Search - GeeksforGeeks">
            <a:extLst>
              <a:ext uri="{FF2B5EF4-FFF2-40B4-BE49-F238E27FC236}">
                <a16:creationId xmlns:a16="http://schemas.microsoft.com/office/drawing/2014/main" id="{51FA2F2F-CB48-4D6F-9440-ACEDBE529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35410" y="5032521"/>
            <a:ext cx="3237123" cy="1825479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DD46FF75-8BCA-4173-5D7D-59F2E36247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01CA8F7-4C78-4D9A-BB03-7A5F3B5B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99" dirty="0"/>
              <a:t>Интерполационно търсене –</a:t>
            </a:r>
            <a:r>
              <a:rPr lang="en-US" sz="3999" dirty="0"/>
              <a:t> </a:t>
            </a:r>
            <a:r>
              <a:rPr lang="bg-BG" sz="3999" dirty="0"/>
              <a:t>Код</a:t>
            </a:r>
            <a:endParaRPr lang="en-US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DACC663-C84F-4775-83E2-D5264B7DC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589" y="1232553"/>
            <a:ext cx="10076825" cy="5507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int InterpolationSearch(int[] sortedArray, int key)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int low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int high = sortedArray.Length 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while (sortedArray[low] &lt;= key &amp;&amp; sortedArray[high] &gt;= key)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int mid = low + ((key - sortedArray[low]) * (high - low))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/ (sortedArray[high] - sortedArray[low]);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if (sortedArray[mid] &lt; key)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low = mid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else if (sortedArray[mid] &gt; key)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high = mid 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return mid;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if (sortedArray[low] == key) return low;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else return KEY_NOT_FOUND;</a:t>
            </a:r>
            <a:r>
              <a:rPr lang="en-US" sz="19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const KEY_NOT_FOUND = -1;</a:t>
            </a:r>
            <a:endParaRPr lang="en-US" sz="21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BBD9D61-EC24-B71F-0856-80952315C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522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3" descr="Bar chart">
            <a:extLst>
              <a:ext uri="{FF2B5EF4-FFF2-40B4-BE49-F238E27FC236}">
                <a16:creationId xmlns:a16="http://schemas.microsoft.com/office/drawing/2014/main" id="{71BA4389-2639-4761-A0EA-2BB31BB01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397" y="1067415"/>
            <a:ext cx="3162724" cy="3162724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2DBD281C-A790-7D2D-39CD-EEF82E1A576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Selection </a:t>
            </a:r>
            <a:r>
              <a:rPr lang="bg-BG" dirty="0"/>
              <a:t>и </a:t>
            </a:r>
            <a:r>
              <a:rPr lang="en-US" dirty="0"/>
              <a:t>Bubble Sort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CD84A6A3-16F5-4EBB-E817-58B51BABF37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алгоритми за сортиране</a:t>
            </a:r>
          </a:p>
        </p:txBody>
      </p:sp>
    </p:spTree>
    <p:extLst>
      <p:ext uri="{BB962C8B-B14F-4D97-AF65-F5344CB8AC3E}">
        <p14:creationId xmlns:p14="http://schemas.microsoft.com/office/powerpoint/2010/main" val="953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B0A96BC7-6252-46D9-9335-17CE4F49C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504" y="1714235"/>
            <a:ext cx="3733150" cy="1703535"/>
          </a:xfrm>
          <a:prstGeom prst="rect">
            <a:avLst/>
          </a:prstGeom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675CBF82-BB25-8927-2AD1-7EE001E4641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Shuffling</a:t>
            </a:r>
            <a:endParaRPr lang="bg-BG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5970520E-357F-E0DE-75A9-C8377ACB450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Разбъркването на </a:t>
            </a:r>
            <a:r>
              <a:rPr lang="en-US"/>
              <a:t>Fisher Yates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366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89310D75-66B4-4378-A807-DA4D3D714A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6623873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Shuffling</a:t>
            </a:r>
            <a:r>
              <a:rPr lang="en-US" dirty="0"/>
              <a:t> == </a:t>
            </a:r>
            <a:r>
              <a:rPr lang="bg-BG" b="1" dirty="0">
                <a:solidFill>
                  <a:schemeClr val="bg1"/>
                </a:solidFill>
              </a:rPr>
              <a:t>случайна</a:t>
            </a:r>
            <a:r>
              <a:rPr lang="bg-BG" dirty="0"/>
              <a:t> подредба на елементите в колекцията</a:t>
            </a:r>
            <a:endParaRPr lang="en-US" dirty="0"/>
          </a:p>
          <a:p>
            <a:pPr lvl="1"/>
            <a:r>
              <a:rPr lang="bg-BG" dirty="0"/>
              <a:t>Генерира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случайна</a:t>
            </a:r>
            <a:r>
              <a:rPr lang="en-US" dirty="0"/>
              <a:t> </a:t>
            </a:r>
            <a:r>
              <a:rPr lang="bg-BG" dirty="0"/>
              <a:t>пермутация</a:t>
            </a:r>
            <a:endParaRPr lang="en-US" dirty="0"/>
          </a:p>
          <a:p>
            <a:pPr lvl="1"/>
            <a:endParaRPr lang="en-US" dirty="0"/>
          </a:p>
          <a:p>
            <a:pPr marL="0" indent="0" algn="ctr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B15D606-E555-44B6-84E3-20391274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0FBF8C-2779-46EF-A6AA-55494DDAB7B5}"/>
              </a:ext>
            </a:extLst>
          </p:cNvPr>
          <p:cNvSpPr/>
          <p:nvPr/>
        </p:nvSpPr>
        <p:spPr bwMode="auto">
          <a:xfrm>
            <a:off x="7283594" y="1286389"/>
            <a:ext cx="4824290" cy="2744954"/>
          </a:xfrm>
          <a:prstGeom prst="roundRect">
            <a:avLst>
              <a:gd name="adj" fmla="val 254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i="1" dirty="0">
                <a:solidFill>
                  <a:schemeClr val="bg2"/>
                </a:solidFill>
              </a:rPr>
              <a:t>„</a:t>
            </a:r>
            <a:r>
              <a:rPr lang="bg-BG" sz="2799" i="1" dirty="0">
                <a:solidFill>
                  <a:schemeClr val="bg2"/>
                </a:solidFill>
              </a:rPr>
              <a:t>Генерирането на случайни числа е твърде важно, </a:t>
            </a:r>
            <a:r>
              <a:rPr lang="ru-RU" sz="2799" i="1" dirty="0">
                <a:solidFill>
                  <a:schemeClr val="bg2"/>
                </a:solidFill>
              </a:rPr>
              <a:t>за да бъде оставено на случайността.</a:t>
            </a:r>
            <a:r>
              <a:rPr lang="en-US" sz="2799" i="1" dirty="0">
                <a:solidFill>
                  <a:schemeClr val="bg2"/>
                </a:solidFill>
              </a:rPr>
              <a:t>"</a:t>
            </a:r>
          </a:p>
          <a:p>
            <a:pPr algn="ctr">
              <a:spcBef>
                <a:spcPts val="1200"/>
              </a:spcBef>
            </a:pPr>
            <a:r>
              <a:rPr lang="en-US" sz="2799" dirty="0">
                <a:solidFill>
                  <a:schemeClr val="bg2"/>
                </a:solidFill>
              </a:rPr>
              <a:t>—Robert R. </a:t>
            </a:r>
            <a:r>
              <a:rPr lang="en-US" sz="2799" noProof="1">
                <a:solidFill>
                  <a:schemeClr val="bg2"/>
                </a:solidFill>
              </a:rPr>
              <a:t>Coveyou</a:t>
            </a:r>
            <a:r>
              <a:rPr lang="en-US" sz="2799" dirty="0">
                <a:solidFill>
                  <a:schemeClr val="bg2"/>
                </a:solidFill>
              </a:rPr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A492682-FBE8-4104-A09C-41D995A26BA7}"/>
              </a:ext>
            </a:extLst>
          </p:cNvPr>
          <p:cNvGrpSpPr/>
          <p:nvPr/>
        </p:nvGrpSpPr>
        <p:grpSpPr>
          <a:xfrm>
            <a:off x="742394" y="3470452"/>
            <a:ext cx="2602291" cy="650574"/>
            <a:chOff x="429515" y="3339000"/>
            <a:chExt cx="2602969" cy="6507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BE7C5B-23CD-4913-BC8E-34E2D4E094DA}"/>
                </a:ext>
              </a:extLst>
            </p:cNvPr>
            <p:cNvSpPr/>
            <p:nvPr/>
          </p:nvSpPr>
          <p:spPr bwMode="auto">
            <a:xfrm>
              <a:off x="429515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D06E34-3F1A-494C-B2C1-85B642A356C9}"/>
                </a:ext>
              </a:extLst>
            </p:cNvPr>
            <p:cNvSpPr/>
            <p:nvPr/>
          </p:nvSpPr>
          <p:spPr bwMode="auto">
            <a:xfrm>
              <a:off x="1080257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9CBE54E-0AE6-42CC-B43C-525F9EBBD331}"/>
                </a:ext>
              </a:extLst>
            </p:cNvPr>
            <p:cNvSpPr/>
            <p:nvPr/>
          </p:nvSpPr>
          <p:spPr bwMode="auto">
            <a:xfrm>
              <a:off x="1731000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44DED4-263C-474E-86A5-1AE5AF3D941F}"/>
                </a:ext>
              </a:extLst>
            </p:cNvPr>
            <p:cNvSpPr/>
            <p:nvPr/>
          </p:nvSpPr>
          <p:spPr bwMode="auto">
            <a:xfrm>
              <a:off x="2381742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030EB5-9C48-4515-8825-9AF960474768}"/>
              </a:ext>
            </a:extLst>
          </p:cNvPr>
          <p:cNvGrpSpPr/>
          <p:nvPr/>
        </p:nvGrpSpPr>
        <p:grpSpPr>
          <a:xfrm>
            <a:off x="4382931" y="3470452"/>
            <a:ext cx="2602291" cy="650574"/>
            <a:chOff x="429515" y="3339000"/>
            <a:chExt cx="2602969" cy="65074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1ADE356-13B7-417D-B564-04E29EF8D5EC}"/>
                </a:ext>
              </a:extLst>
            </p:cNvPr>
            <p:cNvSpPr/>
            <p:nvPr/>
          </p:nvSpPr>
          <p:spPr bwMode="auto">
            <a:xfrm>
              <a:off x="429515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4479948-AAD4-40E4-9B2F-72B2451DF309}"/>
                </a:ext>
              </a:extLst>
            </p:cNvPr>
            <p:cNvSpPr/>
            <p:nvPr/>
          </p:nvSpPr>
          <p:spPr bwMode="auto">
            <a:xfrm>
              <a:off x="1080257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E707F1-83CB-43F7-AB7D-B9FDF561D228}"/>
                </a:ext>
              </a:extLst>
            </p:cNvPr>
            <p:cNvSpPr/>
            <p:nvPr/>
          </p:nvSpPr>
          <p:spPr bwMode="auto">
            <a:xfrm>
              <a:off x="1731000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1E7980-7822-405B-8966-5E61851AB34C}"/>
                </a:ext>
              </a:extLst>
            </p:cNvPr>
            <p:cNvSpPr/>
            <p:nvPr/>
          </p:nvSpPr>
          <p:spPr bwMode="auto">
            <a:xfrm>
              <a:off x="2381742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80DABBC-BE48-49D7-9348-4E4643D99437}"/>
              </a:ext>
            </a:extLst>
          </p:cNvPr>
          <p:cNvSpPr/>
          <p:nvPr/>
        </p:nvSpPr>
        <p:spPr bwMode="auto">
          <a:xfrm>
            <a:off x="3616372" y="3638279"/>
            <a:ext cx="494871" cy="31491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AF338429-535E-4C7C-A2F8-309CE8D40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394" y="4473727"/>
            <a:ext cx="7917938" cy="215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Input: arr[], holding n elements</a:t>
            </a:r>
            <a:br>
              <a:rPr lang="en-US" sz="2399" b="1" noProof="1">
                <a:latin typeface="Consolas" pitchFamily="49" charset="0"/>
                <a:cs typeface="Consolas" pitchFamily="49" charset="0"/>
              </a:rPr>
            </a:b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Shuffle:</a:t>
            </a:r>
            <a:br>
              <a:rPr lang="en-US" sz="2399" b="1" noProof="1"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i = 0 … n: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next = random in the range [i … n-1]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Exchange(arr[i]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arr[next])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4FC06B73-A8D2-22C3-3D8E-CB700772E0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318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 animBg="1"/>
      <p:bldP spid="13" grpId="0" animBg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A6AC2C2-E616-43EF-965F-5C742D364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43" y="1434289"/>
            <a:ext cx="11067117" cy="50458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public static void Shuffle(T[] elements)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Random rnd = new Random();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(int i = 0; i &lt; elements.Length;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Разменяме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array[i] </a:t>
            </a: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със случаен елемент от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array[i … n-1]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int next = rnd.Next(i, elements.Length);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T oldElement = elements[i];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elements[i] = elements[next];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elements[next] = oldElement;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1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51D2678-450F-42A5-97DF-868EA85C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Алгоритъма </a:t>
            </a:r>
            <a:r>
              <a:rPr lang="en-US" dirty="0"/>
              <a:t>Fisher–Yates Shuffle</a:t>
            </a:r>
            <a:r>
              <a:rPr lang="bg-BG" dirty="0"/>
              <a:t> –</a:t>
            </a:r>
            <a:r>
              <a:rPr lang="en-US" dirty="0"/>
              <a:t> </a:t>
            </a:r>
            <a:r>
              <a:rPr lang="bg-BG" dirty="0"/>
              <a:t>Код</a:t>
            </a:r>
            <a:endParaRPr lang="en-US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284533A3-259F-46F6-B7AC-4C6131F7DEC7}"/>
              </a:ext>
            </a:extLst>
          </p:cNvPr>
          <p:cNvSpPr txBox="1"/>
          <p:nvPr/>
        </p:nvSpPr>
        <p:spPr>
          <a:xfrm>
            <a:off x="5871000" y="5753027"/>
            <a:ext cx="5758559" cy="7351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bg-BG" sz="2999" b="0" dirty="0">
                <a:solidFill>
                  <a:schemeClr val="tx1"/>
                </a:solidFill>
                <a:effectLst/>
                <a:latin typeface="+mn-lt"/>
              </a:rPr>
              <a:t>Алгоритъм </a:t>
            </a:r>
            <a:r>
              <a:rPr lang="en-US" sz="2999" b="0" dirty="0">
                <a:solidFill>
                  <a:schemeClr val="tx1"/>
                </a:solidFill>
                <a:effectLst/>
                <a:latin typeface="+mn-lt"/>
              </a:rPr>
              <a:t>Shuffle:</a:t>
            </a:r>
            <a:r>
              <a:rPr lang="bg-BG" sz="2999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bg-BG" sz="2999" b="0" dirty="0">
                <a:solidFill>
                  <a:schemeClr val="bg1"/>
                </a:solidFill>
                <a:effectLst/>
                <a:latin typeface="+mn-lt"/>
                <a:hlinkClick r:id="rId2"/>
              </a:rPr>
              <a:t>визуализация</a:t>
            </a:r>
            <a:endParaRPr lang="en-US" sz="2999" b="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ED43234-B334-FEEF-F605-DEDB8D34B1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827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4" y="1262578"/>
            <a:ext cx="11808715" cy="5392923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507" y="1529323"/>
            <a:ext cx="10869324" cy="5126177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Прости</a:t>
            </a:r>
            <a:r>
              <a:rPr lang="en-US" sz="3600" dirty="0"/>
              <a:t> </a:t>
            </a:r>
            <a:r>
              <a:rPr lang="bg-BG" sz="3600" dirty="0"/>
              <a:t>алгоритми за сортиране</a:t>
            </a:r>
            <a:r>
              <a:rPr lang="en-US" sz="3600" dirty="0"/>
              <a:t>: 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Selection, Bubble</a:t>
            </a:r>
            <a:r>
              <a:rPr lang="bg-BG" sz="3400" dirty="0">
                <a:solidFill>
                  <a:schemeClr val="bg2"/>
                </a:solidFill>
              </a:rPr>
              <a:t> и</a:t>
            </a:r>
            <a:r>
              <a:rPr lang="en-US" sz="3400" dirty="0">
                <a:solidFill>
                  <a:schemeClr val="bg2"/>
                </a:solidFill>
              </a:rPr>
              <a:t> Insertion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Сложни</a:t>
            </a:r>
            <a:r>
              <a:rPr lang="en-US" sz="3600" dirty="0"/>
              <a:t> </a:t>
            </a:r>
            <a:r>
              <a:rPr lang="bg-BG" sz="3600" dirty="0"/>
              <a:t>алгоритми за сортиране</a:t>
            </a:r>
            <a:r>
              <a:rPr lang="en-US" sz="3600" dirty="0"/>
              <a:t>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QuickSort, MergeSort, Bucket sort</a:t>
            </a:r>
            <a:r>
              <a:rPr lang="bg-BG" sz="3400" dirty="0">
                <a:solidFill>
                  <a:schemeClr val="bg2"/>
                </a:solidFill>
              </a:rPr>
              <a:t> и т. н.</a:t>
            </a:r>
            <a:endParaRPr lang="en-US" sz="3400" dirty="0">
              <a:solidFill>
                <a:schemeClr val="bg2"/>
              </a:solidFill>
            </a:endParaRPr>
          </a:p>
          <a:p>
            <a:pPr marL="353907" indent="-353907">
              <a:lnSpc>
                <a:spcPct val="100000"/>
              </a:lnSpc>
              <a:buClr>
                <a:schemeClr val="bg2"/>
              </a:buClr>
            </a:pPr>
            <a:r>
              <a:rPr lang="bg-BG" sz="3400" dirty="0"/>
              <a:t>Алгоритми за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търсене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895081" lvl="1" indent="-353907">
              <a:lnSpc>
                <a:spcPct val="10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Двоично търсене, линейно търсене и интерполационно търсене</a:t>
            </a:r>
          </a:p>
          <a:p>
            <a:pPr marL="285496" indent="-353907">
              <a:lnSpc>
                <a:spcPct val="100000"/>
              </a:lnSpc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Избиране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на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алгоритъм за </a:t>
            </a: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сортиране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353907" indent="-353907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Shuffling</a:t>
            </a:r>
            <a:r>
              <a:rPr lang="en-US" sz="2999" dirty="0">
                <a:solidFill>
                  <a:schemeClr val="bg1"/>
                </a:solidFill>
              </a:rPr>
              <a:t> </a:t>
            </a:r>
          </a:p>
          <a:p>
            <a:pPr marL="895081" lvl="1" indent="-353907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Случайна подредба на елементите в колекция</a:t>
            </a:r>
            <a:endParaRPr lang="en-US" sz="3200" dirty="0">
              <a:solidFill>
                <a:schemeClr val="bg2"/>
              </a:solidFill>
            </a:endParaRPr>
          </a:p>
          <a:p>
            <a:pPr marL="895081" lvl="1" indent="-353907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Fisher-Yates Shuffle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Какво научихме днес?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A3DABDC-6F1F-2DD3-A5B6-A19486429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663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66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D93175D6-6799-50DB-E719-EBD683D255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948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сортиращ алгоритъм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7418" y="1151533"/>
            <a:ext cx="11801576" cy="55690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Алгоритъм, който </a:t>
            </a:r>
            <a:r>
              <a:rPr lang="bg-BG" b="1" dirty="0">
                <a:solidFill>
                  <a:schemeClr val="bg1"/>
                </a:solidFill>
              </a:rPr>
              <a:t>пренарежда елементите </a:t>
            </a:r>
            <a:r>
              <a:rPr lang="bg-BG" dirty="0"/>
              <a:t>в списък в </a:t>
            </a:r>
            <a:r>
              <a:rPr lang="bg-BG" b="1" dirty="0">
                <a:solidFill>
                  <a:schemeClr val="bg1"/>
                </a:solidFill>
              </a:rPr>
              <a:t>нарастващ ред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По-формално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Входът</a:t>
            </a:r>
            <a:r>
              <a:rPr lang="en-US" dirty="0"/>
              <a:t> </a:t>
            </a:r>
            <a:r>
              <a:rPr lang="bg-BG" dirty="0"/>
              <a:t>е редица</a:t>
            </a:r>
            <a:r>
              <a:rPr lang="en-US" dirty="0"/>
              <a:t> / </a:t>
            </a:r>
            <a:r>
              <a:rPr lang="bg-BG" dirty="0"/>
              <a:t>списък от елементи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Изходът</a:t>
            </a:r>
            <a:r>
              <a:rPr lang="bg-BG" dirty="0"/>
              <a:t> е пренареждане</a:t>
            </a:r>
            <a:r>
              <a:rPr lang="en-US" dirty="0"/>
              <a:t> / </a:t>
            </a:r>
            <a:r>
              <a:rPr lang="bg-BG" b="1" dirty="0">
                <a:solidFill>
                  <a:schemeClr val="bg1"/>
                </a:solidFill>
              </a:rPr>
              <a:t>пермутация </a:t>
            </a:r>
            <a:r>
              <a:rPr lang="bg-BG" dirty="0"/>
              <a:t>на елементите, подредени в </a:t>
            </a:r>
            <a:r>
              <a:rPr lang="bg-BG" b="1" dirty="0">
                <a:solidFill>
                  <a:schemeClr val="bg1"/>
                </a:solidFill>
              </a:rPr>
              <a:t>нарастващ</a:t>
            </a:r>
            <a:r>
              <a:rPr lang="bg-BG" dirty="0"/>
              <a:t> ред</a:t>
            </a:r>
            <a:endParaRPr lang="en-US" dirty="0"/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</p:txBody>
      </p:sp>
      <p:pic>
        <p:nvPicPr>
          <p:cNvPr id="5" name="Picture 8" descr="http://panthema.net/2013/sound-of-sorting/thumb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000" y="4420350"/>
            <a:ext cx="3180000" cy="23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1DF334CE-D8EB-8DBF-4DE8-B9A99B1328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453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–</a:t>
            </a:r>
            <a:r>
              <a:rPr lang="en-US" dirty="0"/>
              <a:t>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5980" y="1151533"/>
            <a:ext cx="11801576" cy="55690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00" dirty="0"/>
              <a:t>Ефективните</a:t>
            </a:r>
            <a:r>
              <a:rPr lang="en-US" sz="3100" dirty="0"/>
              <a:t> </a:t>
            </a:r>
            <a:r>
              <a:rPr lang="bg-BG" sz="3100" b="1" dirty="0">
                <a:solidFill>
                  <a:schemeClr val="bg1"/>
                </a:solidFill>
              </a:rPr>
              <a:t>алгоритми за сортиране</a:t>
            </a:r>
            <a:r>
              <a:rPr lang="en-US" sz="3100" b="1" dirty="0">
                <a:solidFill>
                  <a:schemeClr val="bg1"/>
                </a:solidFill>
              </a:rPr>
              <a:t> </a:t>
            </a:r>
            <a:r>
              <a:rPr lang="bg-BG" sz="3100" dirty="0"/>
              <a:t>са важни за</a:t>
            </a:r>
            <a:r>
              <a:rPr lang="en-US" sz="3100" dirty="0"/>
              <a:t>:</a:t>
            </a:r>
          </a:p>
          <a:p>
            <a:pPr lvl="1">
              <a:lnSpc>
                <a:spcPct val="100000"/>
              </a:lnSpc>
            </a:pPr>
            <a:r>
              <a:rPr lang="ru-RU" sz="3100" dirty="0"/>
              <a:t>Изготвяне на </a:t>
            </a:r>
            <a:r>
              <a:rPr lang="ru-RU" sz="3100" b="1" dirty="0">
                <a:solidFill>
                  <a:schemeClr val="bg1"/>
                </a:solidFill>
              </a:rPr>
              <a:t>четими</a:t>
            </a:r>
            <a:r>
              <a:rPr lang="ru-RU" sz="3100" dirty="0"/>
              <a:t> за човека резултати</a:t>
            </a:r>
          </a:p>
          <a:p>
            <a:pPr lvl="1">
              <a:lnSpc>
                <a:spcPct val="100000"/>
              </a:lnSpc>
            </a:pPr>
            <a:r>
              <a:rPr lang="bg-BG" sz="3100" noProof="1"/>
              <a:t>Стандартизиране на данни </a:t>
            </a:r>
            <a:r>
              <a:rPr lang="en-US" sz="3100" dirty="0"/>
              <a:t>– </a:t>
            </a:r>
            <a:r>
              <a:rPr lang="bg-BG" sz="3100" b="1" dirty="0">
                <a:solidFill>
                  <a:schemeClr val="bg1"/>
                </a:solidFill>
              </a:rPr>
              <a:t>осигурява</a:t>
            </a:r>
            <a:r>
              <a:rPr lang="bg-BG" sz="3100" dirty="0"/>
              <a:t> </a:t>
            </a:r>
            <a:r>
              <a:rPr lang="bg-BG" sz="3100" b="1" dirty="0">
                <a:solidFill>
                  <a:schemeClr val="bg1"/>
                </a:solidFill>
              </a:rPr>
              <a:t>уникална подредба </a:t>
            </a:r>
            <a:r>
              <a:rPr lang="bg-BG" sz="3100" dirty="0"/>
              <a:t>на данните</a:t>
            </a:r>
            <a:endParaRPr lang="en-US" sz="31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100" dirty="0"/>
              <a:t>Може да се комбинира с други алгоритми</a:t>
            </a:r>
            <a:r>
              <a:rPr lang="en-US" sz="3100" dirty="0"/>
              <a:t> </a:t>
            </a:r>
            <a:r>
              <a:rPr lang="bg-BG" sz="3100" dirty="0"/>
              <a:t>като</a:t>
            </a:r>
            <a:r>
              <a:rPr lang="en-US" sz="3100" dirty="0"/>
              <a:t> </a:t>
            </a:r>
            <a:r>
              <a:rPr lang="bg-BG" sz="3100" b="1" dirty="0">
                <a:solidFill>
                  <a:schemeClr val="bg1"/>
                </a:solidFill>
              </a:rPr>
              <a:t>алгоритъм за двоично търсене</a:t>
            </a:r>
            <a:endParaRPr lang="en-US" sz="31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100" dirty="0"/>
              <a:t>Пример за сортиране</a:t>
            </a:r>
            <a:r>
              <a:rPr lang="en-US" sz="3100" dirty="0"/>
              <a:t>: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478584"/>
              </p:ext>
            </p:extLst>
          </p:nvPr>
        </p:nvGraphicFramePr>
        <p:xfrm>
          <a:off x="1747375" y="6079183"/>
          <a:ext cx="2666305" cy="438888"/>
        </p:xfrm>
        <a:graphic>
          <a:graphicData uri="http://schemas.openxmlformats.org/drawingml/2006/table">
            <a:tbl>
              <a:tblPr/>
              <a:tblGrid>
                <a:gridCol w="534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87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92724" y="5470445"/>
            <a:ext cx="3130985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799" dirty="0"/>
              <a:t>Несортиран списък</a:t>
            </a:r>
            <a:endParaRPr lang="en-US" sz="2799" dirty="0"/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85811"/>
              </p:ext>
            </p:extLst>
          </p:nvPr>
        </p:nvGraphicFramePr>
        <p:xfrm>
          <a:off x="7243295" y="6079183"/>
          <a:ext cx="2666305" cy="438888"/>
        </p:xfrm>
        <a:graphic>
          <a:graphicData uri="http://schemas.openxmlformats.org/drawingml/2006/table">
            <a:tbl>
              <a:tblPr/>
              <a:tblGrid>
                <a:gridCol w="534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87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38896" y="5519460"/>
            <a:ext cx="2767104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799" dirty="0"/>
              <a:t>Сортиран списък</a:t>
            </a:r>
            <a:endParaRPr lang="en-US" sz="2799" dirty="0"/>
          </a:p>
        </p:txBody>
      </p:sp>
      <p:pic>
        <p:nvPicPr>
          <p:cNvPr id="2050" name="Picture 2" descr="http://www.magister.fi/wp-content/uploads/2012/10/process_automa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882" y="5756180"/>
            <a:ext cx="1084805" cy="10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4653170" y="6289440"/>
            <a:ext cx="457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557674" y="6284276"/>
            <a:ext cx="457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35646" y="5415470"/>
            <a:ext cx="1622028" cy="354512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bg-BG" sz="1999" b="1" dirty="0">
                <a:solidFill>
                  <a:schemeClr val="bg1"/>
                </a:solidFill>
              </a:rPr>
              <a:t>Сортиране</a:t>
            </a:r>
            <a:endParaRPr lang="en-US" sz="1999" b="1" dirty="0">
              <a:solidFill>
                <a:schemeClr val="bg1"/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8B9836AE-5C1C-5A6A-94F1-FE3E896008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406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Сортиращи алгоритми – Класифициране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1991" y="1211842"/>
            <a:ext cx="11882517" cy="55690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Алгоритмите за сортиране </a:t>
            </a:r>
            <a:r>
              <a:rPr lang="bg-BG" dirty="0"/>
              <a:t>често се класифицират по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Изчислителна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сложност</a:t>
            </a:r>
            <a:r>
              <a:rPr lang="en-US" dirty="0"/>
              <a:t> </a:t>
            </a:r>
            <a:r>
              <a:rPr lang="bg-BG" dirty="0"/>
              <a:t>и използване на </a:t>
            </a:r>
            <a:r>
              <a:rPr lang="bg-BG" b="1" dirty="0">
                <a:solidFill>
                  <a:schemeClr val="bg1"/>
                </a:solidFill>
              </a:rPr>
              <a:t>памет</a:t>
            </a:r>
            <a:endParaRPr lang="en-US" b="1" dirty="0">
              <a:solidFill>
                <a:schemeClr val="bg1"/>
              </a:solidFill>
            </a:endParaRPr>
          </a:p>
          <a:p>
            <a:pPr lvl="2">
              <a:lnSpc>
                <a:spcPct val="100000"/>
              </a:lnSpc>
            </a:pPr>
            <a:r>
              <a:rPr lang="bg-BG" dirty="0"/>
              <a:t>Най-лош</a:t>
            </a:r>
            <a:r>
              <a:rPr lang="en-US" dirty="0"/>
              <a:t>, </a:t>
            </a:r>
            <a:r>
              <a:rPr lang="bg-BG" dirty="0"/>
              <a:t>средноаритметичен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най-добър случай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Рекурсивен</a:t>
            </a:r>
            <a:r>
              <a:rPr lang="en-US" dirty="0"/>
              <a:t> / </a:t>
            </a:r>
            <a:r>
              <a:rPr lang="bg-BG" dirty="0"/>
              <a:t>Нерекурсивен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Стабилен</a:t>
            </a:r>
            <a:r>
              <a:rPr lang="en-US" dirty="0"/>
              <a:t> / </a:t>
            </a:r>
            <a:r>
              <a:rPr lang="bg-BG" dirty="0"/>
              <a:t>нестабилен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dirty="0"/>
              <a:t>Сортиране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на </a:t>
            </a:r>
            <a:r>
              <a:rPr lang="ru-RU" b="1" dirty="0">
                <a:solidFill>
                  <a:schemeClr val="bg1"/>
                </a:solidFill>
              </a:rPr>
              <a:t>базата на сравнение </a:t>
            </a:r>
            <a:r>
              <a:rPr lang="en-US" dirty="0"/>
              <a:t>/ </a:t>
            </a:r>
            <a:r>
              <a:rPr lang="bg-BG" b="1" dirty="0">
                <a:solidFill>
                  <a:schemeClr val="bg1"/>
                </a:solidFill>
              </a:rPr>
              <a:t>без сравнение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FB1F0F5-3987-6316-CCCC-1649FE75A2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350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Стабилност на сортирането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9558" y="1151533"/>
            <a:ext cx="8035420" cy="55690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Стабилни</a:t>
            </a:r>
            <a:r>
              <a:rPr lang="en-US" dirty="0"/>
              <a:t> </a:t>
            </a:r>
            <a:r>
              <a:rPr lang="bg-BG" dirty="0"/>
              <a:t>сортиращи алгоритми</a:t>
            </a:r>
            <a:endParaRPr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dirty="0"/>
              <a:t>Ако два елемента са </a:t>
            </a:r>
            <a:r>
              <a:rPr lang="bg-BG" b="1" dirty="0">
                <a:solidFill>
                  <a:schemeClr val="bg1"/>
                </a:solidFill>
              </a:rPr>
              <a:t>еднакви</a:t>
            </a:r>
            <a:r>
              <a:rPr lang="bg-BG" dirty="0"/>
              <a:t>, тяхната позиция се </a:t>
            </a:r>
            <a:r>
              <a:rPr lang="bg-BG" b="1" dirty="0">
                <a:solidFill>
                  <a:schemeClr val="bg1"/>
                </a:solidFill>
              </a:rPr>
              <a:t>запазва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Нестабилни</a:t>
            </a:r>
            <a:r>
              <a:rPr lang="en-US" dirty="0"/>
              <a:t> </a:t>
            </a:r>
            <a:r>
              <a:rPr lang="bg-BG" dirty="0"/>
              <a:t>сортиращи алгоритми</a:t>
            </a:r>
            <a:endParaRPr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Пренареждане</a:t>
            </a:r>
            <a:r>
              <a:rPr lang="bg-BG" dirty="0"/>
              <a:t> на еднаквите елементи в </a:t>
            </a:r>
            <a:r>
              <a:rPr lang="bg-BG" b="1" dirty="0">
                <a:solidFill>
                  <a:schemeClr val="bg1"/>
                </a:solidFill>
              </a:rPr>
              <a:t>непредсказуем</a:t>
            </a:r>
            <a:r>
              <a:rPr lang="bg-BG" dirty="0"/>
              <a:t> ред</a:t>
            </a:r>
          </a:p>
          <a:p>
            <a:pPr>
              <a:lnSpc>
                <a:spcPct val="110000"/>
              </a:lnSpc>
            </a:pPr>
            <a:r>
              <a:rPr lang="bg-BG" dirty="0"/>
              <a:t>Често </a:t>
            </a:r>
            <a:r>
              <a:rPr lang="bg-BG" b="1" dirty="0">
                <a:solidFill>
                  <a:schemeClr val="bg1"/>
                </a:solidFill>
              </a:rPr>
              <a:t>различните елементи </a:t>
            </a:r>
            <a:r>
              <a:rPr lang="bg-BG" dirty="0"/>
              <a:t>имат </a:t>
            </a:r>
            <a:r>
              <a:rPr lang="bg-BG" b="1" dirty="0">
                <a:solidFill>
                  <a:schemeClr val="bg1"/>
                </a:solidFill>
              </a:rPr>
              <a:t>еднакъв ключ</a:t>
            </a:r>
            <a:r>
              <a:rPr lang="bg-BG" dirty="0"/>
              <a:t>, използван за сравнение</a:t>
            </a:r>
            <a:endParaRPr lang="en-US" dirty="0"/>
          </a:p>
        </p:txBody>
      </p:sp>
      <p:pic>
        <p:nvPicPr>
          <p:cNvPr id="1026" name="Picture 2" descr="File:Sorting stability playing card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512" y="1399023"/>
            <a:ext cx="3093058" cy="5112493"/>
          </a:xfrm>
          <a:prstGeom prst="roundRect">
            <a:avLst>
              <a:gd name="adj" fmla="val 97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F4105B2C-39DE-56EF-98A8-F150753DFF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775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C2B6DB3-2363-46AE-BA47-9AD49FDEAA4A}"/>
              </a:ext>
            </a:extLst>
          </p:cNvPr>
          <p:cNvSpPr txBox="1">
            <a:spLocks/>
          </p:cNvSpPr>
          <p:nvPr/>
        </p:nvSpPr>
        <p:spPr>
          <a:xfrm>
            <a:off x="1929690" y="5573431"/>
            <a:ext cx="10126596" cy="1161575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bg-BG" sz="3199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755485" y="986825"/>
            <a:ext cx="7669648" cy="5545145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599" b="1" dirty="0">
                <a:solidFill>
                  <a:schemeClr val="bg1"/>
                </a:solidFill>
              </a:rPr>
              <a:t>Selection </a:t>
            </a:r>
            <a:r>
              <a:rPr lang="en-US" sz="3599" dirty="0"/>
              <a:t>– </a:t>
            </a:r>
            <a:r>
              <a:rPr lang="bg-BG" sz="3599" dirty="0"/>
              <a:t>прост</a:t>
            </a:r>
            <a:r>
              <a:rPr lang="en-US" sz="3599" dirty="0"/>
              <a:t>, </a:t>
            </a:r>
            <a:r>
              <a:rPr lang="bg-BG" sz="3599" dirty="0"/>
              <a:t>но </a:t>
            </a:r>
            <a:r>
              <a:rPr lang="bg-BG" sz="3599" b="1" dirty="0">
                <a:solidFill>
                  <a:schemeClr val="bg1"/>
                </a:solidFill>
              </a:rPr>
              <a:t>неефективен</a:t>
            </a:r>
            <a:r>
              <a:rPr lang="bg-BG" sz="3599" dirty="0"/>
              <a:t> алгоритъм</a:t>
            </a:r>
            <a:endParaRPr lang="en-US" sz="3599" dirty="0"/>
          </a:p>
          <a:p>
            <a:pPr lvl="1"/>
            <a:r>
              <a:rPr lang="bg-BG" sz="3199" dirty="0"/>
              <a:t>Размяна на </a:t>
            </a:r>
            <a:r>
              <a:rPr lang="bg-BG" sz="3199" b="1" dirty="0">
                <a:solidFill>
                  <a:schemeClr val="bg1"/>
                </a:solidFill>
              </a:rPr>
              <a:t>първия</a:t>
            </a:r>
            <a:r>
              <a:rPr lang="bg-BG" sz="3199" dirty="0"/>
              <a:t> елемент с</a:t>
            </a:r>
            <a:br>
              <a:rPr lang="bg-BG" sz="3199" dirty="0"/>
            </a:br>
            <a:r>
              <a:rPr lang="bg-BG" sz="3199" b="1" dirty="0">
                <a:solidFill>
                  <a:schemeClr val="bg1"/>
                </a:solidFill>
              </a:rPr>
              <a:t>най-малкия</a:t>
            </a:r>
            <a:r>
              <a:rPr lang="bg-BG" sz="3199" b="1" dirty="0"/>
              <a:t> </a:t>
            </a:r>
            <a:r>
              <a:rPr lang="bg-BG" sz="3199" dirty="0"/>
              <a:t>елемент </a:t>
            </a:r>
            <a:r>
              <a:rPr lang="bg-BG" sz="3199" b="1" dirty="0">
                <a:solidFill>
                  <a:schemeClr val="bg1"/>
                </a:solidFill>
              </a:rPr>
              <a:t>отдясно</a:t>
            </a:r>
            <a:r>
              <a:rPr lang="bg-BG" sz="3199" dirty="0"/>
              <a:t> и т.н.</a:t>
            </a:r>
            <a:endParaRPr lang="en-US" sz="3199" dirty="0"/>
          </a:p>
          <a:p>
            <a:pPr lvl="1"/>
            <a:r>
              <a:rPr lang="bg-BG" sz="3199" dirty="0"/>
              <a:t>Памет</a:t>
            </a:r>
            <a:r>
              <a:rPr lang="en-US" sz="3199" dirty="0"/>
              <a:t>: </a:t>
            </a:r>
            <a:r>
              <a:rPr lang="en-US" sz="3199" b="1" dirty="0">
                <a:solidFill>
                  <a:schemeClr val="bg1"/>
                </a:solidFill>
              </a:rPr>
              <a:t>O(1)</a:t>
            </a:r>
            <a:r>
              <a:rPr lang="en-US" sz="3199" dirty="0"/>
              <a:t>,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Време</a:t>
            </a:r>
            <a:r>
              <a:rPr lang="en-US" sz="3199" dirty="0"/>
              <a:t>: </a:t>
            </a:r>
            <a:r>
              <a:rPr lang="en-US" sz="3199" b="1" dirty="0">
                <a:solidFill>
                  <a:schemeClr val="bg1"/>
                </a:solidFill>
              </a:rPr>
              <a:t>O(n</a:t>
            </a:r>
            <a:r>
              <a:rPr lang="en-US" sz="3199" b="1" baseline="30000" dirty="0">
                <a:solidFill>
                  <a:schemeClr val="bg1"/>
                </a:solidFill>
              </a:rPr>
              <a:t>2</a:t>
            </a:r>
            <a:r>
              <a:rPr lang="en-US" sz="3199" b="1" dirty="0">
                <a:solidFill>
                  <a:schemeClr val="bg1"/>
                </a:solidFill>
              </a:rPr>
              <a:t>)</a:t>
            </a:r>
            <a:r>
              <a:rPr lang="en-US" sz="3199" dirty="0"/>
              <a:t>,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Стабилен</a:t>
            </a:r>
            <a:r>
              <a:rPr lang="en-US" sz="3199" dirty="0"/>
              <a:t>: </a:t>
            </a:r>
            <a:r>
              <a:rPr lang="bg-BG" sz="3199" b="1" dirty="0">
                <a:solidFill>
                  <a:schemeClr val="bg1"/>
                </a:solidFill>
              </a:rPr>
              <a:t>Не</a:t>
            </a:r>
            <a:endParaRPr lang="en-US" sz="3199" b="1" dirty="0">
              <a:solidFill>
                <a:schemeClr val="bg1"/>
              </a:solidFill>
            </a:endParaRPr>
          </a:p>
          <a:p>
            <a:pPr lvl="1"/>
            <a:r>
              <a:rPr lang="bg-BG" sz="3199" dirty="0"/>
              <a:t>Метод</a:t>
            </a:r>
            <a:r>
              <a:rPr lang="en-US" sz="3199" dirty="0"/>
              <a:t>: </a:t>
            </a:r>
            <a:r>
              <a:rPr lang="bg-BG" sz="3199" b="1" dirty="0">
                <a:solidFill>
                  <a:schemeClr val="bg1"/>
                </a:solidFill>
              </a:rPr>
              <a:t>Избиране</a:t>
            </a:r>
            <a:endParaRPr lang="en-US" sz="3199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199" dirty="0"/>
              <a:t>Можете да видите визуализацията</a:t>
            </a:r>
            <a:r>
              <a:rPr lang="en-US" sz="3199" dirty="0"/>
              <a:t>: </a:t>
            </a:r>
            <a:r>
              <a:rPr lang="en-US" sz="3199" u="sng" dirty="0">
                <a:hlinkClick r:id="rId2"/>
              </a:rPr>
              <a:t>https://visualgo.net/en/sorting</a:t>
            </a:r>
            <a:r>
              <a:rPr lang="bg-BG" sz="3199" dirty="0"/>
              <a:t>   </a:t>
            </a:r>
            <a:r>
              <a:rPr lang="en-US" sz="3199" dirty="0">
                <a:sym typeface="Wingdings" panose="05000000000000000000" pitchFamily="2" charset="2"/>
              </a:rPr>
              <a:t></a:t>
            </a:r>
            <a:r>
              <a:rPr lang="en-US" sz="3199" dirty="0"/>
              <a:t> </a:t>
            </a:r>
            <a:r>
              <a:rPr lang="bg-BG" sz="3199" dirty="0"/>
              <a:t>изберете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</a:rPr>
              <a:t>Selection sort</a:t>
            </a:r>
            <a:r>
              <a:rPr lang="en-US" sz="3599" dirty="0"/>
              <a:t>: </a:t>
            </a:r>
            <a:endParaRPr lang="bg-BG" sz="3599" dirty="0"/>
          </a:p>
          <a:p>
            <a:pPr marL="0" indent="0">
              <a:buClr>
                <a:schemeClr val="tx1"/>
              </a:buClr>
              <a:buNone/>
            </a:pPr>
            <a:endParaRPr lang="bg-BG" sz="3199" dirty="0"/>
          </a:p>
          <a:p>
            <a:pPr marL="442779" lvl="1" indent="0">
              <a:buNone/>
            </a:pPr>
            <a:endParaRPr lang="bg-BG" sz="31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65562BEF-6BB6-4194-8312-84E770306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560" y="6171539"/>
            <a:ext cx="8007914" cy="46439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pic>
        <p:nvPicPr>
          <p:cNvPr id="2050" name="Picture 2" descr="Selection Sort algorithm - Stack Overflow">
            <a:extLst>
              <a:ext uri="{FF2B5EF4-FFF2-40B4-BE49-F238E27FC236}">
                <a16:creationId xmlns:a16="http://schemas.microsoft.com/office/drawing/2014/main" id="{70652533-0B8D-4C18-A130-184D2EAE5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361" y="1155578"/>
            <a:ext cx="2668227" cy="325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506C4996-7E3C-4B9B-A6D2-28F31EE977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90"/>
          <a:stretch/>
        </p:blipFill>
        <p:spPr>
          <a:xfrm>
            <a:off x="8257312" y="5027944"/>
            <a:ext cx="2335642" cy="81893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Стрелка надолу 6">
            <a:extLst>
              <a:ext uri="{FF2B5EF4-FFF2-40B4-BE49-F238E27FC236}">
                <a16:creationId xmlns:a16="http://schemas.microsoft.com/office/drawing/2014/main" id="{1994F50F-4973-4699-9226-C21481DBE166}"/>
              </a:ext>
            </a:extLst>
          </p:cNvPr>
          <p:cNvSpPr/>
          <p:nvPr/>
        </p:nvSpPr>
        <p:spPr bwMode="auto">
          <a:xfrm rot="10800000">
            <a:off x="9425133" y="5551211"/>
            <a:ext cx="359906" cy="46439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43C7D88A-15B3-F5EF-09C3-BCC3F84F6D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6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ов контейнер 6">
            <a:extLst>
              <a:ext uri="{FF2B5EF4-FFF2-40B4-BE49-F238E27FC236}">
                <a16:creationId xmlns:a16="http://schemas.microsoft.com/office/drawing/2014/main" id="{802740EA-BF8D-4DBB-BCCA-9F8548461F0C}"/>
              </a:ext>
            </a:extLst>
          </p:cNvPr>
          <p:cNvSpPr txBox="1">
            <a:spLocks/>
          </p:cNvSpPr>
          <p:nvPr/>
        </p:nvSpPr>
        <p:spPr>
          <a:xfrm>
            <a:off x="201000" y="1159797"/>
            <a:ext cx="11792748" cy="56252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GB" sz="2199" dirty="0"/>
              <a:t>var nums = new[] { 1, 3, 4, 2, 5, 6 };</a:t>
            </a:r>
          </a:p>
          <a:p>
            <a:pPr>
              <a:lnSpc>
                <a:spcPct val="95000"/>
              </a:lnSpc>
            </a:pPr>
            <a:endParaRPr lang="en-GB" sz="900" dirty="0"/>
          </a:p>
          <a:p>
            <a:pPr>
              <a:lnSpc>
                <a:spcPct val="95000"/>
              </a:lnSpc>
            </a:pPr>
            <a:r>
              <a:rPr lang="en-GB" sz="2199" dirty="0"/>
              <a:t>for (int start = 0; start &lt; nums.Length - 1; start++)</a:t>
            </a:r>
          </a:p>
          <a:p>
            <a:pPr>
              <a:lnSpc>
                <a:spcPct val="95000"/>
              </a:lnSpc>
            </a:pPr>
            <a:r>
              <a:rPr lang="en-GB" sz="2199" dirty="0"/>
              <a:t>{</a:t>
            </a:r>
          </a:p>
          <a:p>
            <a:pPr>
              <a:lnSpc>
                <a:spcPct val="95000"/>
              </a:lnSpc>
            </a:pPr>
            <a:r>
              <a:rPr lang="en-GB" sz="2199" dirty="0"/>
              <a:t>    </a:t>
            </a:r>
            <a:r>
              <a:rPr lang="en-GB" sz="2199" dirty="0">
                <a:solidFill>
                  <a:schemeClr val="accent2"/>
                </a:solidFill>
              </a:rPr>
              <a:t>// pos</a:t>
            </a:r>
            <a:r>
              <a:rPr lang="bg-BG" sz="2199" dirty="0">
                <a:solidFill>
                  <a:schemeClr val="accent2"/>
                </a:solidFill>
              </a:rPr>
              <a:t>М</a:t>
            </a:r>
            <a:r>
              <a:rPr lang="en-GB" sz="2199" dirty="0">
                <a:solidFill>
                  <a:schemeClr val="accent2"/>
                </a:solidFill>
              </a:rPr>
              <a:t>in </a:t>
            </a:r>
            <a:r>
              <a:rPr lang="bg-BG" sz="2199" dirty="0">
                <a:solidFill>
                  <a:schemeClr val="accent2"/>
                </a:solidFill>
              </a:rPr>
              <a:t>е позицията от </a:t>
            </a:r>
            <a:r>
              <a:rPr lang="en-GB" sz="2199" dirty="0">
                <a:solidFill>
                  <a:schemeClr val="accent2"/>
                </a:solidFill>
              </a:rPr>
              <a:t>min,</a:t>
            </a:r>
            <a:r>
              <a:rPr lang="bg-BG" sz="2199" dirty="0">
                <a:solidFill>
                  <a:schemeClr val="accent2"/>
                </a:solidFill>
              </a:rPr>
              <a:t> зададена на сегашния индекс от масив</a:t>
            </a:r>
            <a:endParaRPr lang="en-US" sz="2199" dirty="0">
              <a:solidFill>
                <a:schemeClr val="accent2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2199" dirty="0">
                <a:solidFill>
                  <a:schemeClr val="accent2"/>
                </a:solidFill>
              </a:rPr>
              <a:t>	 </a:t>
            </a:r>
            <a:r>
              <a:rPr lang="en-US" sz="2199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199" dirty="0"/>
              <a:t>int pos</a:t>
            </a:r>
            <a:r>
              <a:rPr lang="bg-BG" sz="2199" dirty="0"/>
              <a:t>М</a:t>
            </a:r>
            <a:r>
              <a:rPr lang="en-GB" sz="2199" dirty="0"/>
              <a:t>in = start;</a:t>
            </a:r>
          </a:p>
          <a:p>
            <a:pPr>
              <a:lnSpc>
                <a:spcPct val="95000"/>
              </a:lnSpc>
            </a:pPr>
            <a:endParaRPr lang="en-GB" sz="2199" dirty="0"/>
          </a:p>
          <a:p>
            <a:pPr>
              <a:lnSpc>
                <a:spcPct val="95000"/>
              </a:lnSpc>
            </a:pPr>
            <a:r>
              <a:rPr lang="en-GB" sz="2199" dirty="0"/>
              <a:t>    for (int next = start + 1; next &lt; nums.Length; next++)</a:t>
            </a:r>
          </a:p>
          <a:p>
            <a:pPr>
              <a:lnSpc>
                <a:spcPct val="95000"/>
              </a:lnSpc>
            </a:pPr>
            <a:r>
              <a:rPr lang="en-GB" sz="2199" dirty="0"/>
              <a:t>        if (nums[next] &lt; nums[pos</a:t>
            </a:r>
            <a:r>
              <a:rPr lang="bg-BG" sz="2199" dirty="0"/>
              <a:t>М</a:t>
            </a:r>
            <a:r>
              <a:rPr lang="en-GB" sz="2199" dirty="0"/>
              <a:t>in])</a:t>
            </a:r>
          </a:p>
          <a:p>
            <a:pPr>
              <a:lnSpc>
                <a:spcPct val="95000"/>
              </a:lnSpc>
            </a:pPr>
            <a:r>
              <a:rPr lang="en-GB" sz="2199" dirty="0"/>
              <a:t>            pos</a:t>
            </a:r>
            <a:r>
              <a:rPr lang="bg-BG" sz="2199" dirty="0"/>
              <a:t>М</a:t>
            </a:r>
            <a:r>
              <a:rPr lang="en-GB" sz="2199" dirty="0"/>
              <a:t>in = next;</a:t>
            </a:r>
          </a:p>
          <a:p>
            <a:pPr>
              <a:lnSpc>
                <a:spcPct val="95000"/>
              </a:lnSpc>
            </a:pPr>
            <a:endParaRPr lang="en-GB" sz="2199" dirty="0"/>
          </a:p>
          <a:p>
            <a:pPr>
              <a:lnSpc>
                <a:spcPct val="95000"/>
              </a:lnSpc>
            </a:pPr>
            <a:r>
              <a:rPr lang="en-GB" sz="2199" dirty="0"/>
              <a:t>    </a:t>
            </a:r>
            <a:r>
              <a:rPr lang="en-GB" sz="2199" dirty="0">
                <a:solidFill>
                  <a:schemeClr val="accent2"/>
                </a:solidFill>
              </a:rPr>
              <a:t>// </a:t>
            </a:r>
            <a:r>
              <a:rPr lang="en-US" sz="2199" dirty="0">
                <a:solidFill>
                  <a:schemeClr val="accent2"/>
                </a:solidFill>
              </a:rPr>
              <a:t>A</a:t>
            </a:r>
            <a:r>
              <a:rPr lang="bg-BG" sz="2199" dirty="0">
                <a:solidFill>
                  <a:schemeClr val="accent2"/>
                </a:solidFill>
              </a:rPr>
              <a:t>ко</a:t>
            </a:r>
            <a:r>
              <a:rPr lang="en-GB" sz="2199" dirty="0">
                <a:solidFill>
                  <a:schemeClr val="accent2"/>
                </a:solidFill>
              </a:rPr>
              <a:t> pos</a:t>
            </a:r>
            <a:r>
              <a:rPr lang="bg-BG" sz="2199" dirty="0">
                <a:solidFill>
                  <a:schemeClr val="accent2"/>
                </a:solidFill>
              </a:rPr>
              <a:t>М</a:t>
            </a:r>
            <a:r>
              <a:rPr lang="en-GB" sz="2199" dirty="0">
                <a:solidFill>
                  <a:schemeClr val="accent2"/>
                </a:solidFill>
              </a:rPr>
              <a:t>in </a:t>
            </a:r>
            <a:r>
              <a:rPr lang="bg-BG" sz="2199" dirty="0">
                <a:solidFill>
                  <a:schemeClr val="accent2"/>
                </a:solidFill>
              </a:rPr>
              <a:t>не е равно на </a:t>
            </a:r>
            <a:r>
              <a:rPr lang="en-GB" sz="2199" dirty="0">
                <a:solidFill>
                  <a:schemeClr val="accent2"/>
                </a:solidFill>
              </a:rPr>
              <a:t>i </a:t>
            </a:r>
            <a:r>
              <a:rPr lang="en-GB" sz="2199" dirty="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r>
              <a:rPr lang="en-GB" sz="2199" dirty="0">
                <a:solidFill>
                  <a:schemeClr val="accent2"/>
                </a:solidFill>
              </a:rPr>
              <a:t> </a:t>
            </a:r>
            <a:r>
              <a:rPr lang="bg-BG" sz="2199" dirty="0">
                <a:solidFill>
                  <a:schemeClr val="accent2"/>
                </a:solidFill>
              </a:rPr>
              <a:t>сме намерили по-малък елемент</a:t>
            </a:r>
            <a:r>
              <a:rPr lang="en-GB" sz="2199" dirty="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endParaRPr lang="en-GB" sz="2199" dirty="0">
              <a:solidFill>
                <a:schemeClr val="accent2"/>
              </a:solidFill>
            </a:endParaRPr>
          </a:p>
          <a:p>
            <a:pPr>
              <a:lnSpc>
                <a:spcPct val="95000"/>
              </a:lnSpc>
            </a:pPr>
            <a:r>
              <a:rPr lang="en-GB" sz="2199" dirty="0">
                <a:solidFill>
                  <a:schemeClr val="accent2"/>
                </a:solidFill>
              </a:rPr>
              <a:t>    // </a:t>
            </a:r>
            <a:r>
              <a:rPr lang="bg-BG" sz="2199" dirty="0">
                <a:solidFill>
                  <a:schemeClr val="accent2"/>
                </a:solidFill>
              </a:rPr>
              <a:t>Трябва да се извърши размяна</a:t>
            </a:r>
            <a:endParaRPr lang="en-GB" sz="2199" dirty="0">
              <a:solidFill>
                <a:schemeClr val="accent2"/>
              </a:solidFill>
            </a:endParaRPr>
          </a:p>
          <a:p>
            <a:pPr>
              <a:lnSpc>
                <a:spcPct val="95000"/>
              </a:lnSpc>
            </a:pPr>
            <a:r>
              <a:rPr lang="en-GB" sz="2199" dirty="0"/>
              <a:t>    if (pos</a:t>
            </a:r>
            <a:r>
              <a:rPr lang="bg-BG" sz="2199" dirty="0"/>
              <a:t>М</a:t>
            </a:r>
            <a:r>
              <a:rPr lang="en-GB" sz="2199" dirty="0"/>
              <a:t>in != start)</a:t>
            </a:r>
          </a:p>
          <a:p>
            <a:pPr>
              <a:lnSpc>
                <a:spcPct val="95000"/>
              </a:lnSpc>
            </a:pPr>
            <a:r>
              <a:rPr lang="en-GB" sz="2199" dirty="0"/>
              <a:t>        Swap(nums, pos</a:t>
            </a:r>
            <a:r>
              <a:rPr lang="bg-BG" sz="2199" dirty="0"/>
              <a:t>М</a:t>
            </a:r>
            <a:r>
              <a:rPr lang="en-GB" sz="2199" dirty="0"/>
              <a:t>in, start);</a:t>
            </a:r>
          </a:p>
          <a:p>
            <a:pPr>
              <a:lnSpc>
                <a:spcPct val="95000"/>
              </a:lnSpc>
            </a:pPr>
            <a:r>
              <a:rPr lang="en-GB" sz="2199" dirty="0"/>
              <a:t>}</a:t>
            </a:r>
          </a:p>
          <a:p>
            <a:pPr>
              <a:lnSpc>
                <a:spcPct val="95000"/>
              </a:lnSpc>
            </a:pPr>
            <a:endParaRPr lang="en-GB" sz="900" dirty="0"/>
          </a:p>
          <a:p>
            <a:pPr>
              <a:lnSpc>
                <a:spcPct val="95000"/>
              </a:lnSpc>
            </a:pPr>
            <a:r>
              <a:rPr lang="en-GB" sz="2199" dirty="0"/>
              <a:t>Console.WriteLine(string.Join(" ", nums));</a:t>
            </a:r>
          </a:p>
        </p:txBody>
      </p:sp>
      <p:sp>
        <p:nvSpPr>
          <p:cNvPr id="12" name="Заглавие 4">
            <a:extLst>
              <a:ext uri="{FF2B5EF4-FFF2-40B4-BE49-F238E27FC236}">
                <a16:creationId xmlns:a16="http://schemas.microsoft.com/office/drawing/2014/main" id="{19B31E23-3A64-41F4-AA8D-C3BF14B21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– K</a:t>
            </a:r>
            <a:r>
              <a:rPr lang="bg-BG" dirty="0"/>
              <a:t>од</a:t>
            </a:r>
            <a:endParaRPr lang="en-US" dirty="0"/>
          </a:p>
        </p:txBody>
      </p:sp>
      <p:pic>
        <p:nvPicPr>
          <p:cNvPr id="13" name="Картина 5">
            <a:extLst>
              <a:ext uri="{FF2B5EF4-FFF2-40B4-BE49-F238E27FC236}">
                <a16:creationId xmlns:a16="http://schemas.microsoft.com/office/drawing/2014/main" id="{C3082E53-34B9-4012-8947-C0BC45360C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0" r="35471"/>
          <a:stretch/>
        </p:blipFill>
        <p:spPr>
          <a:xfrm>
            <a:off x="8439211" y="5342166"/>
            <a:ext cx="3087265" cy="113553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DF80F8C0-4B1B-900A-0BDF-7B08FCAA5C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83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3838</TotalTime>
  <Words>2113</Words>
  <Application>Microsoft Office PowerPoint</Application>
  <PresentationFormat>Широк екран</PresentationFormat>
  <Paragraphs>363</Paragraphs>
  <Slides>35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Google Sans</vt:lpstr>
      <vt:lpstr>Wingdings</vt:lpstr>
      <vt:lpstr>SoftUni</vt:lpstr>
      <vt:lpstr>Алгоритми за търсене и сортиране</vt:lpstr>
      <vt:lpstr>Съдържание</vt:lpstr>
      <vt:lpstr>Прости алгоритми за сортиране</vt:lpstr>
      <vt:lpstr>Какво е сортиращ алгоритъм?</vt:lpstr>
      <vt:lpstr>Сортиране – Пример</vt:lpstr>
      <vt:lpstr>Сортиращи алгоритми – Класифициране</vt:lpstr>
      <vt:lpstr>Стабилност на сортирането</vt:lpstr>
      <vt:lpstr>Selection Sort</vt:lpstr>
      <vt:lpstr>Selection – Kод</vt:lpstr>
      <vt:lpstr>Метода Swap – Kод</vt:lpstr>
      <vt:lpstr>Bubble</vt:lpstr>
      <vt:lpstr>Bubble Sort – Kод</vt:lpstr>
      <vt:lpstr>Insertion</vt:lpstr>
      <vt:lpstr>Insertion – Kод</vt:lpstr>
      <vt:lpstr>QuickSort и MergeSort</vt:lpstr>
      <vt:lpstr>QuickSort</vt:lpstr>
      <vt:lpstr>QuickSort: концептуален преглед</vt:lpstr>
      <vt:lpstr>MergeSort</vt:lpstr>
      <vt:lpstr>MergeSort: концептуален преглед</vt:lpstr>
      <vt:lpstr>Сравняване на алгоритмите за сортиране</vt:lpstr>
      <vt:lpstr>Вградени и специални алгоритми</vt:lpstr>
      <vt:lpstr>Как да изберем алгоритъм за сортиране?</vt:lpstr>
      <vt:lpstr>Алгоритми за търсене</vt:lpstr>
      <vt:lpstr>Търсещи алгоритми</vt:lpstr>
      <vt:lpstr>Линейно търсене</vt:lpstr>
      <vt:lpstr>Двоично търсене</vt:lpstr>
      <vt:lpstr>Двоично търсене (интерактивно) – Код</vt:lpstr>
      <vt:lpstr>Интерполационно търсене</vt:lpstr>
      <vt:lpstr>Интерполационно търсене – Код</vt:lpstr>
      <vt:lpstr>Разбъркването на Fisher Yates</vt:lpstr>
      <vt:lpstr>Shuffling</vt:lpstr>
      <vt:lpstr>Алгоритъма Fisher–Yates Shuffle – Код</vt:lpstr>
      <vt:lpstr>Какво научихме 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Алгоритми за сортиране и търсене</dc:title>
  <dc:subject>Модул 2: Структури от данни и алгоритми</dc:subject>
  <dc:creator>BG-IT-Edu</dc:creator>
  <cp:keywords>data structures; algorithms; complexity; asymptotic notation; trees; lists; graphs; programming; SoftUni; Software University; programming; software development; software engineering; course</cp:keywords>
  <dc:description>Open Programming and IT Courseware for IT Teachers (BG-IT-Edu): https://github.com/BG-IT-Edu
With the kind support of SoftUni: https://softuni.bg</dc:description>
  <cp:lastModifiedBy>Stefan Kuiumdjiev</cp:lastModifiedBy>
  <cp:revision>98</cp:revision>
  <dcterms:created xsi:type="dcterms:W3CDTF">2018-05-23T13:08:44Z</dcterms:created>
  <dcterms:modified xsi:type="dcterms:W3CDTF">2023-09-17T14:22:12Z</dcterms:modified>
  <cp:category>© SoftUni – https://softuni.org</cp:category>
</cp:coreProperties>
</file>