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657" r:id="rId2"/>
    <p:sldId id="504" r:id="rId3"/>
    <p:sldId id="627" r:id="rId4"/>
    <p:sldId id="645" r:id="rId5"/>
    <p:sldId id="629" r:id="rId6"/>
    <p:sldId id="626" r:id="rId7"/>
    <p:sldId id="583" r:id="rId8"/>
    <p:sldId id="658" r:id="rId9"/>
    <p:sldId id="584" r:id="rId10"/>
    <p:sldId id="585" r:id="rId11"/>
    <p:sldId id="587" r:id="rId12"/>
    <p:sldId id="586" r:id="rId13"/>
    <p:sldId id="588" r:id="rId14"/>
    <p:sldId id="589" r:id="rId15"/>
    <p:sldId id="590" r:id="rId16"/>
    <p:sldId id="591" r:id="rId17"/>
    <p:sldId id="592" r:id="rId18"/>
    <p:sldId id="620" r:id="rId19"/>
    <p:sldId id="621" r:id="rId20"/>
    <p:sldId id="622" r:id="rId21"/>
    <p:sldId id="623" r:id="rId22"/>
    <p:sldId id="624" r:id="rId23"/>
    <p:sldId id="625" r:id="rId24"/>
    <p:sldId id="571" r:id="rId25"/>
    <p:sldId id="661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9CDE722-051E-4F18-BD57-92B759EB1211}">
          <p14:sldIdLst>
            <p14:sldId id="657"/>
            <p14:sldId id="504"/>
          </p14:sldIdLst>
        </p14:section>
        <p14:section name="Рекурсия" id="{C39551CF-226E-44CF-94B5-0F2DA55368F3}">
          <p14:sldIdLst>
            <p14:sldId id="627"/>
            <p14:sldId id="645"/>
            <p14:sldId id="629"/>
            <p14:sldId id="626"/>
            <p14:sldId id="583"/>
          </p14:sldIdLst>
        </p14:section>
        <p14:section name="Упражнения" id="{72286CB5-7CB9-4122-86AD-0487F8008EB1}">
          <p14:sldIdLst>
            <p14:sldId id="658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Рекурсивно или интеративно обхождане" id="{9118A8FD-AB9D-4620-A331-6C956D50F4FD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Обобщение" id="{C5C72C4D-3415-4A49-BADF-6179488DFDA5}">
          <p14:sldIdLst>
            <p14:sldId id="571"/>
            <p14:sldId id="661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81" d="100"/>
          <a:sy n="81" d="100"/>
        </p:scale>
        <p:origin x="114" y="16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B42E0B-5EE5-FDE4-04F3-6546D6B2D8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77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7EE0639-D6F1-4019-4BE8-CAD186DCF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6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E1668E-693C-B014-C186-9FC4C50FF1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576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1FA44C-8F16-A07C-59CA-895CA02021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69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0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2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3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vetlin Nakov - Svetlin Nakov – Official Web Site and Blog » Индиректна  рекурсия">
            <a:extLst>
              <a:ext uri="{FF2B5EF4-FFF2-40B4-BE49-F238E27FC236}">
                <a16:creationId xmlns:a16="http://schemas.microsoft.com/office/drawing/2014/main" id="{4EBDC6DA-E373-4F9D-AF9E-CA62399A8D7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r="43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B7354D76-EFA3-4591-A171-C16A596696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400"/>
              <a:t>Софтуерни и хардуерни науки</a:t>
            </a:r>
            <a:endParaRPr lang="bg-BG" sz="2400" dirty="0"/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1E401F33-4FEF-4C34-BACA-79E8EB7A97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182C5A17-4F05-4FA8-9ABA-F632F2E035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EA97D5F2-B459-4D69-A190-B3EDD5CDDD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1FEC6C3-EF99-4EAF-AD14-E78D87051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550" dirty="0"/>
              <a:t>Използване на рекурсия, рекурсивно и интеративно обхождане</a:t>
            </a:r>
            <a:endParaRPr lang="en-US" sz="35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66845F1-B3E5-4ABB-BDB8-947F390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Рекурсия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03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DBFCFC55-AB3B-A5F6-741F-3A3FB6542D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224000"/>
            <a:ext cx="10836275" cy="479859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int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int[] array, int 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if (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/>
              <a:t> == </a:t>
            </a:r>
            <a:r>
              <a:rPr lang="en-US" dirty="0" err="1">
                <a:solidFill>
                  <a:schemeClr val="bg1"/>
                </a:solidFill>
              </a:rPr>
              <a:t>array.Length</a:t>
            </a:r>
            <a:r>
              <a:rPr lang="en-US" dirty="0">
                <a:solidFill>
                  <a:schemeClr val="bg1"/>
                </a:solidFill>
              </a:rPr>
              <a:t> - 1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array[index];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array[index] +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array, index + 1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Сума </a:t>
            </a:r>
            <a:r>
              <a:rPr lang="bg-BG" sz="3950" dirty="0"/>
              <a:t>на</a:t>
            </a:r>
            <a:r>
              <a:rPr lang="en-US" sz="3950" dirty="0"/>
              <a:t> масив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895999" y="1953106"/>
            <a:ext cx="2543917" cy="570342"/>
          </a:xfrm>
          <a:prstGeom prst="wedgeRoundRectCallout">
            <a:avLst>
              <a:gd name="adj1" fmla="val -68782"/>
              <a:gd name="adj2" fmla="val 2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Базов</a:t>
            </a:r>
            <a:r>
              <a:rPr lang="en-US" sz="2750" b="1" dirty="0">
                <a:solidFill>
                  <a:srgbClr val="FFFFFF"/>
                </a:solidFill>
              </a:rPr>
              <a:t> случай</a:t>
            </a:r>
            <a:endParaRPr lang="bg-BG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86000" y="3234465"/>
            <a:ext cx="2543917" cy="1038555"/>
          </a:xfrm>
          <a:prstGeom prst="wedgeRoundRectCallout">
            <a:avLst>
              <a:gd name="adj1" fmla="val -82020"/>
              <a:gd name="adj2" fmla="val 75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 извикване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0BFBCB0-07CD-4C61-985D-A4E1331DF148}"/>
              </a:ext>
            </a:extLst>
          </p:cNvPr>
          <p:cNvSpPr txBox="1"/>
          <p:nvPr/>
        </p:nvSpPr>
        <p:spPr>
          <a:xfrm>
            <a:off x="553711" y="624182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https://judge.softuni.org/Contests/Practice/Index/4176#0</a:t>
            </a:r>
            <a:endParaRPr lang="en-US" sz="1999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C28E876-A0DC-C6E1-F8E9-6EC7D7F814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/>
              <a:t>, който</a:t>
            </a:r>
            <a:r>
              <a:rPr lang="bg-BG" sz="3600" dirty="0"/>
              <a:t>:</a:t>
            </a:r>
          </a:p>
          <a:p>
            <a:pPr lvl="1" indent="-360045"/>
            <a:r>
              <a:rPr lang="bg-BG" sz="3400" dirty="0"/>
              <a:t>Прочита </a:t>
            </a:r>
            <a:r>
              <a:rPr lang="en-US" sz="3400" dirty="0"/>
              <a:t>числото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от конзолата</a:t>
            </a:r>
            <a:endParaRPr lang="bg-BG" sz="3400" dirty="0"/>
          </a:p>
          <a:p>
            <a:pPr lvl="1" indent="-360045"/>
            <a:r>
              <a:rPr lang="bg-BG" sz="3400" dirty="0">
                <a:solidFill>
                  <a:srgbClr val="234465"/>
                </a:solidFill>
              </a:rPr>
              <a:t>Изчислява</a:t>
            </a:r>
            <a:r>
              <a:rPr lang="en-US" sz="3400" dirty="0">
                <a:solidFill>
                  <a:srgbClr val="234465"/>
                </a:solidFill>
              </a:rPr>
              <a:t> </a:t>
            </a:r>
            <a:r>
              <a:rPr lang="en-US" sz="3400" b="1" dirty="0">
                <a:solidFill>
                  <a:schemeClr val="bg1"/>
                </a:solidFill>
              </a:rPr>
              <a:t>n!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Рекурсивен факториел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3875" y="407626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868" y="4014000"/>
            <a:ext cx="668288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4000"/>
            <a:ext cx="102429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3473" y="5455277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868" y="5393008"/>
            <a:ext cx="668288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596" y="5393008"/>
            <a:ext cx="20428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3628800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1BB2B7-1614-0ED0-79FF-5F803319F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2F47F91-50B2-477D-B697-35999346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Рекурсивна дефиниция на</a:t>
            </a:r>
            <a:r>
              <a:rPr lang="en-US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(n факториел):</a:t>
            </a:r>
            <a:endParaRPr lang="bg-BG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Рекурсивен факториел</a:t>
            </a:r>
            <a:r>
              <a:rPr lang="bg-BG" sz="3950" dirty="0"/>
              <a:t> – Примери</a:t>
            </a:r>
            <a:endParaRPr lang="en-US" sz="395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6925" y="1954435"/>
            <a:ext cx="9605048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115316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115316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4052" y="3115316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964221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964221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4052" y="3964221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4813127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4813127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4052" y="4813127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5662033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5662033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4052" y="5662033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11CACD-8C60-1B32-82A6-5BF28F59A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3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75553C5-BF33-4903-6C8B-9078BCBB2A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839123"/>
            <a:ext cx="10836275" cy="38937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long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 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(num == 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1;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num *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num - 1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Рекурсивен факториел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91000" y="2866435"/>
            <a:ext cx="2789956" cy="57034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Основен случай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01000" y="4644000"/>
            <a:ext cx="2543917" cy="1038555"/>
          </a:xfrm>
          <a:prstGeom prst="wedgeRoundRectCallout">
            <a:avLst>
              <a:gd name="adj1" fmla="val -95569"/>
              <a:gd name="adj2" fmla="val -485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 </a:t>
            </a:r>
            <a:br>
              <a:rPr lang="en-US" sz="2750" b="1" dirty="0">
                <a:solidFill>
                  <a:srgbClr val="FFFFFF"/>
                </a:solidFill>
              </a:rPr>
            </a:br>
            <a:r>
              <a:rPr lang="en-US" sz="2750" b="1" dirty="0">
                <a:solidFill>
                  <a:srgbClr val="FFFFFF"/>
                </a:solidFill>
              </a:rPr>
              <a:t>извикване</a:t>
            </a:r>
            <a:endParaRPr lang="bg-BG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690EEB7-DEE4-4347-B620-4CA3891E21FF}"/>
              </a:ext>
            </a:extLst>
          </p:cNvPr>
          <p:cNvSpPr txBox="1"/>
          <p:nvPr/>
        </p:nvSpPr>
        <p:spPr>
          <a:xfrm>
            <a:off x="801479" y="6264000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ea typeface="+mn-lt"/>
                <a:cs typeface="+mn-lt"/>
              </a:rPr>
              <a:t>Проверете</a:t>
            </a:r>
            <a:r>
              <a:rPr lang="en-US" sz="2000" dirty="0">
                <a:ea typeface="+mn-lt"/>
                <a:cs typeface="+mn-lt"/>
              </a:rPr>
              <a:t> решението </a:t>
            </a:r>
            <a:r>
              <a:rPr lang="bg-BG" sz="2000" dirty="0">
                <a:ea typeface="+mn-lt"/>
                <a:cs typeface="+mn-lt"/>
              </a:rPr>
              <a:t>си </a:t>
            </a:r>
            <a:r>
              <a:rPr lang="en-US" sz="2000" dirty="0">
                <a:ea typeface="+mn-lt"/>
                <a:cs typeface="+mn-lt"/>
              </a:rPr>
              <a:t>в Judge</a:t>
            </a:r>
            <a:r>
              <a:rPr lang="en-US" sz="1999" dirty="0"/>
              <a:t>: </a:t>
            </a:r>
            <a:r>
              <a:rPr lang="en-US" sz="199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https://judge.softuni.org/Contests/Practice/Index/4176#2</a:t>
            </a:r>
            <a:endParaRPr lang="en-US" sz="1999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494874C-9B25-2FCD-0D28-DDDDF1997E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9A9CDFE-64AD-42E0-A197-63345A671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Директна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рекурсия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Метод, който се </a:t>
            </a:r>
            <a:r>
              <a:rPr lang="en-US" sz="3400" b="1" dirty="0">
                <a:solidFill>
                  <a:schemeClr val="bg1"/>
                </a:solidFill>
              </a:rPr>
              <a:t>самоизвиква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Индиректна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рекурсия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Метод </a:t>
            </a:r>
            <a:r>
              <a:rPr lang="en-US" sz="3400" b="1" dirty="0">
                <a:solidFill>
                  <a:schemeClr val="bg1"/>
                </a:solidFill>
              </a:rPr>
              <a:t>A </a:t>
            </a:r>
            <a:r>
              <a:rPr lang="en-US" sz="3400" dirty="0"/>
              <a:t>извиква 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, метод 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 извиква 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Или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  <a:r>
              <a:rPr lang="en-US" sz="3400" dirty="0"/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bg-BG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Директна и </a:t>
            </a:r>
            <a:r>
              <a:rPr lang="bg-BG" sz="3950" dirty="0"/>
              <a:t>индиректна</a:t>
            </a:r>
            <a:r>
              <a:rPr lang="en-US" sz="3950" dirty="0"/>
              <a:t> рекурсия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0710A96-D308-FED6-E877-D4883813F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8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8ED86BC-B254-45CA-B8D3-FB1BC3B79ED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400" dirty="0"/>
              <a:t>Рекурсивния метод има </a:t>
            </a:r>
            <a:r>
              <a:rPr lang="en-US" sz="3400" b="1" dirty="0">
                <a:solidFill>
                  <a:schemeClr val="bg1"/>
                </a:solidFill>
              </a:rPr>
              <a:t>три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части</a:t>
            </a:r>
            <a:r>
              <a:rPr lang="en-US" sz="3400" dirty="0"/>
              <a:t>:</a:t>
            </a:r>
            <a:endParaRPr lang="bg-BG" sz="3400" dirty="0"/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Преди действието</a:t>
            </a:r>
            <a:r>
              <a:rPr lang="en-US" sz="3200" dirty="0"/>
              <a:t> (преди да извика рекурсията)</a:t>
            </a:r>
            <a:endParaRPr lang="en-US" sz="320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Рекурсивно извикавне </a:t>
            </a:r>
            <a:r>
              <a:rPr lang="en-US" sz="3200" dirty="0"/>
              <a:t>(в изкване на рекурсията)</a:t>
            </a:r>
            <a:endParaRPr lang="en-US" sz="320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След действието</a:t>
            </a:r>
            <a:r>
              <a:rPr lang="en-US" sz="3200" dirty="0"/>
              <a:t> (след връщането на рекурсия)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07DA04-B523-493D-BCB3-52B5AD83058A}"/>
              </a:ext>
            </a:extLst>
          </p:cNvPr>
          <p:cNvSpPr txBox="1">
            <a:spLocks/>
          </p:cNvSpPr>
          <p:nvPr/>
        </p:nvSpPr>
        <p:spPr>
          <a:xfrm>
            <a:off x="1341884" y="3922746"/>
            <a:ext cx="57606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static void Recursion()</a:t>
            </a:r>
          </a:p>
          <a:p>
            <a:r>
              <a:rPr lang="fr-FR" sz="2400" dirty="0"/>
              <a:t>{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Преди действието</a:t>
            </a:r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/>
              <a:t>    Recursion();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/>
              <a:t>  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След действието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fr-FR" sz="2400" dirty="0"/>
              <a:t>} 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C61473F-E6D0-4FD1-8EDD-F7C321F8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Рекурсия</a:t>
            </a:r>
            <a:r>
              <a:rPr lang="en-US" dirty="0"/>
              <a:t> </a:t>
            </a:r>
            <a:r>
              <a:rPr lang="bg-BG" dirty="0"/>
              <a:t>преди и</a:t>
            </a:r>
            <a:r>
              <a:rPr lang="en-US" dirty="0"/>
              <a:t> </a:t>
            </a:r>
            <a:r>
              <a:rPr lang="bg-BG" dirty="0"/>
              <a:t>след действието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5C861FF-CC9B-9EAE-FBD5-64CA6E39E9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 рисува следната фигура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Рекурсивно рисуване</a:t>
            </a: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1379" y="3914009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871" y="3851740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85" y="1913254"/>
            <a:ext cx="2406952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#####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912C589-704F-4B14-8790-1852E911E743}"/>
              </a:ext>
            </a:extLst>
          </p:cNvPr>
          <p:cNvSpPr txBox="1"/>
          <p:nvPr/>
        </p:nvSpPr>
        <p:spPr>
          <a:xfrm>
            <a:off x="801479" y="639641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 </a:t>
            </a:r>
            <a:r>
              <a:rPr lang="bg-BG" sz="2000" dirty="0">
                <a:ea typeface="+mn-lt"/>
                <a:cs typeface="+mn-lt"/>
              </a:rPr>
              <a:t>си</a:t>
            </a:r>
            <a:r>
              <a:rPr lang="en-US" sz="2000" dirty="0">
                <a:ea typeface="+mn-lt"/>
                <a:cs typeface="+mn-lt"/>
              </a:rPr>
              <a:t> в Judge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https://judge.softuni.org/Contests/Practice/Index/4176#3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F458BBE-C4A4-0FC3-8909-5E8409198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3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563930A8-7479-E87F-2D73-5E1B446932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457534"/>
            <a:ext cx="10836275" cy="483366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static void PrintFigure(int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if (n == 0)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  return;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Преди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 </a:t>
            </a:r>
            <a:r>
              <a:rPr lang="en-US" sz="2799" dirty="0">
                <a:solidFill>
                  <a:schemeClr val="accent2"/>
                </a:solidFill>
              </a:rPr>
              <a:t>n </a:t>
            </a:r>
            <a:r>
              <a:rPr lang="bg-BG" sz="2799" dirty="0">
                <a:solidFill>
                  <a:schemeClr val="accent2"/>
                </a:solidFill>
              </a:rPr>
              <a:t>звездички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PrintFigure(n - 1);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След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</a:t>
            </a:r>
            <a:r>
              <a:rPr lang="en-US" sz="2799" dirty="0">
                <a:solidFill>
                  <a:schemeClr val="accent2"/>
                </a:solidFill>
              </a:rPr>
              <a:t> n </a:t>
            </a:r>
            <a:r>
              <a:rPr lang="bg-BG" sz="2799" dirty="0">
                <a:solidFill>
                  <a:schemeClr val="accent2"/>
                </a:solidFill>
              </a:rPr>
              <a:t>хаштага</a:t>
            </a: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Рекурсия</a:t>
            </a:r>
            <a:r>
              <a:rPr lang="en-US" sz="3900" dirty="0"/>
              <a:t> </a:t>
            </a:r>
            <a:r>
              <a:rPr lang="bg-BG" sz="3900" dirty="0"/>
              <a:t>преди и</a:t>
            </a:r>
            <a:r>
              <a:rPr lang="en-US" sz="3900" dirty="0"/>
              <a:t> </a:t>
            </a:r>
            <a:r>
              <a:rPr lang="bg-BG" sz="3900" dirty="0"/>
              <a:t>след действието </a:t>
            </a:r>
            <a:r>
              <a:rPr lang="en-US" sz="3900" dirty="0"/>
              <a:t>– </a:t>
            </a:r>
            <a:r>
              <a:rPr lang="bg-BG" sz="3900" dirty="0"/>
              <a:t>Пример</a:t>
            </a:r>
            <a:endParaRPr lang="en-US" sz="390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7E50470-0A83-96FA-26AB-4EFCEE0BB5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42082" y="1785626"/>
            <a:ext cx="2455690" cy="15994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797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|| I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8D686F8-94CA-E77A-CE0D-D344C79F1C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14175"/>
          </a:xfrm>
        </p:spPr>
        <p:txBody>
          <a:bodyPr/>
          <a:lstStyle/>
          <a:p>
            <a:r>
              <a:rPr lang="ru-RU" dirty="0"/>
              <a:t>Кога да използваме и кога да избягваме рекурсия?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89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45000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600" dirty="0"/>
              <a:t>Бързина: Рекурсивно и интеративно обхождане</a:t>
            </a:r>
            <a:endParaRPr lang="en-US" sz="3600" dirty="0"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6085598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000" dirty="0"/>
              <a:t>Рекурсивното </a:t>
            </a:r>
            <a:r>
              <a:rPr lang="en-US" sz="3000" dirty="0"/>
              <a:t>извикване</a:t>
            </a:r>
            <a:r>
              <a:rPr lang="bg-BG" sz="3000" dirty="0"/>
              <a:t> </a:t>
            </a:r>
            <a:r>
              <a:rPr lang="en-US" sz="3000" dirty="0"/>
              <a:t>е </a:t>
            </a:r>
            <a:r>
              <a:rPr lang="bg-BG" sz="3000" b="1" dirty="0">
                <a:solidFill>
                  <a:schemeClr val="bg1"/>
                </a:solidFill>
              </a:rPr>
              <a:t>бавно</a:t>
            </a:r>
            <a:endParaRPr lang="en-US" sz="30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000" dirty="0"/>
              <a:t>Параметрите и върнатите стойности </a:t>
            </a:r>
            <a:r>
              <a:rPr lang="bg-BG" sz="3000" b="1" dirty="0">
                <a:solidFill>
                  <a:schemeClr val="bg1"/>
                </a:solidFill>
              </a:rPr>
              <a:t>минават</a:t>
            </a:r>
            <a:r>
              <a:rPr lang="en-US" sz="3000" dirty="0"/>
              <a:t> </a:t>
            </a:r>
            <a:r>
              <a:rPr lang="bg-BG" sz="3000" dirty="0"/>
              <a:t>през </a:t>
            </a:r>
            <a:r>
              <a:rPr lang="bg-BG" sz="3000" b="1" dirty="0">
                <a:solidFill>
                  <a:schemeClr val="bg1"/>
                </a:solidFill>
              </a:rPr>
              <a:t>стека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000" dirty="0"/>
              <a:t>Подходящо</a:t>
            </a:r>
            <a:r>
              <a:rPr lang="en-US" sz="3000" dirty="0"/>
              <a:t> е за проблеми с </a:t>
            </a:r>
            <a:r>
              <a:rPr lang="en-US" sz="3000" b="1" dirty="0">
                <a:solidFill>
                  <a:schemeClr val="bg1"/>
                </a:solidFill>
              </a:rPr>
              <a:t>разклонение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456000" y="1134000"/>
            <a:ext cx="5545597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000" dirty="0"/>
              <a:t>Функцията няма </a:t>
            </a:r>
            <a:r>
              <a:rPr lang="en-US" sz="3000" b="1" dirty="0">
                <a:solidFill>
                  <a:schemeClr val="bg1"/>
                </a:solidFill>
              </a:rPr>
              <a:t>разходи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000" dirty="0"/>
              <a:t>Създава </a:t>
            </a:r>
            <a:r>
              <a:rPr lang="en-US" sz="3000" b="1" dirty="0">
                <a:solidFill>
                  <a:schemeClr val="bg1"/>
                </a:solidFill>
              </a:rPr>
              <a:t>локални </a:t>
            </a:r>
            <a:r>
              <a:rPr lang="en-US" sz="3000" dirty="0">
                <a:solidFill>
                  <a:srgbClr val="234465"/>
                </a:solidFill>
              </a:rPr>
              <a:t>променливи</a:t>
            </a:r>
            <a:endParaRPr lang="en-US" sz="3000" dirty="0">
              <a:cs typeface="Calibri"/>
            </a:endParaRPr>
          </a:p>
          <a:p>
            <a:pPr marL="360045" indent="-360045"/>
            <a:r>
              <a:rPr lang="en-US" sz="3000" dirty="0"/>
              <a:t>Добре за</a:t>
            </a:r>
            <a:r>
              <a:rPr lang="en-US" sz="3000" dirty="0">
                <a:solidFill>
                  <a:srgbClr val="234465"/>
                </a:solidFill>
              </a:rPr>
              <a:t> </a:t>
            </a:r>
            <a:r>
              <a:rPr lang="en-US" sz="3000" b="1" dirty="0">
                <a:solidFill>
                  <a:schemeClr val="bg1"/>
                </a:solidFill>
              </a:rPr>
              <a:t>линейни </a:t>
            </a:r>
            <a:r>
              <a:rPr lang="en-US" sz="3000" dirty="0"/>
              <a:t>проблеми</a:t>
            </a:r>
            <a:br>
              <a:rPr lang="en-US" sz="3000" dirty="0"/>
            </a:br>
            <a:r>
              <a:rPr lang="en-US" sz="3000" dirty="0"/>
              <a:t>(без разклонения)</a:t>
            </a:r>
            <a:endParaRPr lang="en-US" sz="3000" dirty="0">
              <a:cs typeface="Calibri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516000" y="3924000"/>
            <a:ext cx="4320000" cy="2142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</a:t>
            </a:r>
            <a:r>
              <a:rPr lang="bg-BG" sz="2000" dirty="0"/>
              <a:t>if (</a:t>
            </a:r>
            <a:r>
              <a:rPr lang="en-US" sz="2000" dirty="0"/>
              <a:t>n</a:t>
            </a:r>
            <a:r>
              <a:rPr lang="bg-BG" sz="2000" dirty="0"/>
              <a:t> </a:t>
            </a:r>
            <a:r>
              <a:rPr lang="en-US" sz="2000" dirty="0"/>
              <a:t>==</a:t>
            </a:r>
            <a:r>
              <a:rPr lang="bg-BG" sz="2000" dirty="0"/>
              <a:t> </a:t>
            </a:r>
            <a:r>
              <a:rPr lang="en-US" sz="2000" dirty="0"/>
              <a:t>0</a:t>
            </a:r>
            <a:r>
              <a:rPr lang="bg-BG" sz="2000" dirty="0"/>
              <a:t>) 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bg-BG" sz="2000" dirty="0"/>
              <a:t>return 1;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</a:t>
            </a:r>
            <a:r>
              <a:rPr lang="bg-BG" sz="2000" dirty="0"/>
              <a:t>return n * </a:t>
            </a:r>
            <a:r>
              <a:rPr lang="en-US" sz="2000" dirty="0"/>
              <a:t>Fact</a:t>
            </a:r>
            <a:r>
              <a:rPr lang="bg-BG" sz="2000" dirty="0"/>
              <a:t>(n - 1); </a:t>
            </a:r>
            <a:br>
              <a:rPr lang="bg-BG" sz="2000" dirty="0"/>
            </a:br>
            <a:r>
              <a:rPr lang="bg-BG" sz="2000" dirty="0"/>
              <a:t>} </a:t>
            </a:r>
            <a:endParaRPr lang="en-US" sz="20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178074" y="3529186"/>
            <a:ext cx="4723748" cy="2464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static long Fact(int n</a:t>
            </a:r>
            <a:r>
              <a:rPr lang="bg-BG" sz="1999" dirty="0"/>
              <a:t>)</a:t>
            </a:r>
            <a:r>
              <a:rPr lang="en-US" sz="1999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1999" dirty="0"/>
              <a:t>{</a:t>
            </a:r>
            <a:br>
              <a:rPr lang="bg-BG" sz="1999" dirty="0"/>
            </a:br>
            <a:r>
              <a:rPr lang="en-US" sz="1999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return result;</a:t>
            </a:r>
            <a:br>
              <a:rPr lang="bg-BG" sz="1999" dirty="0"/>
            </a:br>
            <a:r>
              <a:rPr lang="bg-BG" sz="1999" dirty="0"/>
              <a:t>} </a:t>
            </a:r>
            <a:r>
              <a:rPr lang="en-US" sz="1999" dirty="0"/>
              <a:t>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A7B781-342D-D89B-9787-9AF31067C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717655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Рекурсия</a:t>
            </a:r>
            <a:endParaRPr lang="bg-BG" b="1" dirty="0">
              <a:solidFill>
                <a:schemeClr val="bg1"/>
              </a:solidFill>
            </a:endParaRPr>
          </a:p>
          <a:p>
            <a:pPr lvl="1" indent="-360045"/>
            <a:r>
              <a:rPr lang="en-US" dirty="0"/>
              <a:t>Функция, която се самоизвиква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Рекурсивно </a:t>
            </a:r>
            <a:r>
              <a:rPr lang="en-US" dirty="0">
                <a:solidFill>
                  <a:srgbClr val="234465"/>
                </a:solidFill>
              </a:rPr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интеративно обхождане</a:t>
            </a:r>
            <a:r>
              <a:rPr lang="en-US" dirty="0"/>
              <a:t>?</a:t>
            </a:r>
            <a:endParaRPr lang="en-US" dirty="0">
              <a:cs typeface="Calibri"/>
            </a:endParaRPr>
          </a:p>
          <a:p>
            <a:pPr lvl="1" indent="-360045"/>
            <a:r>
              <a:rPr lang="bg-BG" dirty="0">
                <a:ea typeface="+mn-lt"/>
                <a:cs typeface="+mn-lt"/>
              </a:rPr>
              <a:t>Вредна</a:t>
            </a:r>
            <a:r>
              <a:rPr lang="en-US" dirty="0">
                <a:ea typeface="+mn-lt"/>
                <a:cs typeface="+mn-lt"/>
              </a:rPr>
              <a:t> рекурсия</a:t>
            </a:r>
          </a:p>
          <a:p>
            <a:pPr lvl="1" indent="-360045"/>
            <a:r>
              <a:rPr lang="bg-BG" dirty="0">
                <a:ea typeface="+mn-lt"/>
                <a:cs typeface="+mn-lt"/>
              </a:rPr>
              <a:t>Оптимизиране</a:t>
            </a:r>
            <a:r>
              <a:rPr lang="en-US" dirty="0">
                <a:ea typeface="+mn-lt"/>
                <a:cs typeface="+mn-lt"/>
              </a:rPr>
              <a:t> на </a:t>
            </a:r>
            <a:r>
              <a:rPr lang="bg-BG" dirty="0">
                <a:ea typeface="+mn-lt"/>
                <a:cs typeface="+mn-lt"/>
              </a:rPr>
              <a:t>вредна</a:t>
            </a:r>
            <a:r>
              <a:rPr lang="en-US" dirty="0">
                <a:ea typeface="+mn-lt"/>
                <a:cs typeface="+mn-lt"/>
              </a:rPr>
              <a:t> рекурсия</a:t>
            </a:r>
            <a:endParaRPr lang="en-US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D4A8F5-F8BE-392C-C00C-7CDAC1E53B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Безкрайна рекурсия </a:t>
            </a:r>
            <a:r>
              <a:rPr lang="en-US" sz="3400" dirty="0"/>
              <a:t>== метод, който се </a:t>
            </a:r>
            <a:r>
              <a:rPr lang="en-US" sz="3400" b="1" dirty="0">
                <a:solidFill>
                  <a:schemeClr val="bg1"/>
                </a:solidFill>
              </a:rPr>
              <a:t>самоизвиква безкрайно</a:t>
            </a:r>
            <a:endParaRPr lang="bg-BG" sz="3400" b="1" dirty="0">
              <a:solidFill>
                <a:schemeClr val="bg1"/>
              </a:solidFill>
            </a:endParaRPr>
          </a:p>
          <a:p>
            <a:pPr lvl="1" indent="-360045"/>
            <a:r>
              <a:rPr lang="en-US" sz="3200" dirty="0">
                <a:ea typeface="+mn-lt"/>
                <a:cs typeface="+mn-lt"/>
              </a:rPr>
              <a:t>Обикновено </a:t>
            </a:r>
            <a:r>
              <a:rPr lang="bg-BG" sz="3200" dirty="0">
                <a:ea typeface="+mn-lt"/>
                <a:cs typeface="+mn-lt"/>
              </a:rPr>
              <a:t>безкрайната</a:t>
            </a:r>
            <a:r>
              <a:rPr lang="en-US" sz="3200" dirty="0">
                <a:ea typeface="+mn-lt"/>
                <a:cs typeface="+mn-lt"/>
              </a:rPr>
              <a:t> рекурсия</a:t>
            </a:r>
            <a:r>
              <a:rPr lang="en-US" sz="3200" dirty="0"/>
              <a:t> е </a:t>
            </a:r>
            <a:r>
              <a:rPr lang="en-US" sz="3200" b="1" dirty="0">
                <a:solidFill>
                  <a:schemeClr val="bg1"/>
                </a:solidFill>
              </a:rPr>
              <a:t>бъг в програмата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Няма дъно </a:t>
            </a:r>
            <a:r>
              <a:rPr lang="en-US" sz="3200" dirty="0"/>
              <a:t>или </a:t>
            </a:r>
            <a:r>
              <a:rPr lang="en-US" sz="3200" b="1" dirty="0">
                <a:solidFill>
                  <a:schemeClr val="bg1"/>
                </a:solidFill>
              </a:rPr>
              <a:t>има грешка </a:t>
            </a:r>
            <a:r>
              <a:rPr lang="en-US" sz="3200" dirty="0"/>
              <a:t>в него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В C# / Java / C++ </a:t>
            </a:r>
            <a:r>
              <a:rPr lang="bg-BG" sz="3200" dirty="0"/>
              <a:t>причинява </a:t>
            </a:r>
            <a:r>
              <a:rPr lang="en-US" sz="3200" dirty="0"/>
              <a:t>грешка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stack overflow</a:t>
            </a:r>
            <a:r>
              <a:rPr lang="en-US" sz="3200" dirty="0"/>
              <a:t>"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Безкрайна рекурсия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36" y="4735678"/>
            <a:ext cx="6705782" cy="16764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DAF23BD-F0DB-B447-C549-AA55BAA6D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6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550" dirty="0"/>
              <a:t>Когато се използва грешно, рекурсията може да </a:t>
            </a:r>
            <a:r>
              <a:rPr lang="bg-BG" sz="3550" dirty="0"/>
              <a:t>заеме</a:t>
            </a:r>
            <a:r>
              <a:rPr lang="en-US" sz="3550" dirty="0"/>
              <a:t> много </a:t>
            </a:r>
            <a:r>
              <a:rPr lang="en-US" sz="3550" b="1" dirty="0">
                <a:solidFill>
                  <a:schemeClr val="bg1"/>
                </a:solidFill>
              </a:rPr>
              <a:t>памет</a:t>
            </a:r>
            <a:r>
              <a:rPr lang="en-US" sz="3550" dirty="0"/>
              <a:t> и </a:t>
            </a:r>
            <a:r>
              <a:rPr lang="en-US" sz="3550" b="1" dirty="0">
                <a:solidFill>
                  <a:schemeClr val="bg1"/>
                </a:solidFill>
              </a:rPr>
              <a:t>компютърна мощност</a:t>
            </a:r>
            <a:endParaRPr lang="bg-BG" sz="3550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Рекурсията може да бъде вредна</a:t>
            </a:r>
            <a:r>
              <a:rPr lang="en-US" sz="3950" dirty="0"/>
              <a:t>!</a:t>
            </a:r>
            <a:endParaRPr lang="en-US" sz="3950" dirty="0">
              <a:cs typeface="Calibri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5895" y="2490604"/>
            <a:ext cx="9624483" cy="4074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static long CalcFib(int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return CalcFib(number - 1) + CalcFib(number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Console.WriteLine(CalcFib(10)); </a:t>
            </a:r>
            <a:r>
              <a:rPr lang="en-US" sz="2397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Console.WriteLine(CalcFib(50)); </a:t>
            </a:r>
            <a:r>
              <a:rPr lang="en-US" sz="2397" dirty="0">
                <a:solidFill>
                  <a:schemeClr val="accent2"/>
                </a:solidFill>
              </a:rPr>
              <a:t>// This will hang!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99D5ED1-30AF-941C-906D-C47E4F5CD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82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празви рекурсивно обаждане за </a:t>
            </a:r>
            <a:r>
              <a:rPr lang="en-US" sz="34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endParaRPr lang="en-US" sz="34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400" dirty="0">
                <a:cs typeface="Calibri"/>
              </a:rPr>
              <a:t>Стойностите се изчисляват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много пъти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Как работи рекурсията на </a:t>
            </a:r>
            <a:r>
              <a:rPr lang="bg-BG" sz="4000" dirty="0"/>
              <a:t>Фибоначи</a:t>
            </a:r>
            <a:r>
              <a:rPr lang="en-US" sz="4000" dirty="0"/>
              <a:t>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34" y="2663288"/>
            <a:ext cx="9293335" cy="3847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07D13BE-07EB-8D04-2746-B2B72B936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0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spcBef>
                <a:spcPts val="1200"/>
              </a:spcBef>
            </a:pPr>
            <a:r>
              <a:rPr lang="bg-BG" sz="3350" dirty="0"/>
              <a:t>Използваме рекурсия</a:t>
            </a:r>
            <a:r>
              <a:rPr lang="bg-BG" sz="3350" dirty="0">
                <a:solidFill>
                  <a:srgbClr val="234465"/>
                </a:solidFill>
              </a:rPr>
              <a:t> за </a:t>
            </a:r>
            <a:r>
              <a:rPr lang="bg-BG" sz="3350" b="1" dirty="0">
                <a:solidFill>
                  <a:schemeClr val="bg1"/>
                </a:solidFill>
              </a:rPr>
              <a:t>комбинаторни </a:t>
            </a:r>
            <a:r>
              <a:rPr lang="bg-BG" sz="3350" dirty="0">
                <a:solidFill>
                  <a:srgbClr val="234465"/>
                </a:solidFill>
              </a:rPr>
              <a:t>алгоритми</a:t>
            </a:r>
            <a:r>
              <a:rPr lang="bg-BG" sz="3350" dirty="0"/>
              <a:t>, </a:t>
            </a:r>
            <a:r>
              <a:rPr lang="bg-BG" sz="3350" dirty="0">
                <a:solidFill>
                  <a:schemeClr val="tx2"/>
                </a:solidFill>
              </a:rPr>
              <a:t>където</a:t>
            </a:r>
            <a:r>
              <a:rPr lang="bg-BG" sz="3350" dirty="0"/>
              <a:t>:</a:t>
            </a:r>
            <a:endParaRPr lang="bg-BG" sz="3350" dirty="0">
              <a:cs typeface="Calibri"/>
            </a:endParaRPr>
          </a:p>
          <a:p>
            <a:pPr lvl="1" indent="-360045">
              <a:lnSpc>
                <a:spcPct val="110000"/>
              </a:lnSpc>
              <a:spcBef>
                <a:spcPts val="1200"/>
              </a:spcBef>
            </a:pPr>
            <a:r>
              <a:rPr lang="bg-BG" sz="3150" dirty="0">
                <a:ea typeface="+mn-lt"/>
                <a:cs typeface="+mn-lt"/>
              </a:rPr>
              <a:t>На всяка стъпка трябва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рекурсивно </a:t>
            </a:r>
            <a:r>
              <a:rPr lang="bg-BG" sz="3150" dirty="0">
                <a:ea typeface="+mn-lt"/>
                <a:cs typeface="+mn-lt"/>
              </a:rPr>
              <a:t>да изследвате повече от едно възможно продължение, т.е.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разклонени рекурсивни алгоритми</a:t>
            </a:r>
            <a:endParaRPr lang="bg-BG" sz="3350" dirty="0"/>
          </a:p>
          <a:p>
            <a:pPr marL="360045" indent="-360045">
              <a:lnSpc>
                <a:spcPct val="110000"/>
              </a:lnSpc>
            </a:pPr>
            <a:r>
              <a:rPr lang="bg-BG" sz="3350" dirty="0"/>
              <a:t>Избягваме рекурсия, когато съществува алгоритъм с </a:t>
            </a:r>
            <a:r>
              <a:rPr lang="bg-BG" sz="3350" b="1" dirty="0">
                <a:solidFill>
                  <a:schemeClr val="bg1"/>
                </a:solidFill>
              </a:rPr>
              <a:t>интеративно обхождане</a:t>
            </a:r>
          </a:p>
          <a:p>
            <a:pPr lvl="1" indent="-360045">
              <a:lnSpc>
                <a:spcPct val="110000"/>
              </a:lnSpc>
            </a:pPr>
            <a:r>
              <a:rPr lang="bg-BG" sz="3150" dirty="0"/>
              <a:t>Примери: </a:t>
            </a:r>
            <a:r>
              <a:rPr lang="bg-BG" sz="3150" b="1" dirty="0">
                <a:solidFill>
                  <a:schemeClr val="bg1"/>
                </a:solidFill>
              </a:rPr>
              <a:t>факториел</a:t>
            </a:r>
            <a:r>
              <a:rPr lang="bg-BG" sz="3150" dirty="0"/>
              <a:t>, </a:t>
            </a:r>
            <a:r>
              <a:rPr lang="bg-BG" sz="3150" dirty="0">
                <a:solidFill>
                  <a:srgbClr val="234465"/>
                </a:solidFill>
              </a:rPr>
              <a:t>редицата на </a:t>
            </a:r>
            <a:r>
              <a:rPr lang="bg-BG" sz="3150" b="1" dirty="0">
                <a:solidFill>
                  <a:schemeClr val="bg1"/>
                </a:solidFill>
              </a:rPr>
              <a:t>Фибоначи</a:t>
            </a:r>
            <a:endParaRPr lang="bg-BG" sz="31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Кога да използваме рекурсия?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FE12A1-5FC7-E3ED-A8FB-5C954145B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3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Какво научихме днес?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57922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5852" y="1726159"/>
            <a:ext cx="11094649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метод, който се </a:t>
            </a:r>
            <a:r>
              <a:rPr lang="bg-BG" sz="3600" b="1" dirty="0">
                <a:solidFill>
                  <a:schemeClr val="bg2"/>
                </a:solidFill>
              </a:rPr>
              <a:t>самоизвикава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Преди действието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рекурсия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 </a:t>
            </a:r>
            <a:r>
              <a:rPr lang="bg-BG" sz="3200" dirty="0">
                <a:solidFill>
                  <a:schemeClr val="bg2"/>
                </a:solidFill>
                <a:sym typeface="Wingdings" panose="05000000000000000000" pitchFamily="2" charset="2"/>
              </a:rPr>
              <a:t>след действието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Използваме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bg-BG" sz="3400" dirty="0">
                <a:solidFill>
                  <a:schemeClr val="bg2"/>
                </a:solidFill>
              </a:rPr>
              <a:t> за решаване на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проблеми с разклонение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Използваме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итерация</a:t>
            </a:r>
            <a:r>
              <a:rPr lang="bg-BG" sz="3400" dirty="0">
                <a:solidFill>
                  <a:schemeClr val="bg2"/>
                </a:solidFill>
              </a:rPr>
              <a:t> за решаване на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 проблеми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672B2E4-9BD9-3A0B-A80D-5BD7C1F2E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9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F1AFE43-DE5C-DE1B-4FC3-C3B4FB1D7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20" y="1676858"/>
            <a:ext cx="1675963" cy="1675963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4DCBA2F-9B73-D9C3-0F9D-328ECB2739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36533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GB" sz="3600" dirty="0"/>
              <a:t>Функция, която се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самоизвиква</a:t>
            </a:r>
            <a:r>
              <a:rPr lang="en-US" sz="3600" dirty="0"/>
              <a:t> един или повече пъти, докато не</a:t>
            </a:r>
            <a:r>
              <a:rPr lang="en-US" sz="3600" dirty="0">
                <a:solidFill>
                  <a:srgbClr val="234465"/>
                </a:solidFill>
              </a:rPr>
              <a:t> се изпълни </a:t>
            </a:r>
            <a:r>
              <a:rPr lang="bg-BG" sz="3600" b="1" dirty="0">
                <a:solidFill>
                  <a:schemeClr val="bg1"/>
                </a:solidFill>
              </a:rPr>
              <a:t>конкретно</a:t>
            </a:r>
            <a:r>
              <a:rPr lang="en-US" sz="3600" b="1" dirty="0">
                <a:solidFill>
                  <a:schemeClr val="bg1"/>
                </a:solidFill>
              </a:rPr>
              <a:t> условие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(базов случай, </a:t>
            </a:r>
            <a:r>
              <a:rPr lang="en-US" sz="3600" dirty="0"/>
              <a:t>base case)</a:t>
            </a:r>
            <a:endParaRPr lang="en-US" sz="3600" b="1" dirty="0">
              <a:cs typeface="Calibri"/>
            </a:endParaRPr>
          </a:p>
          <a:p>
            <a:pPr indent="-360045"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rgbClr val="234465"/>
                </a:solidFill>
                <a:cs typeface="Calibri"/>
              </a:rPr>
              <a:t>След като се извика рекурсията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,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код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ът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се обработва от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последната 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до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първата 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рекурсия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рекурсия?</a:t>
            </a:r>
            <a:endParaRPr lang="bg-BG" sz="39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08422" y="4535438"/>
            <a:ext cx="3617613" cy="2137245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1B83CF7-5045-49B0-925D-FBB84E18A652}"/>
              </a:ext>
            </a:extLst>
          </p:cNvPr>
          <p:cNvSpPr txBox="1">
            <a:spLocks/>
          </p:cNvSpPr>
          <p:nvPr/>
        </p:nvSpPr>
        <p:spPr>
          <a:xfrm>
            <a:off x="2700980" y="4655755"/>
            <a:ext cx="4086305" cy="2137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int f(int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 &gt;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n * f(n-1);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  <a:endParaRPr lang="en-US" sz="2397" dirty="0">
              <a:solidFill>
                <a:schemeClr val="accent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72131F-E351-696C-59CD-B1430340D2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8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Рекурсия </a:t>
            </a:r>
            <a:r>
              <a:rPr lang="bg-BG" sz="3600" dirty="0"/>
              <a:t>== метод за решаване на проблем</a:t>
            </a:r>
            <a:endParaRPr lang="bg-BG" dirty="0"/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>
                <a:latin typeface="Calibri"/>
                <a:cs typeface="Calibri"/>
              </a:rPr>
              <a:t>Решението зависи от решенията на по-малки случаи на същия проблем</a:t>
            </a: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Често в </a:t>
            </a:r>
            <a:r>
              <a:rPr lang="bg-BG" sz="3600" b="1" dirty="0">
                <a:solidFill>
                  <a:schemeClr val="bg1"/>
                </a:solidFill>
              </a:rPr>
              <a:t>компютърното програмиране се достига </a:t>
            </a:r>
            <a:r>
              <a:rPr lang="bg-BG" sz="3600" dirty="0"/>
              <a:t>до:</a:t>
            </a:r>
            <a:endParaRPr lang="bg-BG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Разделяне </a:t>
            </a:r>
            <a:r>
              <a:rPr lang="bg-BG" sz="3400" dirty="0"/>
              <a:t>на проблем </a:t>
            </a:r>
            <a:r>
              <a:rPr lang="bg-BG" sz="3400" dirty="0">
                <a:solidFill>
                  <a:srgbClr val="234465"/>
                </a:solidFill>
              </a:rPr>
              <a:t>на </a:t>
            </a:r>
            <a:r>
              <a:rPr lang="bg-BG" sz="3400" b="1" dirty="0">
                <a:solidFill>
                  <a:schemeClr val="bg1"/>
                </a:solidFill>
              </a:rPr>
              <a:t>подпроблеми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dirty="0">
                <a:ea typeface="+mn-lt"/>
                <a:cs typeface="+mn-lt"/>
              </a:rPr>
              <a:t>от същия тип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Решаване</a:t>
            </a:r>
            <a:r>
              <a:rPr lang="bg-BG" sz="3400" dirty="0"/>
              <a:t> на подпроблеми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Обединавяне </a:t>
            </a:r>
            <a:r>
              <a:rPr lang="bg-BG" sz="3400" dirty="0"/>
              <a:t>на </a:t>
            </a:r>
            <a:r>
              <a:rPr lang="bg-BG" sz="3400" b="1" dirty="0">
                <a:solidFill>
                  <a:schemeClr val="bg1"/>
                </a:solidFill>
              </a:rPr>
              <a:t>резултата</a:t>
            </a:r>
            <a:endParaRPr lang="bg-BG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е рекурсия</a:t>
            </a:r>
            <a:r>
              <a:rPr lang="en-US" sz="3950" dirty="0"/>
              <a:t>?</a:t>
            </a:r>
            <a:endParaRPr lang="bg-BG" sz="395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AB2FEFA-5395-A7F4-4CFF-5A04A8A800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/>
              <a:t>"Стекът</a:t>
            </a:r>
            <a:r>
              <a:rPr lang="en-GB" sz="3350" dirty="0"/>
              <a:t>"</a:t>
            </a:r>
            <a:r>
              <a:rPr lang="en-GB" sz="33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50" dirty="0"/>
              <a:t>е малка част от паметта с 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фиксиран размер</a:t>
            </a:r>
            <a:r>
              <a:rPr lang="en-US" sz="3350" dirty="0"/>
              <a:t> </a:t>
            </a:r>
            <a:br>
              <a:rPr lang="en-US" sz="3350" dirty="0"/>
            </a:br>
            <a:r>
              <a:rPr lang="en-US" sz="3350" dirty="0"/>
              <a:t>(примерно 1MB)</a:t>
            </a:r>
            <a:endParaRPr lang="bg-BG" sz="3350" dirty="0"/>
          </a:p>
          <a:p>
            <a:pPr marL="360045" indent="-360045"/>
            <a:r>
              <a:rPr lang="en-GB" sz="3350" dirty="0">
                <a:ea typeface="+mn-lt"/>
                <a:cs typeface="+mn-lt"/>
              </a:rPr>
              <a:t>Следи точката, до която всяка активна подпрограма трябва да върне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контрола</a:t>
            </a:r>
            <a:r>
              <a:rPr lang="en-GB" sz="3350" dirty="0">
                <a:ea typeface="+mn-lt"/>
                <a:cs typeface="+mn-lt"/>
              </a:rPr>
              <a:t>, когато завърши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изпълнението си</a:t>
            </a:r>
            <a:endParaRPr lang="en-US" sz="3399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  <a:endParaRPr lang="en-US" dirty="0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717393" y="3969000"/>
            <a:ext cx="1828325" cy="5537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51" name="TextBox 50"/>
          <p:cNvSpPr txBox="1"/>
          <p:nvPr/>
        </p:nvSpPr>
        <p:spPr>
          <a:xfrm>
            <a:off x="7717394" y="3996050"/>
            <a:ext cx="182832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19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94230" y="4703752"/>
            <a:ext cx="1530012" cy="1331778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548446" y="4233063"/>
            <a:ext cx="1027944" cy="800956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271000" y="5132735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173015" y="512740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5993791" y="512486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469701" y="4253758"/>
            <a:ext cx="1027944" cy="780261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66512" y="5798832"/>
            <a:ext cx="1243520" cy="648829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37371" y="5795785"/>
            <a:ext cx="1243520" cy="656569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69A60859-3BFB-056D-30C6-5A7F5B37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7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-2.96296E-6 L 0.2985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14167 -0.09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09051 L -2.29167E-6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57 0.00023 L -3.33333E-6 -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Сума </a:t>
            </a:r>
            <a:r>
              <a:rPr lang="bg-BG" sz="3950" dirty="0"/>
              <a:t>на</a:t>
            </a:r>
            <a:r>
              <a:rPr lang="en-US" sz="3950" dirty="0"/>
              <a:t> масив – Пример</a:t>
            </a:r>
            <a:endParaRPr lang="bg-BG" sz="3950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56" y="2537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50" y="425910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98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552" y="426203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4801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7503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916" y="2397527"/>
            <a:ext cx="378391" cy="482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9500" y="1388122"/>
            <a:ext cx="1232709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200487" y="1027005"/>
            <a:ext cx="230734" cy="219398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886" y="1372859"/>
            <a:ext cx="16894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196" y="1335016"/>
            <a:ext cx="173959" cy="164549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8735" y="3229234"/>
            <a:ext cx="24330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Sum((n - 1)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89716" y="3374834"/>
            <a:ext cx="174460" cy="11039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098" y="5167374"/>
            <a:ext cx="179594" cy="53049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1797" y="4741249"/>
            <a:ext cx="31077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Sum(((n - 1) - 1) - 1)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8859" y="2397526"/>
          <a:ext cx="21939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312" y="239752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5822" y="4164785"/>
          <a:ext cx="109502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510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510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223" y="2397524"/>
          <a:ext cx="1641723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41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417" y="416478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0923" y="4164784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417" y="5638383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430" y="5638382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6627" y="5638381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259" y="5638380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F8D2ED8-A76A-DD7B-67F8-397FCCADD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907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3" grpId="0" animBg="1"/>
      <p:bldP spid="24" grpId="0" animBg="1"/>
      <p:bldP spid="46" grpId="0"/>
      <p:bldP spid="48" grpId="0" animBg="1"/>
      <p:bldP spid="49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>
            <a:extLst>
              <a:ext uri="{FF2B5EF4-FFF2-40B4-BE49-F238E27FC236}">
                <a16:creationId xmlns:a16="http://schemas.microsoft.com/office/drawing/2014/main" id="{009E43B2-14E6-4BE5-9D1D-F4D1FD04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33" y="1628801"/>
            <a:ext cx="2162135" cy="216213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8FDC1A4-3E48-FCA3-A9E1-35D6944A9A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Упражнения</a:t>
            </a:r>
          </a:p>
        </p:txBody>
      </p:sp>
    </p:spTree>
    <p:extLst>
      <p:ext uri="{BB962C8B-B14F-4D97-AF65-F5344CB8AC3E}">
        <p14:creationId xmlns:p14="http://schemas.microsoft.com/office/powerpoint/2010/main" val="36376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</a:t>
            </a:r>
            <a:r>
              <a:rPr lang="bg-BG" sz="3950" dirty="0"/>
              <a:t>на </a:t>
            </a:r>
            <a:r>
              <a:rPr lang="en-US" sz="3950" dirty="0"/>
              <a:t>масив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4579" y="1151532"/>
            <a:ext cx="11801576" cy="556908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който:</a:t>
            </a:r>
            <a:endParaRPr lang="bg-BG" sz="3600" dirty="0">
              <a:solidFill>
                <a:srgbClr val="234465"/>
              </a:solidFill>
            </a:endParaRPr>
          </a:p>
          <a:p>
            <a:pPr marL="802957" lvl="1" indent="-360045">
              <a:lnSpc>
                <a:spcPct val="100000"/>
              </a:lnSpc>
            </a:pPr>
            <a:r>
              <a:rPr lang="bg-BG" sz="3150" dirty="0">
                <a:solidFill>
                  <a:srgbClr val="234465"/>
                </a:solidFill>
                <a:cs typeface="Calibri"/>
              </a:rPr>
              <a:t>Чете </a:t>
            </a:r>
            <a:r>
              <a:rPr lang="bg-BG" sz="3150" b="1" dirty="0">
                <a:solidFill>
                  <a:schemeClr val="bg1"/>
                </a:solidFill>
                <a:cs typeface="Calibri"/>
              </a:rPr>
              <a:t>масив от числа </a:t>
            </a:r>
            <a:r>
              <a:rPr lang="bg-BG" sz="3150" dirty="0">
                <a:solidFill>
                  <a:srgbClr val="234465"/>
                </a:solidFill>
                <a:cs typeface="Calibri"/>
              </a:rPr>
              <a:t>от конзолата</a:t>
            </a:r>
          </a:p>
          <a:p>
            <a:pPr lvl="1" indent="-360045">
              <a:lnSpc>
                <a:spcPct val="100000"/>
              </a:lnSpc>
            </a:pPr>
            <a:r>
              <a:rPr lang="en-US" sz="3400" dirty="0"/>
              <a:t>Намира </a:t>
            </a:r>
            <a:r>
              <a:rPr lang="en-US" sz="3400" b="1" dirty="0">
                <a:solidFill>
                  <a:schemeClr val="bg1"/>
                </a:solidFill>
              </a:rPr>
              <a:t>сумата</a:t>
            </a:r>
            <a:r>
              <a:rPr lang="en-US" sz="3400" dirty="0"/>
              <a:t> на всички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 числа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6129705" y="4486460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4336243"/>
            <a:ext cx="248815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72" y="4336243"/>
            <a:ext cx="770228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163241"/>
            <a:ext cx="190315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72" y="5163241"/>
            <a:ext cx="52864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6122680" y="5319000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CDF0C1-223A-3DC8-FCE0-87591A8EC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1198</Words>
  <Application>Microsoft Office PowerPoint</Application>
  <PresentationFormat>Широк екран</PresentationFormat>
  <Paragraphs>237</Paragraphs>
  <Slides>26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Times New Roman</vt:lpstr>
      <vt:lpstr>Wingdings</vt:lpstr>
      <vt:lpstr>SoftUni</vt:lpstr>
      <vt:lpstr>Рекурсия</vt:lpstr>
      <vt:lpstr>Съдържание</vt:lpstr>
      <vt:lpstr>Какво е рекурсия?</vt:lpstr>
      <vt:lpstr>Какво е рекурсия?</vt:lpstr>
      <vt:lpstr>Какво е рекурсия?</vt:lpstr>
      <vt:lpstr>Стек</vt:lpstr>
      <vt:lpstr>Сума на масив – Пример</vt:lpstr>
      <vt:lpstr>Упражнения</vt:lpstr>
      <vt:lpstr>Задача: Сума на масив</vt:lpstr>
      <vt:lpstr>Решение: Сума на масив</vt:lpstr>
      <vt:lpstr>Задача: Рекурсивен факториел</vt:lpstr>
      <vt:lpstr>Рекурсивен факториел – Примери</vt:lpstr>
      <vt:lpstr>Решение: Рекурсивен факториел</vt:lpstr>
      <vt:lpstr>Директна и индиректна рекурсия</vt:lpstr>
      <vt:lpstr>Рекурсия преди и след действието</vt:lpstr>
      <vt:lpstr>Задача: Рекурсивно рисуване</vt:lpstr>
      <vt:lpstr>Рекурсия преди и след действието – Пример</vt:lpstr>
      <vt:lpstr>Кога да използваме и кога да избягваме рекурсия?</vt:lpstr>
      <vt:lpstr>Бързина: Рекурсивно и интеративно обхождане</vt:lpstr>
      <vt:lpstr>Безкрайна рекурсия</vt:lpstr>
      <vt:lpstr>Рекурсията може да бъде вредна!</vt:lpstr>
      <vt:lpstr>Как работи рекурсията на Фибоначи?</vt:lpstr>
      <vt:lpstr>Кога да използваме рекурсия?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</dc:title>
  <dc:subject>Модул 2: Структури от данни и алгоритми</dc:subject>
  <dc:creator>BG-IT-Edu</dc:creator>
  <cp:keywords>C#; 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92</cp:revision>
  <dcterms:created xsi:type="dcterms:W3CDTF">2018-05-23T13:08:44Z</dcterms:created>
  <dcterms:modified xsi:type="dcterms:W3CDTF">2023-09-17T14:22:02Z</dcterms:modified>
  <cp:category>© SoftUni – https://softuni.org</cp:category>
</cp:coreProperties>
</file>