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394" r:id="rId2"/>
    <p:sldId id="395" r:id="rId3"/>
    <p:sldId id="685" r:id="rId4"/>
    <p:sldId id="654" r:id="rId5"/>
    <p:sldId id="688" r:id="rId6"/>
    <p:sldId id="669" r:id="rId7"/>
    <p:sldId id="689" r:id="rId8"/>
    <p:sldId id="708" r:id="rId9"/>
    <p:sldId id="599" r:id="rId10"/>
    <p:sldId id="581" r:id="rId11"/>
    <p:sldId id="712" r:id="rId12"/>
    <p:sldId id="601" r:id="rId13"/>
    <p:sldId id="713" r:id="rId14"/>
    <p:sldId id="690" r:id="rId15"/>
    <p:sldId id="697" r:id="rId16"/>
    <p:sldId id="692" r:id="rId17"/>
    <p:sldId id="695" r:id="rId18"/>
    <p:sldId id="698" r:id="rId19"/>
    <p:sldId id="714" r:id="rId20"/>
    <p:sldId id="709" r:id="rId21"/>
    <p:sldId id="624" r:id="rId22"/>
    <p:sldId id="699" r:id="rId23"/>
    <p:sldId id="703" r:id="rId24"/>
    <p:sldId id="700" r:id="rId25"/>
    <p:sldId id="701" r:id="rId26"/>
    <p:sldId id="706" r:id="rId27"/>
    <p:sldId id="715" r:id="rId28"/>
    <p:sldId id="642" r:id="rId29"/>
    <p:sldId id="657" r:id="rId30"/>
    <p:sldId id="707" r:id="rId31"/>
    <p:sldId id="710" r:id="rId32"/>
    <p:sldId id="650" r:id="rId33"/>
    <p:sldId id="651" r:id="rId34"/>
    <p:sldId id="717" r:id="rId35"/>
    <p:sldId id="29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186E2D8-9561-4B7F-8A85-1FD8DC504BDC}">
          <p14:sldIdLst>
            <p14:sldId id="394"/>
            <p14:sldId id="395"/>
          </p14:sldIdLst>
        </p14:section>
        <p14:section name="Пермутации" id="{0897D2EB-6094-4396-9473-4386010F2768}">
          <p14:sldIdLst>
            <p14:sldId id="685"/>
            <p14:sldId id="654"/>
            <p14:sldId id="688"/>
            <p14:sldId id="669"/>
            <p14:sldId id="689"/>
            <p14:sldId id="708"/>
            <p14:sldId id="599"/>
            <p14:sldId id="581"/>
            <p14:sldId id="712"/>
            <p14:sldId id="601"/>
            <p14:sldId id="713"/>
          </p14:sldIdLst>
        </p14:section>
        <p14:section name="Вариации" id="{C3A7C237-93D7-4A2B-A3C6-8B8D44D9370E}">
          <p14:sldIdLst>
            <p14:sldId id="690"/>
            <p14:sldId id="697"/>
            <p14:sldId id="692"/>
            <p14:sldId id="695"/>
            <p14:sldId id="698"/>
            <p14:sldId id="714"/>
            <p14:sldId id="709"/>
            <p14:sldId id="624"/>
          </p14:sldIdLst>
        </p14:section>
        <p14:section name="Комбинации" id="{4C14507A-14A0-4F93-9BF7-B8BC848B7B63}">
          <p14:sldIdLst>
            <p14:sldId id="699"/>
            <p14:sldId id="703"/>
            <p14:sldId id="700"/>
            <p14:sldId id="701"/>
            <p14:sldId id="706"/>
            <p14:sldId id="715"/>
            <p14:sldId id="642"/>
            <p14:sldId id="657"/>
          </p14:sldIdLst>
        </p14:section>
        <p14:section name="N избора от K брой" id="{B85003E6-018E-4C8B-A3E7-18BE74FF40B7}">
          <p14:sldIdLst>
            <p14:sldId id="707"/>
            <p14:sldId id="710"/>
            <p14:sldId id="650"/>
            <p14:sldId id="651"/>
            <p14:sldId id="717"/>
          </p14:sldIdLst>
        </p14:section>
        <p14:section name="Обобщение" id="{5C76770D-5943-4D77-976E-7DA1B8207D0C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90281D0-8FC2-BAE3-470B-4D99C430AE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035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FA455F3-B4D8-BF6C-E74F-C5D42D6E45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649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65D8FF-9C55-76DE-6D9E-FFF125FB0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F0849-0F03-1E49-C231-F64527D80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645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8A884D-B22D-79D9-67B4-7BB6421FA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191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5FCFA85-EC68-E658-AD89-89E3B330E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833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266DBC-EFAB-6C71-E514-677292C4B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2712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323B7F6-2972-C3EF-BA82-3A627BE10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963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9000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2" y="545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454000"/>
            <a:ext cx="4751954" cy="34155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Пермутации</a:t>
            </a:r>
            <a:r>
              <a:rPr lang="en-US" dirty="0"/>
              <a:t>, </a:t>
            </a:r>
            <a:r>
              <a:rPr lang="bg-BG" dirty="0"/>
              <a:t>вариации</a:t>
            </a:r>
            <a:r>
              <a:rPr lang="en-US" dirty="0"/>
              <a:t>, </a:t>
            </a:r>
            <a:r>
              <a:rPr lang="bg-BG" dirty="0"/>
              <a:t>комбинации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Комбинаторни алгоритми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F0378-5AD6-8695-0A9B-0C392053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9986420" y="2839887"/>
            <a:ext cx="1679781" cy="167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5D8E427-FBA7-D5EB-7876-BDABB30A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6" y="2302137"/>
            <a:ext cx="2295000" cy="22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054F51D-28E0-2955-29DF-66E562A7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9042464" y="3483812"/>
            <a:ext cx="1679782" cy="16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943730" y="4038441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permute(1)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125" y="4038441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permute(0)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7" y="1196126"/>
            <a:ext cx="12240763" cy="5561125"/>
          </a:xfrm>
        </p:spPr>
        <p:txBody>
          <a:bodyPr>
            <a:normAutofit/>
          </a:bodyPr>
          <a:lstStyle/>
          <a:p>
            <a:r>
              <a:rPr lang="bg-BG" sz="2800" dirty="0"/>
              <a:t>Създайте метод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bg-BG" sz="2800" dirty="0"/>
              <a:t>за генериране вариации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bg-BG" sz="2800" dirty="0"/>
              <a:t>Сложете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неизползваните</a:t>
            </a:r>
            <a:r>
              <a:rPr lang="en-US" sz="2800" dirty="0"/>
              <a:t> </a:t>
            </a:r>
            <a:r>
              <a:rPr lang="bg-BG" sz="2800" dirty="0"/>
              <a:t>елементи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</a:t>
            </a:r>
            <a:r>
              <a:rPr lang="en-US" sz="2800" dirty="0"/>
              <a:t> </a:t>
            </a:r>
            <a:r>
              <a:rPr lang="bg-BG" sz="2800" dirty="0"/>
              <a:t>позиция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 err="1"/>
              <a:t>Маракирайте</a:t>
            </a:r>
            <a:r>
              <a:rPr lang="en-US" sz="2800" dirty="0"/>
              <a:t>/</a:t>
            </a:r>
            <a:r>
              <a:rPr lang="bg-BG" sz="2800" dirty="0"/>
              <a:t>отметнете</a:t>
            </a:r>
            <a:r>
              <a:rPr lang="en-US" sz="2800" dirty="0"/>
              <a:t> </a:t>
            </a:r>
            <a:r>
              <a:rPr lang="bg-BG" sz="2800" dirty="0"/>
              <a:t>елементите</a:t>
            </a:r>
            <a:r>
              <a:rPr lang="en-US" sz="2800" dirty="0"/>
              <a:t>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използвани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Извикайте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28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2800" dirty="0"/>
              <a:t> </a:t>
            </a:r>
            <a:r>
              <a:rPr lang="bg-BG" sz="2800" dirty="0"/>
              <a:t>за да генерирате останалата част от масива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</a:t>
            </a:r>
            <a:r>
              <a:rPr lang="en-US" dirty="0"/>
              <a:t>: </a:t>
            </a:r>
            <a:r>
              <a:rPr lang="bg-BG" dirty="0"/>
              <a:t>пермутации</a:t>
            </a:r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2876" y="4664431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11856640" y="1628800"/>
            <a:ext cx="0" cy="3380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683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0684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7462" y="5757896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562373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54186" y="4726378"/>
          <a:ext cx="40060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605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374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9632" y="4664432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218" y="5737498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08874" y="4041232"/>
          <a:ext cx="2355590" cy="25561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5590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permute(n)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7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print();</a:t>
                      </a:r>
                    </a:p>
                    <a:p>
                      <a:pPr algn="ctr"/>
                      <a:r>
                        <a:rPr lang="en-US" sz="2400" dirty="0"/>
                        <a:t>stop();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B8F2AD8E-F3DE-0F10-3621-42A61DD38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9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" grpId="0" animBg="1"/>
      <p:bldP spid="35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49A29D7-9371-FE0F-A526-64EAC7867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224000"/>
            <a:ext cx="10836275" cy="544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static void </a:t>
            </a:r>
            <a:r>
              <a:rPr lang="en-US" altLang="en-US" sz="2400" dirty="0">
                <a:solidFill>
                  <a:schemeClr val="bg1"/>
                </a:solidFill>
              </a:rPr>
              <a:t>Permute(</a:t>
            </a:r>
            <a:r>
              <a:rPr lang="en-US" altLang="en-US" sz="2400" dirty="0"/>
              <a:t>int index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if (</a:t>
            </a:r>
            <a:r>
              <a:rPr lang="en-US" altLang="en-US" sz="2400" dirty="0">
                <a:solidFill>
                  <a:schemeClr val="bg1"/>
                </a:solidFill>
              </a:rPr>
              <a:t>index</a:t>
            </a:r>
            <a:r>
              <a:rPr lang="en-US" altLang="en-US" sz="2400" dirty="0"/>
              <a:t> &gt;= </a:t>
            </a:r>
            <a:r>
              <a:rPr lang="en-US" altLang="en-US" sz="2400" dirty="0" err="1"/>
              <a:t>elements.</a:t>
            </a:r>
            <a:r>
              <a:rPr lang="en-US" altLang="en-US" sz="2400" dirty="0" err="1">
                <a:solidFill>
                  <a:schemeClr val="bg1"/>
                </a:solidFill>
              </a:rPr>
              <a:t>Length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chemeClr val="bg1"/>
                </a:solidFill>
              </a:rPr>
              <a:t>Print()</a:t>
            </a:r>
            <a:r>
              <a:rPr lang="en-US" altLang="en-US" sz="24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else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chemeClr val="bg1"/>
                </a:solidFill>
              </a:rPr>
              <a:t>Permute(</a:t>
            </a:r>
            <a:r>
              <a:rPr lang="en-US" altLang="en-US" sz="2400" dirty="0"/>
              <a:t>index + 1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  <a:r>
              <a:rPr lang="en-US" altLang="en-US" sz="24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for (int i = index + 1; i &lt; </a:t>
            </a:r>
            <a:r>
              <a:rPr lang="en-US" altLang="en-US" sz="2400" dirty="0" err="1"/>
              <a:t>elements.</a:t>
            </a:r>
            <a:r>
              <a:rPr lang="en-US" altLang="en-US" sz="2400" dirty="0" err="1">
                <a:solidFill>
                  <a:schemeClr val="bg1"/>
                </a:solidFill>
              </a:rPr>
              <a:t>Length</a:t>
            </a:r>
            <a:r>
              <a:rPr lang="en-US" altLang="en-US" sz="2400" dirty="0"/>
              <a:t>; i++)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chemeClr val="bg1"/>
                </a:solidFill>
              </a:rPr>
              <a:t>Swap(</a:t>
            </a:r>
            <a:r>
              <a:rPr lang="en-US" altLang="en-US" sz="2400" dirty="0"/>
              <a:t>index, i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  <a:r>
              <a:rPr lang="en-US" altLang="en-US" sz="24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chemeClr val="bg1"/>
                </a:solidFill>
              </a:rPr>
              <a:t>Permute(</a:t>
            </a:r>
            <a:r>
              <a:rPr lang="en-US" altLang="en-US" sz="2400" dirty="0"/>
              <a:t>index + 1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  <a:r>
              <a:rPr lang="en-US" altLang="en-US" sz="24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chemeClr val="bg1"/>
                </a:solidFill>
              </a:rPr>
              <a:t>Swap(</a:t>
            </a:r>
            <a:r>
              <a:rPr lang="en-US" altLang="en-US" sz="2400" dirty="0"/>
              <a:t>index, i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  <a:r>
              <a:rPr lang="en-US" altLang="en-US" sz="24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/>
              <a:t>}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BB383E4-7B0F-FF9A-3783-7EBD005F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на пермутации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F9EEB-5A1F-0FC8-AAF6-4D7E99B0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44" y="1420282"/>
            <a:ext cx="1870845" cy="33259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BACE50B-1551-CDC5-820B-167A0EC7F5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Използвайте дадения масив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new []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sz="3200" dirty="0"/>
              <a:t>По дефиниция</a:t>
            </a:r>
            <a:r>
              <a:rPr lang="en-GB" sz="3200" dirty="0"/>
              <a:t>: { A, B', B'' } == { A, B'', B' }</a:t>
            </a:r>
          </a:p>
          <a:p>
            <a:r>
              <a:rPr lang="bg-BG" sz="3400" dirty="0"/>
              <a:t>Генерирайте всички пермутации в </a:t>
            </a:r>
            <a:r>
              <a:rPr lang="bg-BG" sz="3400" b="1" dirty="0">
                <a:solidFill>
                  <a:schemeClr val="bg1"/>
                </a:solidFill>
              </a:rPr>
              <a:t>мулти сет</a:t>
            </a: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повторения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844696" y="4354092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046" y="4291823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3" y="3861048"/>
            <a:ext cx="1268856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BBA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0D5E11-4CFA-ED00-6508-5C8A7E106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8976557-7977-540A-66DA-3B6D91DB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повторения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24A04F-B965-3519-61DC-F407B72E4FD4}"/>
              </a:ext>
            </a:extLst>
          </p:cNvPr>
          <p:cNvSpPr txBox="1">
            <a:spLocks/>
          </p:cNvSpPr>
          <p:nvPr/>
        </p:nvSpPr>
        <p:spPr>
          <a:xfrm>
            <a:off x="208074" y="1194201"/>
            <a:ext cx="11804880" cy="54948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int index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&gt;=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return;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var swapped = new </a:t>
            </a:r>
            <a:r>
              <a:rPr lang="en-US" altLang="en-US" sz="2200" dirty="0">
                <a:solidFill>
                  <a:schemeClr val="bg1"/>
                </a:solidFill>
              </a:rPr>
              <a:t>HashSet&lt;string&gt; </a:t>
            </a:r>
            <a:r>
              <a:rPr lang="en-US" altLang="en-US" sz="2200" dirty="0"/>
              <a:t>{ elements[index] };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for (int i = 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+ 1; i &lt;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…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22B8F7-3C9F-D03C-B167-325DE658EEC4}"/>
              </a:ext>
            </a:extLst>
          </p:cNvPr>
          <p:cNvSpPr txBox="1">
            <a:spLocks/>
          </p:cNvSpPr>
          <p:nvPr/>
        </p:nvSpPr>
        <p:spPr>
          <a:xfrm>
            <a:off x="5682165" y="1196753"/>
            <a:ext cx="6237891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if (!swapped.</a:t>
            </a:r>
            <a:r>
              <a:rPr lang="en-US" altLang="en-US" sz="2200" dirty="0">
                <a:solidFill>
                  <a:schemeClr val="bg1"/>
                </a:solidFill>
              </a:rPr>
              <a:t>Contains(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)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swapped.</a:t>
            </a:r>
            <a:r>
              <a:rPr lang="en-US" altLang="en-US" sz="2200" dirty="0">
                <a:solidFill>
                  <a:schemeClr val="bg1"/>
                </a:solidFill>
              </a:rPr>
              <a:t>Add(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E3886E11-BFD2-0F72-45A4-88790B99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9"/>
          <a:stretch/>
        </p:blipFill>
        <p:spPr>
          <a:xfrm>
            <a:off x="10272465" y="3536900"/>
            <a:ext cx="1724358" cy="315210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0" name="Connector: Elbow 3">
            <a:extLst>
              <a:ext uri="{FF2B5EF4-FFF2-40B4-BE49-F238E27FC236}">
                <a16:creationId xmlns:a16="http://schemas.microsoft.com/office/drawing/2014/main" id="{982B21E4-85A5-C7A7-B7E5-019287650478}"/>
              </a:ext>
            </a:extLst>
          </p:cNvPr>
          <p:cNvCxnSpPr>
            <a:cxnSpLocks/>
          </p:cNvCxnSpPr>
          <p:nvPr/>
        </p:nvCxnSpPr>
        <p:spPr>
          <a:xfrm flipV="1">
            <a:off x="1415480" y="4005064"/>
            <a:ext cx="8208912" cy="1584178"/>
          </a:xfrm>
          <a:prstGeom prst="bentConnector3">
            <a:avLst>
              <a:gd name="adj1" fmla="val 999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0F24AE40-6E9C-56EC-34AE-6184CFBA73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43D5DC83-98CE-4328-786E-EA0770E7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54" y="1954098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19BA80F4-32CA-48C9-ED96-2F85EC4A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39" y="1282441"/>
            <a:ext cx="1980684" cy="19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E8CD674F-C777-4DFE-E16A-0119EDB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1137" y="2803457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1BE27B2-4DD8-8DEE-F563-8627E09042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72909"/>
            <a:ext cx="10961783" cy="1151091"/>
          </a:xfrm>
        </p:spPr>
        <p:txBody>
          <a:bodyPr/>
          <a:lstStyle/>
          <a:p>
            <a:r>
              <a:rPr lang="ru-RU" dirty="0"/>
              <a:t>Подреждане на членове от набор в K брой набори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DDEC46D-F3B2-AD4C-8FCB-A7D447DECE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bg-BG" dirty="0"/>
              <a:t>Вариации</a:t>
            </a:r>
          </a:p>
        </p:txBody>
      </p:sp>
    </p:spTree>
    <p:extLst>
      <p:ext uri="{BB962C8B-B14F-4D97-AF65-F5344CB8AC3E}">
        <p14:creationId xmlns:p14="http://schemas.microsoft.com/office/powerpoint/2010/main" val="18849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358032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Вариация </a:t>
            </a:r>
            <a:r>
              <a:rPr lang="bg-BG" dirty="0"/>
              <a:t>е подреждане на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елементи </a:t>
            </a:r>
            <a:r>
              <a:rPr lang="bg-BG" dirty="0"/>
              <a:t>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 err="1"/>
              <a:t>количеството</a:t>
            </a:r>
            <a:r>
              <a:rPr lang="ru-RU" dirty="0"/>
              <a:t> </a:t>
            </a:r>
            <a:r>
              <a:rPr lang="ru-RU" dirty="0" err="1"/>
              <a:t>отворени</a:t>
            </a:r>
            <a:r>
              <a:rPr lang="ru-RU" dirty="0"/>
              <a:t> </a:t>
            </a:r>
            <a:r>
              <a:rPr lang="ru-RU" dirty="0" err="1"/>
              <a:t>слотове</a:t>
            </a:r>
            <a:r>
              <a:rPr lang="ru-RU" dirty="0"/>
              <a:t> в</a:t>
            </a:r>
            <a:r>
              <a:rPr lang="ru-RU" b="1" dirty="0">
                <a:solidFill>
                  <a:schemeClr val="bg1"/>
                </a:solidFill>
              </a:rPr>
              <a:t> линеен </a:t>
            </a:r>
            <a:r>
              <a:rPr lang="ru-RU" b="1" dirty="0" err="1">
                <a:solidFill>
                  <a:schemeClr val="bg1"/>
                </a:solidFill>
              </a:rPr>
              <a:t>ред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 вариациите подреждането има значение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A B </a:t>
            </a:r>
            <a:r>
              <a:rPr lang="bg-BG" b="1" dirty="0">
                <a:solidFill>
                  <a:schemeClr val="bg1"/>
                </a:solidFill>
              </a:rPr>
              <a:t>не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като</a:t>
            </a:r>
            <a:r>
              <a:rPr lang="en-US" dirty="0"/>
              <a:t> B A</a:t>
            </a:r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вида вариации: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E091-EB40-4E75-8511-9BCD9489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00" y="2791856"/>
            <a:ext cx="2421372" cy="3878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043BC-CE98-4314-A87A-55A30BE8F9DC}"/>
              </a:ext>
            </a:extLst>
          </p:cNvPr>
          <p:cNvSpPr/>
          <p:nvPr/>
        </p:nvSpPr>
        <p:spPr bwMode="auto">
          <a:xfrm>
            <a:off x="9831000" y="5103141"/>
            <a:ext cx="410320" cy="106657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A3EF12-5D33-45CD-BA1F-67C5A3B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592" y="5328147"/>
            <a:ext cx="3106788" cy="1055298"/>
          </a:xfrm>
          <a:prstGeom prst="wedgeRoundRectCallout">
            <a:avLst>
              <a:gd name="adj1" fmla="val 78049"/>
              <a:gd name="adj2" fmla="val -21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 = 10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възможни числа</a:t>
            </a:r>
            <a:r>
              <a:rPr lang="en-US" sz="2799" b="1" dirty="0">
                <a:solidFill>
                  <a:schemeClr val="bg2"/>
                </a:solidFill>
              </a:rPr>
              <a:t>,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= 3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слота</a:t>
            </a:r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EF0203-CE9C-6A05-FB7E-DC08C44CD1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Подрежда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о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начина в </a:t>
            </a:r>
            <a:r>
              <a:rPr lang="en-GB" sz="3399" b="1" dirty="0">
                <a:solidFill>
                  <a:schemeClr val="bg1"/>
                </a:solidFill>
              </a:rPr>
              <a:t>k </a:t>
            </a:r>
            <a:r>
              <a:rPr lang="bg-BG" sz="3399" b="1" dirty="0">
                <a:solidFill>
                  <a:schemeClr val="bg1"/>
                </a:solidFill>
              </a:rPr>
              <a:t>слота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Взимаме</a:t>
            </a:r>
            <a:r>
              <a:rPr lang="en-GB" sz="3199" dirty="0"/>
              <a:t> </a:t>
            </a:r>
            <a:r>
              <a:rPr lang="bg-BG" sz="3199" dirty="0"/>
              <a:t>всеки</a:t>
            </a:r>
            <a:r>
              <a:rPr lang="en-GB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елемент</a:t>
            </a:r>
            <a:r>
              <a:rPr lang="en-GB" sz="3199" dirty="0"/>
              <a:t> </a:t>
            </a:r>
            <a:r>
              <a:rPr lang="bg-BG" sz="3199" dirty="0"/>
              <a:t>само</a:t>
            </a:r>
            <a:r>
              <a:rPr lang="en-GB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веднъж</a:t>
            </a:r>
            <a:endParaRPr lang="en-GB" sz="3199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8473876" y="4307061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</p:cNvCxnSpPr>
          <p:nvPr/>
        </p:nvCxnSpPr>
        <p:spPr>
          <a:xfrm flipH="1">
            <a:off x="1415270" y="3670152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</p:cNvCxnSpPr>
          <p:nvPr/>
        </p:nvCxnSpPr>
        <p:spPr>
          <a:xfrm>
            <a:off x="2337250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</p:cNvCxnSpPr>
          <p:nvPr/>
        </p:nvCxnSpPr>
        <p:spPr>
          <a:xfrm flipH="1">
            <a:off x="5318561" y="3670152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</p:cNvCxnSpPr>
          <p:nvPr/>
        </p:nvCxnSpPr>
        <p:spPr>
          <a:xfrm>
            <a:off x="6146257" y="3670152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</p:cNvCxnSpPr>
          <p:nvPr/>
        </p:nvCxnSpPr>
        <p:spPr>
          <a:xfrm flipH="1">
            <a:off x="9014955" y="3670152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</p:cNvCxnSpPr>
          <p:nvPr/>
        </p:nvCxnSpPr>
        <p:spPr>
          <a:xfrm>
            <a:off x="9936935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48C6F57-4F75-400D-B5D6-16EE7A9CA732}"/>
              </a:ext>
            </a:extLst>
          </p:cNvPr>
          <p:cNvGraphicFramePr>
            <a:graphicFrameLocks noGrp="1"/>
          </p:cNvGraphicFramePr>
          <p:nvPr/>
        </p:nvGraphicFramePr>
        <p:xfrm>
          <a:off x="5605178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54839C77-61DA-4E5F-93E0-423A91F47595}"/>
              </a:ext>
            </a:extLst>
          </p:cNvPr>
          <p:cNvGraphicFramePr>
            <a:graphicFrameLocks noGrp="1"/>
          </p:cNvGraphicFramePr>
          <p:nvPr/>
        </p:nvGraphicFramePr>
        <p:xfrm>
          <a:off x="9406330" y="32004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3DFFE332-7B5B-47F2-8B48-3364C8A3F05F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5C52D289-4908-41C3-A613-569F0049E500}"/>
              </a:ext>
            </a:extLst>
          </p:cNvPr>
          <p:cNvGraphicFramePr>
            <a:graphicFrameLocks noGrp="1"/>
          </p:cNvGraphicFramePr>
          <p:nvPr/>
        </p:nvGraphicFramePr>
        <p:xfrm>
          <a:off x="2565570" y="42971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F80E424F-C312-4A4E-90DF-F2B95F711E63}"/>
              </a:ext>
            </a:extLst>
          </p:cNvPr>
          <p:cNvGraphicFramePr>
            <a:graphicFrameLocks noGrp="1"/>
          </p:cNvGraphicFramePr>
          <p:nvPr/>
        </p:nvGraphicFramePr>
        <p:xfrm>
          <a:off x="4799856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ECE92514-FE92-4F29-AAD7-F39768E248EA}"/>
              </a:ext>
            </a:extLst>
          </p:cNvPr>
          <p:cNvGraphicFramePr>
            <a:graphicFrameLocks noGrp="1"/>
          </p:cNvGraphicFramePr>
          <p:nvPr/>
        </p:nvGraphicFramePr>
        <p:xfrm>
          <a:off x="1773482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982E49EC-C241-4589-BA13-91E6609DD945}"/>
              </a:ext>
            </a:extLst>
          </p:cNvPr>
          <p:cNvGraphicFramePr>
            <a:graphicFrameLocks noGrp="1"/>
          </p:cNvGraphicFramePr>
          <p:nvPr/>
        </p:nvGraphicFramePr>
        <p:xfrm>
          <a:off x="6511522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6E6F97D8-E8A6-4DEE-BF73-CF00F6DE01C2}"/>
              </a:ext>
            </a:extLst>
          </p:cNvPr>
          <p:cNvGraphicFramePr>
            <a:graphicFrameLocks noGrp="1"/>
          </p:cNvGraphicFramePr>
          <p:nvPr/>
        </p:nvGraphicFramePr>
        <p:xfrm>
          <a:off x="10185542" y="4279500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E5CB272-04BB-4ED3-955F-52A1ECF2A485}"/>
              </a:ext>
            </a:extLst>
          </p:cNvPr>
          <p:cNvSpPr/>
          <p:nvPr/>
        </p:nvSpPr>
        <p:spPr bwMode="auto">
          <a:xfrm>
            <a:off x="371364" y="411476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2330C-D7D5-4AF1-93D2-9C7484D0024C}"/>
              </a:ext>
            </a:extLst>
          </p:cNvPr>
          <p:cNvSpPr txBox="1"/>
          <p:nvPr/>
        </p:nvSpPr>
        <p:spPr>
          <a:xfrm>
            <a:off x="4835860" y="5047645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Вариации</a:t>
            </a:r>
            <a:endParaRPr lang="en-US" sz="32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D5E6AC3-767D-EE11-A133-0A8E323E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8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подреждате вашите чаши на рафт  с различни цветове като се чудите по </a:t>
            </a:r>
            <a:r>
              <a:rPr lang="bg-BG" sz="3200" b="1" dirty="0">
                <a:solidFill>
                  <a:schemeClr val="bg1"/>
                </a:solidFill>
              </a:rPr>
              <a:t>колко различни </a:t>
            </a:r>
            <a:r>
              <a:rPr lang="bg-BG" sz="3200" dirty="0"/>
              <a:t>начина може да подредите вашите </a:t>
            </a:r>
            <a:r>
              <a:rPr lang="bg-BG" sz="3200" b="1" dirty="0">
                <a:solidFill>
                  <a:schemeClr val="bg1"/>
                </a:solidFill>
              </a:rPr>
              <a:t>3 любими чаши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Когато има само </a:t>
            </a:r>
            <a:r>
              <a:rPr lang="bg-BG" sz="2800" b="1" dirty="0">
                <a:solidFill>
                  <a:schemeClr val="bg1"/>
                </a:solidFill>
              </a:rPr>
              <a:t>2</a:t>
            </a:r>
            <a:r>
              <a:rPr lang="bg-BG" sz="2800" dirty="0"/>
              <a:t> свободни места и не може да има еднакви цветове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501104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40138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90281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531932" y="3615835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424664" y="4908601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968037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495016" y="4907766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1014990" y="4907766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416624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355658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305801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447452" y="3615835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340184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883557" y="490860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410536" y="4907766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945295" y="490616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51756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690790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640933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782584" y="3615835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675316" y="490860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218689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745668" y="4907766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280427" y="490616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64399" y="4759538"/>
            <a:ext cx="11592467" cy="1361723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4628895" y="6214353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* 2 = 6 </a:t>
            </a:r>
            <a:r>
              <a:rPr lang="bg-BG" sz="3200" b="1" dirty="0"/>
              <a:t>вариации</a:t>
            </a:r>
            <a:endParaRPr lang="en-US" sz="3200" b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64D9A3D-A03E-0A2B-9660-F3CEAAEF7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0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подреждате вашите чаши на рафт с различни цветове като се чудите по </a:t>
            </a:r>
            <a:r>
              <a:rPr lang="bg-BG" sz="3200" b="1" dirty="0">
                <a:solidFill>
                  <a:schemeClr val="bg1"/>
                </a:solidFill>
              </a:rPr>
              <a:t>колко различни </a:t>
            </a:r>
            <a:r>
              <a:rPr lang="bg-BG" sz="3200" dirty="0"/>
              <a:t>начина може да подредите вашите </a:t>
            </a:r>
            <a:r>
              <a:rPr lang="bg-BG" sz="3200" b="1" dirty="0">
                <a:solidFill>
                  <a:schemeClr val="bg1"/>
                </a:solidFill>
              </a:rPr>
              <a:t>3 любими чаши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Когато има само </a:t>
            </a:r>
            <a:r>
              <a:rPr lang="bg-BG" sz="2800" b="1" dirty="0">
                <a:solidFill>
                  <a:schemeClr val="bg1"/>
                </a:solidFill>
              </a:rPr>
              <a:t>2</a:t>
            </a:r>
            <a:r>
              <a:rPr lang="bg-BG" sz="2800" dirty="0"/>
              <a:t> свободни места и може да има еднакви цветове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Вариации с повторение </a:t>
            </a:r>
            <a:r>
              <a:rPr lang="en-US" dirty="0"/>
              <a:t>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30924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269958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220101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351081" y="3459833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243813" y="4752599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787186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314165" y="4751764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834139" y="4751764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246444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185478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135621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266601" y="3459833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159333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702706" y="4752599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229685" y="4751764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764444" y="4750160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581576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586797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470753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601733" y="3459833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494465" y="4752599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037838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564817" y="4751764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099576" y="4750160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91941" y="5454716"/>
            <a:ext cx="11736706" cy="1266602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6135620" y="3483525"/>
            <a:ext cx="386391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^ 2 = 9 </a:t>
            </a:r>
            <a:r>
              <a:rPr lang="bg-BG" sz="3200" b="1" dirty="0"/>
              <a:t>вариации</a:t>
            </a:r>
            <a:endParaRPr lang="en-US" sz="320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FB05260-5182-666F-8193-6A82507355CC}"/>
              </a:ext>
            </a:extLst>
          </p:cNvPr>
          <p:cNvSpPr/>
          <p:nvPr/>
        </p:nvSpPr>
        <p:spPr bwMode="auto">
          <a:xfrm>
            <a:off x="1234790" y="6485630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586FA5-1021-5073-7F4F-D83881418125}"/>
              </a:ext>
            </a:extLst>
          </p:cNvPr>
          <p:cNvSpPr/>
          <p:nvPr/>
        </p:nvSpPr>
        <p:spPr bwMode="auto">
          <a:xfrm>
            <a:off x="1278997" y="5888036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A93A033-8402-6A90-2F67-2E62A3839D82}"/>
              </a:ext>
            </a:extLst>
          </p:cNvPr>
          <p:cNvSpPr/>
          <p:nvPr/>
        </p:nvSpPr>
        <p:spPr bwMode="auto">
          <a:xfrm>
            <a:off x="1798971" y="5888036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B1DFB42-405B-3844-AB70-58F58DC1813D}"/>
              </a:ext>
            </a:extLst>
          </p:cNvPr>
          <p:cNvSpPr/>
          <p:nvPr/>
        </p:nvSpPr>
        <p:spPr bwMode="auto">
          <a:xfrm>
            <a:off x="5127509" y="649911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5F0534D-AE3A-CA75-DDBB-EF3381617A5B}"/>
              </a:ext>
            </a:extLst>
          </p:cNvPr>
          <p:cNvSpPr/>
          <p:nvPr/>
        </p:nvSpPr>
        <p:spPr bwMode="auto">
          <a:xfrm>
            <a:off x="5151221" y="590235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B6285C5-003C-B64D-4B95-8BDE3DB4C9C2}"/>
              </a:ext>
            </a:extLst>
          </p:cNvPr>
          <p:cNvSpPr/>
          <p:nvPr/>
        </p:nvSpPr>
        <p:spPr bwMode="auto">
          <a:xfrm>
            <a:off x="5694594" y="590235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9DA3431-99DB-8EB1-559B-8DE2E8C518AC}"/>
              </a:ext>
            </a:extLst>
          </p:cNvPr>
          <p:cNvSpPr/>
          <p:nvPr/>
        </p:nvSpPr>
        <p:spPr bwMode="auto">
          <a:xfrm>
            <a:off x="9456714" y="6488190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49B2EC7-7E54-7AA9-9E65-D0B762A60C2D}"/>
              </a:ext>
            </a:extLst>
          </p:cNvPr>
          <p:cNvSpPr/>
          <p:nvPr/>
        </p:nvSpPr>
        <p:spPr bwMode="auto">
          <a:xfrm>
            <a:off x="9500921" y="5890596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4ABA839-B326-4501-DA06-3C96A30CAC9B}"/>
              </a:ext>
            </a:extLst>
          </p:cNvPr>
          <p:cNvSpPr/>
          <p:nvPr/>
        </p:nvSpPr>
        <p:spPr bwMode="auto">
          <a:xfrm>
            <a:off x="10035680" y="5888992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F1475FE5-91BE-149E-C737-48A99EA4E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1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  <p:bldP spid="4" grpId="0" animBg="1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A20007A-A23F-AE09-0629-5DF899D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</a:t>
            </a:r>
            <a:r>
              <a:rPr lang="en-US" dirty="0"/>
              <a:t> </a:t>
            </a:r>
            <a:r>
              <a:rPr lang="bg-BG" dirty="0"/>
              <a:t>вариации</a:t>
            </a:r>
          </a:p>
        </p:txBody>
      </p:sp>
      <p:sp>
        <p:nvSpPr>
          <p:cNvPr id="26" name="Текстов контейнер 1">
            <a:extLst>
              <a:ext uri="{FF2B5EF4-FFF2-40B4-BE49-F238E27FC236}">
                <a16:creationId xmlns:a16="http://schemas.microsoft.com/office/drawing/2014/main" id="{B8D807AC-54FA-D433-E490-F528E3369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50" y="1120342"/>
            <a:ext cx="11818096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Подредете по две символа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/>
              <a:t> </a:t>
            </a:r>
            <a:r>
              <a:rPr lang="bg-BG" sz="3399" dirty="0"/>
              <a:t>по всички</a:t>
            </a:r>
            <a:br>
              <a:rPr lang="bg-BG" sz="3399" dirty="0"/>
            </a:br>
            <a:r>
              <a:rPr lang="bg-BG" sz="3399" dirty="0"/>
              <a:t>възможни възможни начина</a:t>
            </a:r>
            <a:endParaRPr lang="en-GB" sz="3399" dirty="0"/>
          </a:p>
          <a:p>
            <a:pPr lvl="1"/>
            <a:r>
              <a:rPr lang="bg-BG" sz="3199" dirty="0"/>
              <a:t>Колко начина има</a:t>
            </a:r>
            <a:r>
              <a:rPr lang="en-GB" sz="3199" dirty="0"/>
              <a:t>?</a:t>
            </a:r>
          </a:p>
          <a:p>
            <a:endParaRPr lang="bg-BG" dirty="0"/>
          </a:p>
        </p:txBody>
      </p:sp>
      <p:sp>
        <p:nvSpPr>
          <p:cNvPr id="27" name="Контейнер за номер на слайда 2">
            <a:extLst>
              <a:ext uri="{FF2B5EF4-FFF2-40B4-BE49-F238E27FC236}">
                <a16:creationId xmlns:a16="http://schemas.microsoft.com/office/drawing/2014/main" id="{AD081D55-FE56-3789-8ED1-FF3F6AA2A157}"/>
              </a:ext>
            </a:extLst>
          </p:cNvPr>
          <p:cNvSpPr txBox="1">
            <a:spLocks/>
          </p:cNvSpPr>
          <p:nvPr/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936B4867-148A-C82B-9A80-05F1DFC9F876}"/>
              </a:ext>
            </a:extLst>
          </p:cNvPr>
          <p:cNvGraphicFramePr>
            <a:graphicFrameLocks noGrp="1"/>
          </p:cNvGraphicFramePr>
          <p:nvPr/>
        </p:nvGraphicFramePr>
        <p:xfrm>
          <a:off x="6952136" y="2762766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9CDF53C4-3100-6E38-2AAA-D88392C26D07}"/>
                  </a:ext>
                </a:extLst>
              </p:cNvPr>
              <p:cNvSpPr/>
              <p:nvPr/>
            </p:nvSpPr>
            <p:spPr>
              <a:xfrm>
                <a:off x="6710270" y="4603976"/>
                <a:ext cx="1904504" cy="76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399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399" baseline="30000" dirty="0"/>
                  <a:t>k</a:t>
                </a:r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r>
                      <a:rPr lang="en-GB" sz="4399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399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399" baseline="30000" dirty="0"/>
              </a:p>
            </p:txBody>
          </p:sp>
        </mc:Choice>
        <mc:Fallback xmlns=""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9CDF53C4-3100-6E38-2AAA-D88392C26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70" y="4603976"/>
                <a:ext cx="1904504" cy="7692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DDF91E0F-DD4F-704A-08AF-52914D3BF457}"/>
              </a:ext>
            </a:extLst>
          </p:cNvPr>
          <p:cNvGraphicFramePr>
            <a:graphicFrameLocks noGrp="1"/>
          </p:cNvGraphicFramePr>
          <p:nvPr/>
        </p:nvGraphicFramePr>
        <p:xfrm>
          <a:off x="6998767" y="386442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31" name="TextBox 4">
            <a:extLst>
              <a:ext uri="{FF2B5EF4-FFF2-40B4-BE49-F238E27FC236}">
                <a16:creationId xmlns:a16="http://schemas.microsoft.com/office/drawing/2014/main" id="{966FAE5E-9EC8-54DB-69C9-66CADBEE28E9}"/>
              </a:ext>
            </a:extLst>
          </p:cNvPr>
          <p:cNvSpPr txBox="1"/>
          <p:nvPr/>
        </p:nvSpPr>
        <p:spPr>
          <a:xfrm>
            <a:off x="7087329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AAD5E3D-FC07-0B3C-B0F0-C27232538734}"/>
              </a:ext>
            </a:extLst>
          </p:cNvPr>
          <p:cNvSpPr txBox="1"/>
          <p:nvPr/>
        </p:nvSpPr>
        <p:spPr>
          <a:xfrm>
            <a:off x="7619137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5F69B3CB-5192-6F63-AA6C-066D7859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541" y="3633683"/>
            <a:ext cx="1750446" cy="510609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rgbClr val="FFFFFF"/>
                </a:solidFill>
              </a:rPr>
              <a:t>Умножете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A1E849FB-035C-6724-5371-F3DAF236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78" y="5254279"/>
            <a:ext cx="2682043" cy="1327571"/>
          </a:xfrm>
          <a:prstGeom prst="wedgeRoundRectCallout">
            <a:avLst>
              <a:gd name="adj1" fmla="val -50190"/>
              <a:gd name="adj2" fmla="val -58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16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с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D9A4A2DA-5917-816B-FF82-CAE5156B45B6}"/>
              </a:ext>
            </a:extLst>
          </p:cNvPr>
          <p:cNvGraphicFramePr>
            <a:graphicFrameLocks noGrp="1"/>
          </p:cNvGraphicFramePr>
          <p:nvPr/>
        </p:nvGraphicFramePr>
        <p:xfrm>
          <a:off x="528173" y="2986028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0">
                <a:extLst>
                  <a:ext uri="{FF2B5EF4-FFF2-40B4-BE49-F238E27FC236}">
                    <a16:creationId xmlns:a16="http://schemas.microsoft.com/office/drawing/2014/main" id="{DB9DCDDA-8564-2614-6717-167082C746D9}"/>
                  </a:ext>
                </a:extLst>
              </p:cNvPr>
              <p:cNvSpPr/>
              <p:nvPr/>
            </p:nvSpPr>
            <p:spPr>
              <a:xfrm>
                <a:off x="351475" y="4603975"/>
                <a:ext cx="3447978" cy="1200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36" name="Rectangle 10">
                <a:extLst>
                  <a:ext uri="{FF2B5EF4-FFF2-40B4-BE49-F238E27FC236}">
                    <a16:creationId xmlns:a16="http://schemas.microsoft.com/office/drawing/2014/main" id="{DB9DCDDA-8564-2614-6717-167082C74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5" y="4603975"/>
                <a:ext cx="3447978" cy="1200316"/>
              </a:xfrm>
              <a:prstGeom prst="rect">
                <a:avLst/>
              </a:prstGeom>
              <a:blipFill>
                <a:blip r:embed="rId3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13">
            <a:extLst>
              <a:ext uri="{FF2B5EF4-FFF2-40B4-BE49-F238E27FC236}">
                <a16:creationId xmlns:a16="http://schemas.microsoft.com/office/drawing/2014/main" id="{9C9B9499-FD93-EE44-7F04-60B5D09F4641}"/>
              </a:ext>
            </a:extLst>
          </p:cNvPr>
          <p:cNvGraphicFramePr>
            <a:graphicFrameLocks noGrp="1"/>
          </p:cNvGraphicFramePr>
          <p:nvPr/>
        </p:nvGraphicFramePr>
        <p:xfrm>
          <a:off x="982856" y="3831416"/>
          <a:ext cx="1075172" cy="51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86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37586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38" name="TextBox 4">
            <a:extLst>
              <a:ext uri="{FF2B5EF4-FFF2-40B4-BE49-F238E27FC236}">
                <a16:creationId xmlns:a16="http://schemas.microsoft.com/office/drawing/2014/main" id="{0C170E26-1B80-44D9-7E66-5D34CC269ABC}"/>
              </a:ext>
            </a:extLst>
          </p:cNvPr>
          <p:cNvSpPr txBox="1"/>
          <p:nvPr/>
        </p:nvSpPr>
        <p:spPr>
          <a:xfrm>
            <a:off x="1033254" y="38314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D54C5181-1644-28C1-519F-84043EC03501}"/>
              </a:ext>
            </a:extLst>
          </p:cNvPr>
          <p:cNvSpPr txBox="1"/>
          <p:nvPr/>
        </p:nvSpPr>
        <p:spPr>
          <a:xfrm>
            <a:off x="1565062" y="38314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87E02DD0-724B-5E01-D152-C8651426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9" y="3535207"/>
            <a:ext cx="1762169" cy="510609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rgbClr val="FFFFFF"/>
                </a:solidFill>
              </a:rPr>
              <a:t>Умножете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AB88F7D3-64BB-82F4-CD30-83FF1B5E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455" y="4285026"/>
            <a:ext cx="2325206" cy="132757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 различни начина без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6E08CEFD-FB86-70A4-BF03-E597EF9C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175" y="2526483"/>
            <a:ext cx="6691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B662E18-AEB8-5704-5DAE-27BBBA09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860" y="1232168"/>
            <a:ext cx="706759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3C1D3D2-8401-CA8C-DD20-2389B349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4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 animBg="1"/>
      <p:bldP spid="34" grpId="0" animBg="1"/>
      <p:bldP spid="36" grpId="0"/>
      <p:bldP spid="38" grpId="0"/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Пермутации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рекурсия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Вариации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Комбинации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Триъгълника на паскал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0A2E68-BBAC-5360-9342-FDE159EED7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Генерирайте всички </a:t>
            </a:r>
            <a:br>
              <a:rPr lang="bg-BG" sz="3399" dirty="0"/>
            </a:br>
            <a:r>
              <a:rPr lang="bg-BG" sz="3399" dirty="0"/>
              <a:t>възможни начина за </a:t>
            </a:r>
            <a:br>
              <a:rPr lang="bg-BG" sz="3399" dirty="0"/>
            </a:br>
            <a:r>
              <a:rPr lang="bg-BG" sz="3399" b="1" dirty="0">
                <a:solidFill>
                  <a:schemeClr val="bg1"/>
                </a:solidFill>
              </a:rPr>
              <a:t>вариации на </a:t>
            </a:r>
            <a:r>
              <a:rPr lang="en-US" sz="3399" b="1" dirty="0">
                <a:solidFill>
                  <a:schemeClr val="bg1"/>
                </a:solidFill>
              </a:rPr>
              <a:t>k</a:t>
            </a:r>
            <a:r>
              <a:rPr lang="bg-BG" sz="3399" b="1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 набор</a:t>
            </a:r>
            <a:br>
              <a:rPr lang="bg-BG" sz="3399" dirty="0"/>
            </a:br>
            <a:r>
              <a:rPr lang="bg-BG" sz="3399" dirty="0"/>
              <a:t>на елементи</a:t>
            </a:r>
            <a:endParaRPr lang="en-GB" sz="3399" dirty="0"/>
          </a:p>
          <a:p>
            <a:pPr lvl="1"/>
            <a:r>
              <a:rPr lang="bg-BG" sz="3199" dirty="0"/>
              <a:t>Можете да изберете 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само един елемент</a:t>
            </a:r>
            <a:endParaRPr lang="en-GB" sz="31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 на вариации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992231" y="533629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40" y="5058642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319" y="4535908"/>
            <a:ext cx="82649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CB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1752121-10B7-4C7E-B8BC-AC9651C6FD24}"/>
              </a:ext>
            </a:extLst>
          </p:cNvPr>
          <p:cNvSpPr txBox="1">
            <a:spLocks/>
          </p:cNvSpPr>
          <p:nvPr/>
        </p:nvSpPr>
        <p:spPr>
          <a:xfrm>
            <a:off x="5735961" y="1196125"/>
            <a:ext cx="6454453" cy="51211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index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if (</a:t>
            </a:r>
            <a:r>
              <a:rPr lang="en-US" altLang="en-US" sz="2000" dirty="0">
                <a:solidFill>
                  <a:schemeClr val="bg1"/>
                </a:solidFill>
              </a:rPr>
              <a:t>index</a:t>
            </a:r>
            <a:r>
              <a:rPr lang="en-US" altLang="en-US" sz="2000" dirty="0"/>
              <a:t> &gt;= variations.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else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for (int i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0; i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&lt;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elements.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; i++)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if (!used[i])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used[i] = </a:t>
            </a:r>
            <a:r>
              <a:rPr lang="en-US" altLang="en-US" sz="2000" dirty="0">
                <a:solidFill>
                  <a:schemeClr val="bg1"/>
                </a:solidFill>
              </a:rPr>
              <a:t>true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variations[index] = elements[i];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</a:t>
            </a:r>
            <a:r>
              <a:rPr lang="en-US" altLang="en-US" sz="2000" dirty="0"/>
              <a:t>(index + 1);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used[i] = </a:t>
            </a:r>
            <a:r>
              <a:rPr lang="en-US" altLang="en-US" sz="2000" dirty="0">
                <a:solidFill>
                  <a:schemeClr val="bg1"/>
                </a:solidFill>
              </a:rPr>
              <a:t>false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51480-3AA9-5DBF-FDDA-016ADED2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897" y="4365105"/>
            <a:ext cx="1152999" cy="23409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295423CA-2B48-8789-6954-A66AE0BAA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1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99" dirty="0"/>
              <a:t>Генерирайте всички възможни начина за генериране на </a:t>
            </a:r>
            <a:r>
              <a:rPr lang="bg-BG" sz="3399" b="1" dirty="0">
                <a:solidFill>
                  <a:schemeClr val="bg1"/>
                </a:solidFill>
              </a:rPr>
              <a:t>вариации</a:t>
            </a:r>
            <a:endParaRPr lang="en-GB" sz="3399" dirty="0"/>
          </a:p>
          <a:p>
            <a:pPr lvl="1">
              <a:lnSpc>
                <a:spcPct val="100000"/>
              </a:lnSpc>
            </a:pPr>
            <a:r>
              <a:rPr lang="bg-BG" sz="3399" dirty="0"/>
              <a:t>Може да </a:t>
            </a:r>
            <a:r>
              <a:rPr lang="bg-BG" sz="3399" b="1" dirty="0">
                <a:solidFill>
                  <a:schemeClr val="bg1"/>
                </a:solidFill>
              </a:rPr>
              <a:t>избирате</a:t>
            </a:r>
            <a:r>
              <a:rPr lang="bg-BG" sz="3399" dirty="0"/>
              <a:t> всеки елемент </a:t>
            </a:r>
            <a:r>
              <a:rPr lang="bg-BG" sz="3399" b="1" dirty="0">
                <a:solidFill>
                  <a:schemeClr val="bg1"/>
                </a:solidFill>
              </a:rPr>
              <a:t>няколко пъти</a:t>
            </a:r>
            <a:endParaRPr lang="en-GB" sz="33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 на вариации с </a:t>
            </a:r>
            <a:r>
              <a:rPr lang="bg-BG" dirty="0" err="1"/>
              <a:t>повт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743013" y="497794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3" y="4659975"/>
            <a:ext cx="118389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20" y="3226301"/>
            <a:ext cx="88926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7B2AC5-9C0C-0D7C-E0F8-8A25B32E4FF6}"/>
              </a:ext>
            </a:extLst>
          </p:cNvPr>
          <p:cNvSpPr txBox="1">
            <a:spLocks/>
          </p:cNvSpPr>
          <p:nvPr/>
        </p:nvSpPr>
        <p:spPr>
          <a:xfrm>
            <a:off x="3524457" y="3226301"/>
            <a:ext cx="7200800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int index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if (index &gt;= variations.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else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foreach (int n in elements)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variations[index] = n;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index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70433-E6FE-3945-B9B0-DA194AE6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3691"/>
          <a:stretch/>
        </p:blipFill>
        <p:spPr>
          <a:xfrm>
            <a:off x="10797265" y="3226302"/>
            <a:ext cx="889260" cy="4115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1873370-2DAF-7372-8552-94653D443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9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/>
              <p:nvPr/>
            </p:nvSpPr>
            <p:spPr>
              <a:xfrm>
                <a:off x="4794921" y="1813446"/>
                <a:ext cx="2602161" cy="1455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399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399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21" y="1813446"/>
                <a:ext cx="2602161" cy="1455341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12925B0-87DF-6627-9412-3FCB555C80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Вариации без значение за подредба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E06A59E-7910-BDE5-0A56-D13156B8EC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489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47528" y="1052736"/>
            <a:ext cx="9927138" cy="56311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Комбинация</a:t>
            </a:r>
            <a:r>
              <a:rPr lang="en-US" dirty="0"/>
              <a:t> 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подреждане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елемента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на брой</a:t>
            </a:r>
            <a:r>
              <a:rPr lang="en-US" dirty="0"/>
              <a:t> </a:t>
            </a:r>
            <a:r>
              <a:rPr lang="bg-BG" dirty="0"/>
              <a:t>свободни</a:t>
            </a:r>
            <a:r>
              <a:rPr lang="en-US" dirty="0"/>
              <a:t> </a:t>
            </a:r>
            <a:r>
              <a:rPr lang="bg-BG" dirty="0"/>
              <a:t>слотове</a:t>
            </a:r>
            <a:r>
              <a:rPr lang="en-US" dirty="0"/>
              <a:t> </a:t>
            </a:r>
            <a:r>
              <a:rPr lang="bg-BG" dirty="0"/>
              <a:t>в линеен ред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 комбинациите не е</a:t>
            </a:r>
            <a:br>
              <a:rPr lang="bg-BG" dirty="0"/>
            </a:br>
            <a:r>
              <a:rPr lang="bg-BG" dirty="0"/>
              <a:t>от значение </a:t>
            </a:r>
            <a:r>
              <a:rPr lang="bg-BG" b="1" dirty="0">
                <a:solidFill>
                  <a:schemeClr val="bg1"/>
                </a:solidFill>
              </a:rPr>
              <a:t>подредбата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 B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dirty="0"/>
              <a:t> </a:t>
            </a:r>
            <a:r>
              <a:rPr lang="bg-BG" dirty="0"/>
              <a:t>като </a:t>
            </a:r>
            <a:r>
              <a:rPr lang="en-US" dirty="0"/>
              <a:t>B A</a:t>
            </a:r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sz="3597" b="1" dirty="0">
                <a:solidFill>
                  <a:schemeClr val="bg1"/>
                </a:solidFill>
              </a:rPr>
              <a:t>два</a:t>
            </a:r>
            <a:r>
              <a:rPr lang="en-US" dirty="0"/>
              <a:t> </a:t>
            </a:r>
            <a:r>
              <a:rPr lang="bg-BG" dirty="0"/>
              <a:t>вида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комбинации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BA0BF-5576-4453-8360-B4D5E251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327566"/>
            <a:ext cx="4885046" cy="2829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76800-319E-42A9-9FC2-7158E6F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70" y="5449900"/>
            <a:ext cx="2142021" cy="1057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87151-C65F-4E34-ADBC-2FBA60C65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708" y="5459772"/>
            <a:ext cx="1995974" cy="1057101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DDFC984-AB34-45A9-8BF7-E8B7E62D4E20}"/>
              </a:ext>
            </a:extLst>
          </p:cNvPr>
          <p:cNvSpPr/>
          <p:nvPr/>
        </p:nvSpPr>
        <p:spPr bwMode="auto">
          <a:xfrm>
            <a:off x="8210506" y="5507899"/>
            <a:ext cx="1927986" cy="768359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еднакво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89CA8F-13E7-C2EC-26C7-9F5A3376C4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C2A47770-F6D1-4C00-9F1E-B5ACC9960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Изберете</a:t>
            </a:r>
            <a:r>
              <a:rPr lang="en-GB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два </a:t>
            </a:r>
            <a:r>
              <a:rPr lang="bg-BG" sz="3399" dirty="0"/>
              <a:t>елемента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bg-BG" sz="3199" dirty="0"/>
              <a:t>Подредбата няма значение</a:t>
            </a:r>
            <a:endParaRPr lang="en-GB" sz="3199" dirty="0"/>
          </a:p>
          <a:p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1BCB3979-55D3-4FD5-AE00-EAFA204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</a:p>
        </p:txBody>
      </p:sp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id="{ACF390B6-E2AD-4D45-870A-F44DD21D65BE}"/>
              </a:ext>
            </a:extLst>
          </p:cNvPr>
          <p:cNvGraphicFramePr>
            <a:graphicFrameLocks noGrp="1"/>
          </p:cNvGraphicFramePr>
          <p:nvPr/>
        </p:nvGraphicFramePr>
        <p:xfrm>
          <a:off x="2197723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9" name="Table 20">
            <a:extLst>
              <a:ext uri="{FF2B5EF4-FFF2-40B4-BE49-F238E27FC236}">
                <a16:creationId xmlns:a16="http://schemas.microsoft.com/office/drawing/2014/main" id="{8CBA01FD-CFBA-4949-B3E7-326536087DB8}"/>
              </a:ext>
            </a:extLst>
          </p:cNvPr>
          <p:cNvGraphicFramePr>
            <a:graphicFrameLocks noGrp="1"/>
          </p:cNvGraphicFramePr>
          <p:nvPr/>
        </p:nvGraphicFramePr>
        <p:xfrm>
          <a:off x="5486559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7FA6C6F7-767C-40F9-8C48-FC50E271978C}"/>
              </a:ext>
            </a:extLst>
          </p:cNvPr>
          <p:cNvGraphicFramePr>
            <a:graphicFrameLocks noGrp="1"/>
          </p:cNvGraphicFramePr>
          <p:nvPr/>
        </p:nvGraphicFramePr>
        <p:xfrm>
          <a:off x="8686125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7F9DF70D-C11A-40A4-83C4-9A83CB7C39E7}"/>
              </a:ext>
            </a:extLst>
          </p:cNvPr>
          <p:cNvGraphicFramePr>
            <a:graphicFrameLocks noGrp="1"/>
          </p:cNvGraphicFramePr>
          <p:nvPr/>
        </p:nvGraphicFramePr>
        <p:xfrm>
          <a:off x="1435922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1FE67C56-59D1-4A37-AA84-2AAEC6CCE8DA}"/>
              </a:ext>
            </a:extLst>
          </p:cNvPr>
          <p:cNvGraphicFramePr>
            <a:graphicFrameLocks noGrp="1"/>
          </p:cNvGraphicFramePr>
          <p:nvPr/>
        </p:nvGraphicFramePr>
        <p:xfrm>
          <a:off x="3169962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3" name="Straight Arrow Connector 38">
            <a:extLst>
              <a:ext uri="{FF2B5EF4-FFF2-40B4-BE49-F238E27FC236}">
                <a16:creationId xmlns:a16="http://schemas.microsoft.com/office/drawing/2014/main" id="{DF7BB650-50C6-4032-BA43-AC11B7F4501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870510" y="3718597"/>
            <a:ext cx="868587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9">
            <a:extLst>
              <a:ext uri="{FF2B5EF4-FFF2-40B4-BE49-F238E27FC236}">
                <a16:creationId xmlns:a16="http://schemas.microsoft.com/office/drawing/2014/main" id="{31BAAB67-8F0D-4903-B9FC-A95B9013096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739097" y="3718597"/>
            <a:ext cx="865453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6">
            <a:extLst>
              <a:ext uri="{FF2B5EF4-FFF2-40B4-BE49-F238E27FC236}">
                <a16:creationId xmlns:a16="http://schemas.microsoft.com/office/drawing/2014/main" id="{A6CE6205-D62A-429C-BCC8-594392BBB8BA}"/>
              </a:ext>
            </a:extLst>
          </p:cNvPr>
          <p:cNvGraphicFramePr>
            <a:graphicFrameLocks noGrp="1"/>
          </p:cNvGraphicFramePr>
          <p:nvPr/>
        </p:nvGraphicFramePr>
        <p:xfrm>
          <a:off x="5579913" y="501055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6" name="Straight Arrow Connector 47">
            <a:extLst>
              <a:ext uri="{FF2B5EF4-FFF2-40B4-BE49-F238E27FC236}">
                <a16:creationId xmlns:a16="http://schemas.microsoft.com/office/drawing/2014/main" id="{1EFC8CC5-50D5-4D08-96E7-65336928B7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014500" y="3718597"/>
            <a:ext cx="13432" cy="1291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04B38-88AA-4F7A-ABEC-C0FA26DA710F}"/>
              </a:ext>
            </a:extLst>
          </p:cNvPr>
          <p:cNvSpPr/>
          <p:nvPr/>
        </p:nvSpPr>
        <p:spPr bwMode="auto">
          <a:xfrm>
            <a:off x="1154312" y="4114764"/>
            <a:ext cx="5562896" cy="160816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FD0F1-F7BD-4017-AF52-A7D25751A4B3}"/>
              </a:ext>
            </a:extLst>
          </p:cNvPr>
          <p:cNvSpPr txBox="1"/>
          <p:nvPr/>
        </p:nvSpPr>
        <p:spPr>
          <a:xfrm>
            <a:off x="2603762" y="5861909"/>
            <a:ext cx="266399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Комбинации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A2EDD2-E49A-577A-9075-44ED546D8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697" y="1145748"/>
            <a:ext cx="11992303" cy="5528766"/>
          </a:xfrm>
        </p:spPr>
        <p:txBody>
          <a:bodyPr/>
          <a:lstStyle/>
          <a:p>
            <a:r>
              <a:rPr lang="bg-BG" sz="3200" dirty="0"/>
              <a:t>Представете си подреждате вашите сертификати от СофтУни на рафта и като чудите </a:t>
            </a:r>
            <a:r>
              <a:rPr lang="ru-RU" sz="3200" dirty="0"/>
              <a:t>по колко начина можете да изберете вашите </a:t>
            </a:r>
            <a:r>
              <a:rPr lang="ru-RU" sz="3200" b="1" dirty="0">
                <a:solidFill>
                  <a:schemeClr val="bg1"/>
                </a:solidFill>
              </a:rPr>
              <a:t>3</a:t>
            </a:r>
            <a:r>
              <a:rPr lang="ru-RU" sz="3200" dirty="0"/>
              <a:t> любими сертификата</a:t>
            </a:r>
            <a:endParaRPr lang="en-GB" sz="3200" dirty="0"/>
          </a:p>
          <a:p>
            <a:pPr lvl="1"/>
            <a:r>
              <a:rPr lang="bg-BG" sz="3000" dirty="0"/>
              <a:t>Когато подредбата не от значение и има само </a:t>
            </a:r>
            <a:r>
              <a:rPr lang="bg-BG" sz="3000" b="1" dirty="0">
                <a:solidFill>
                  <a:schemeClr val="bg1"/>
                </a:solidFill>
              </a:rPr>
              <a:t>две</a:t>
            </a:r>
            <a:r>
              <a:rPr lang="bg-BG" sz="3000" dirty="0"/>
              <a:t> свободни места</a:t>
            </a:r>
            <a:endParaRPr lang="en-GB" sz="3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735739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674773" y="5838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624916" y="5838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651259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986391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740077" y="3840363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701407" y="5187644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270572" y="5192567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672563" y="5182721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3241728" y="5187644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655597" y="3859850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613057" y="5834800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660704" y="5178526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6229869" y="5183449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9998726" y="3840362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173A2-9B41-D43D-3E97-DA4B462CF711}"/>
              </a:ext>
            </a:extLst>
          </p:cNvPr>
          <p:cNvSpPr/>
          <p:nvPr/>
        </p:nvSpPr>
        <p:spPr bwMode="auto">
          <a:xfrm>
            <a:off x="322564" y="5093458"/>
            <a:ext cx="11677496" cy="111838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AE02F-30B0-C16B-F38C-A504ED53E3F1}"/>
              </a:ext>
            </a:extLst>
          </p:cNvPr>
          <p:cNvSpPr txBox="1"/>
          <p:nvPr/>
        </p:nvSpPr>
        <p:spPr>
          <a:xfrm>
            <a:off x="4511824" y="6093297"/>
            <a:ext cx="40618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 / 2 = 3 </a:t>
            </a:r>
            <a:r>
              <a:rPr lang="bg-BG" sz="3200" b="1" dirty="0"/>
              <a:t>комбинации</a:t>
            </a:r>
            <a:endParaRPr lang="en-US" sz="3200" b="1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A3CBA2-2EA9-7915-2EB8-979B38C66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7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867" y="1228484"/>
            <a:ext cx="12061133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Представете си подреждате вашите сертификати то СофтУни на рафта</a:t>
            </a:r>
          </a:p>
          <a:p>
            <a:r>
              <a:rPr lang="bg-BG" sz="2800" dirty="0"/>
              <a:t>Чудите се </a:t>
            </a:r>
            <a:r>
              <a:rPr lang="ru-RU" sz="2800" dirty="0"/>
              <a:t>по колко начина можете да изберете </a:t>
            </a:r>
            <a:r>
              <a:rPr lang="ru-RU" sz="2800" b="1" dirty="0">
                <a:solidFill>
                  <a:schemeClr val="bg1"/>
                </a:solidFill>
              </a:rPr>
              <a:t>3</a:t>
            </a:r>
            <a:r>
              <a:rPr lang="ru-RU" sz="2800" dirty="0"/>
              <a:t> любими сертификата</a:t>
            </a:r>
          </a:p>
          <a:p>
            <a:r>
              <a:rPr lang="bg-BG" sz="2800" dirty="0"/>
              <a:t>Когато подредбата не от значение и има само </a:t>
            </a:r>
            <a:r>
              <a:rPr lang="bg-BG" sz="2800" b="1" dirty="0">
                <a:solidFill>
                  <a:schemeClr val="bg1"/>
                </a:solidFill>
              </a:rPr>
              <a:t>две</a:t>
            </a:r>
            <a:r>
              <a:rPr lang="bg-BG" sz="2800" dirty="0"/>
              <a:t> свободни места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Комбинации с повторение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833713" y="3934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772747" y="5246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722890" y="5416290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711031" y="3944741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10103519" y="3934714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833713" y="3184494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795043" y="4531775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364208" y="4536698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766199" y="4526852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3335364" y="4531775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711031" y="3214009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675218" y="5246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718527" y="4526852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6287692" y="4531775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10111516" y="3184494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73FA4DB-7974-B2D8-F457-65FC06681499}"/>
              </a:ext>
            </a:extLst>
          </p:cNvPr>
          <p:cNvSpPr/>
          <p:nvPr/>
        </p:nvSpPr>
        <p:spPr bwMode="auto">
          <a:xfrm>
            <a:off x="1795004" y="6517500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361308C-1BA1-72BF-505E-D501D6AF716F}"/>
              </a:ext>
            </a:extLst>
          </p:cNvPr>
          <p:cNvSpPr/>
          <p:nvPr/>
        </p:nvSpPr>
        <p:spPr bwMode="auto">
          <a:xfrm>
            <a:off x="1817300" y="5802562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4D1F3BB-E42B-905E-188B-98E9895EBE1D}"/>
              </a:ext>
            </a:extLst>
          </p:cNvPr>
          <p:cNvSpPr/>
          <p:nvPr/>
        </p:nvSpPr>
        <p:spPr bwMode="auto">
          <a:xfrm>
            <a:off x="2386465" y="5807485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B66069-E8A4-DAD9-A376-54119E10FA27}"/>
              </a:ext>
            </a:extLst>
          </p:cNvPr>
          <p:cNvSpPr/>
          <p:nvPr/>
        </p:nvSpPr>
        <p:spPr bwMode="auto">
          <a:xfrm>
            <a:off x="5675218" y="652242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EFE8CF45-6FA2-E82A-49F5-9EBEDCA02DBD}"/>
              </a:ext>
            </a:extLst>
          </p:cNvPr>
          <p:cNvSpPr/>
          <p:nvPr/>
        </p:nvSpPr>
        <p:spPr bwMode="auto">
          <a:xfrm>
            <a:off x="5718527" y="5802562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598D30A5-662B-18C7-A44D-9B1FBDDA2890}"/>
              </a:ext>
            </a:extLst>
          </p:cNvPr>
          <p:cNvSpPr/>
          <p:nvPr/>
        </p:nvSpPr>
        <p:spPr bwMode="auto">
          <a:xfrm>
            <a:off x="6287692" y="5807485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9F2240-1043-ED38-D0A5-4CE7AA1F1108}"/>
              </a:ext>
            </a:extLst>
          </p:cNvPr>
          <p:cNvSpPr/>
          <p:nvPr/>
        </p:nvSpPr>
        <p:spPr bwMode="auto">
          <a:xfrm>
            <a:off x="10067706" y="5243956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BCA04A04-FBD8-1C1F-D4E9-76FE8E0B22D6}"/>
              </a:ext>
            </a:extLst>
          </p:cNvPr>
          <p:cNvSpPr/>
          <p:nvPr/>
        </p:nvSpPr>
        <p:spPr bwMode="auto">
          <a:xfrm>
            <a:off x="10111015" y="4524095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3AD7F84C-387E-6F25-0D1C-FCC5A037FCEE}"/>
              </a:ext>
            </a:extLst>
          </p:cNvPr>
          <p:cNvSpPr/>
          <p:nvPr/>
        </p:nvSpPr>
        <p:spPr bwMode="auto">
          <a:xfrm>
            <a:off x="10680180" y="4529018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DD7D3-EDB0-3B0E-0837-0A68C47FE56C}"/>
              </a:ext>
            </a:extLst>
          </p:cNvPr>
          <p:cNvSpPr/>
          <p:nvPr/>
        </p:nvSpPr>
        <p:spPr bwMode="auto">
          <a:xfrm>
            <a:off x="1074428" y="5621944"/>
            <a:ext cx="6322972" cy="118630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3F14B-45AE-D6CA-D78E-5C611C5FD9EB}"/>
              </a:ext>
            </a:extLst>
          </p:cNvPr>
          <p:cNvSpPr txBox="1"/>
          <p:nvPr/>
        </p:nvSpPr>
        <p:spPr>
          <a:xfrm>
            <a:off x="7397400" y="5690969"/>
            <a:ext cx="416149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24 / 4 = 6 </a:t>
            </a:r>
            <a:r>
              <a:rPr lang="bg-BG" sz="3200" b="1" dirty="0"/>
              <a:t>комбинации</a:t>
            </a:r>
            <a:endParaRPr lang="en-US" sz="3200" b="1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41B2FE7-D617-F50F-5D49-88098C13E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94D63-5029-50B7-60B6-74E69B19E5CB}"/>
              </a:ext>
            </a:extLst>
          </p:cNvPr>
          <p:cNvSpPr/>
          <p:nvPr/>
        </p:nvSpPr>
        <p:spPr bwMode="auto">
          <a:xfrm>
            <a:off x="9121678" y="4463135"/>
            <a:ext cx="2979172" cy="110529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515627-79B9-5DF4-4954-DCEA8D34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 комбинации</a:t>
            </a:r>
          </a:p>
        </p:txBody>
      </p:sp>
      <p:sp>
        <p:nvSpPr>
          <p:cNvPr id="9" name="Текстов контейнер 1">
            <a:extLst>
              <a:ext uri="{FF2B5EF4-FFF2-40B4-BE49-F238E27FC236}">
                <a16:creationId xmlns:a16="http://schemas.microsoft.com/office/drawing/2014/main" id="{2C9438E0-E7A2-EEDF-96BA-9E0D92AD6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Вземете два елемента от </a:t>
            </a:r>
            <a:r>
              <a:rPr lang="en-GB" sz="3000" dirty="0"/>
              <a:t>{</a:t>
            </a:r>
            <a:r>
              <a:rPr lang="en-GB" sz="3000" b="1" dirty="0">
                <a:solidFill>
                  <a:schemeClr val="bg1"/>
                </a:solidFill>
              </a:rPr>
              <a:t>A</a:t>
            </a:r>
            <a:r>
              <a:rPr lang="en-GB" sz="3000" dirty="0"/>
              <a:t>, </a:t>
            </a:r>
            <a:r>
              <a:rPr lang="en-GB" sz="3000" b="1" dirty="0">
                <a:solidFill>
                  <a:schemeClr val="bg1"/>
                </a:solidFill>
              </a:rPr>
              <a:t>B</a:t>
            </a:r>
            <a:r>
              <a:rPr lang="en-GB" sz="3000" dirty="0"/>
              <a:t>, </a:t>
            </a:r>
            <a:r>
              <a:rPr lang="en-GB" sz="3000" b="1" dirty="0">
                <a:solidFill>
                  <a:schemeClr val="bg1"/>
                </a:solidFill>
              </a:rPr>
              <a:t>C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000" b="1" dirty="0">
                <a:solidFill>
                  <a:schemeClr val="bg1"/>
                </a:solidFill>
              </a:rPr>
              <a:t>D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000" dirty="0"/>
              <a:t> </a:t>
            </a:r>
            <a:r>
              <a:rPr lang="bg-BG" sz="3000" dirty="0"/>
              <a:t>по всички възможни начина</a:t>
            </a:r>
            <a:r>
              <a:rPr lang="en-GB" sz="3000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Подредбата </a:t>
            </a:r>
            <a:r>
              <a:rPr lang="bg-BG" sz="3000" dirty="0"/>
              <a:t>не е от </a:t>
            </a:r>
            <a:r>
              <a:rPr lang="bg-BG" sz="3000" b="1" dirty="0">
                <a:solidFill>
                  <a:schemeClr val="bg1"/>
                </a:solidFill>
              </a:rPr>
              <a:t>значение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Колко начина има</a:t>
            </a:r>
            <a:r>
              <a:rPr lang="en-GB" sz="3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BD1C57EE-BDA1-C0FE-51D5-F465A3B4BEE7}"/>
                  </a:ext>
                </a:extLst>
              </p:cNvPr>
              <p:cNvSpPr/>
              <p:nvPr/>
            </p:nvSpPr>
            <p:spPr>
              <a:xfrm>
                <a:off x="386344" y="5199975"/>
                <a:ext cx="3447978" cy="113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BD1C57EE-BDA1-C0FE-51D5-F465A3B4B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4" y="5199975"/>
                <a:ext cx="3447978" cy="1137043"/>
              </a:xfrm>
              <a:prstGeom prst="rect">
                <a:avLst/>
              </a:prstGeom>
              <a:blipFill>
                <a:blip r:embed="rId2"/>
                <a:stretch>
                  <a:fillRect b="-64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FCE8FFD-2C47-3BC5-05DD-A9A9B6E720BB}"/>
              </a:ext>
            </a:extLst>
          </p:cNvPr>
          <p:cNvGraphicFramePr>
            <a:graphicFrameLocks noGrp="1"/>
          </p:cNvGraphicFramePr>
          <p:nvPr/>
        </p:nvGraphicFramePr>
        <p:xfrm>
          <a:off x="979561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2" name="TextBox 4">
            <a:extLst>
              <a:ext uri="{FF2B5EF4-FFF2-40B4-BE49-F238E27FC236}">
                <a16:creationId xmlns:a16="http://schemas.microsoft.com/office/drawing/2014/main" id="{16BCD235-423F-0926-7FE6-A0312C46D823}"/>
              </a:ext>
            </a:extLst>
          </p:cNvPr>
          <p:cNvSpPr txBox="1"/>
          <p:nvPr/>
        </p:nvSpPr>
        <p:spPr>
          <a:xfrm>
            <a:off x="1068123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8886675F-CB3A-265F-5408-B38414D33DA6}"/>
              </a:ext>
            </a:extLst>
          </p:cNvPr>
          <p:cNvSpPr txBox="1"/>
          <p:nvPr/>
        </p:nvSpPr>
        <p:spPr>
          <a:xfrm>
            <a:off x="1599931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5C109660-E0A7-6DA1-BC48-ACCCA910D545}"/>
              </a:ext>
            </a:extLst>
          </p:cNvPr>
          <p:cNvGraphicFramePr>
            <a:graphicFrameLocks noGrp="1"/>
          </p:cNvGraphicFramePr>
          <p:nvPr/>
        </p:nvGraphicFramePr>
        <p:xfrm>
          <a:off x="979561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5" name="TextBox 13">
            <a:extLst>
              <a:ext uri="{FF2B5EF4-FFF2-40B4-BE49-F238E27FC236}">
                <a16:creationId xmlns:a16="http://schemas.microsoft.com/office/drawing/2014/main" id="{FA80C4B8-AED7-1355-82C8-29C66C7C99BE}"/>
              </a:ext>
            </a:extLst>
          </p:cNvPr>
          <p:cNvSpPr txBox="1"/>
          <p:nvPr/>
        </p:nvSpPr>
        <p:spPr>
          <a:xfrm>
            <a:off x="1068123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2A3F380-8132-C580-9AA3-2AC555AF01EA}"/>
              </a:ext>
            </a:extLst>
          </p:cNvPr>
          <p:cNvSpPr txBox="1"/>
          <p:nvPr/>
        </p:nvSpPr>
        <p:spPr>
          <a:xfrm>
            <a:off x="1599931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B4B61D9D-363C-1E57-4116-B0A4A7A6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80" y="3462003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F31ACB8-EC5B-8570-4F9D-5E524CAB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79" y="4210592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</a:t>
            </a:r>
            <a:r>
              <a:rPr lang="en-US" sz="2399" b="1" dirty="0">
                <a:solidFill>
                  <a:srgbClr val="FFFFFF"/>
                </a:solidFill>
              </a:rPr>
              <a:t>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7CD44ED-2362-5951-E503-38465254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9" y="4976011"/>
            <a:ext cx="2157550" cy="1327571"/>
          </a:xfrm>
          <a:prstGeom prst="wedgeRoundRectCallout">
            <a:avLst>
              <a:gd name="adj1" fmla="val -63779"/>
              <a:gd name="adj2" fmla="val -10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без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046085A6-B42A-8CCF-A24F-5FCC27971BB9}"/>
                  </a:ext>
                </a:extLst>
              </p:cNvPr>
              <p:cNvSpPr/>
              <p:nvPr/>
            </p:nvSpPr>
            <p:spPr>
              <a:xfrm>
                <a:off x="6291000" y="5199974"/>
                <a:ext cx="344797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−1)!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046085A6-B42A-8CCF-A24F-5FCC2797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00" y="5199974"/>
                <a:ext cx="3447978" cy="1153136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2575576E-2608-AC01-6172-54E7011B6A74}"/>
              </a:ext>
            </a:extLst>
          </p:cNvPr>
          <p:cNvGraphicFramePr>
            <a:graphicFrameLocks noGrp="1"/>
          </p:cNvGraphicFramePr>
          <p:nvPr/>
        </p:nvGraphicFramePr>
        <p:xfrm>
          <a:off x="7193273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3B6B3AD-05B6-34C7-40D7-358E0B385B8B}"/>
              </a:ext>
            </a:extLst>
          </p:cNvPr>
          <p:cNvSpPr txBox="1"/>
          <p:nvPr/>
        </p:nvSpPr>
        <p:spPr>
          <a:xfrm>
            <a:off x="7281835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61936E3-A094-2B32-DCAA-C7CFEABC98B9}"/>
              </a:ext>
            </a:extLst>
          </p:cNvPr>
          <p:cNvSpPr txBox="1"/>
          <p:nvPr/>
        </p:nvSpPr>
        <p:spPr>
          <a:xfrm>
            <a:off x="7813643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3345222D-5925-4D2F-2A92-8C1C6E372F84}"/>
              </a:ext>
            </a:extLst>
          </p:cNvPr>
          <p:cNvGraphicFramePr>
            <a:graphicFrameLocks noGrp="1"/>
          </p:cNvGraphicFramePr>
          <p:nvPr/>
        </p:nvGraphicFramePr>
        <p:xfrm>
          <a:off x="7193273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5" name="TextBox 13">
            <a:extLst>
              <a:ext uri="{FF2B5EF4-FFF2-40B4-BE49-F238E27FC236}">
                <a16:creationId xmlns:a16="http://schemas.microsoft.com/office/drawing/2014/main" id="{87A41089-4241-92FC-6374-85A8430944F7}"/>
              </a:ext>
            </a:extLst>
          </p:cNvPr>
          <p:cNvSpPr txBox="1"/>
          <p:nvPr/>
        </p:nvSpPr>
        <p:spPr>
          <a:xfrm>
            <a:off x="7281835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17EAF2F1-96D1-2E17-869A-19C8A183B7A6}"/>
              </a:ext>
            </a:extLst>
          </p:cNvPr>
          <p:cNvSpPr txBox="1"/>
          <p:nvPr/>
        </p:nvSpPr>
        <p:spPr>
          <a:xfrm>
            <a:off x="7813643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862BAE88-FA60-AB00-9F38-0410C87E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592" y="3462003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42A46265-7CE2-15CA-4A0F-B533FD60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591" y="4210592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2399" b="1" dirty="0">
                <a:solidFill>
                  <a:srgbClr val="FFFFFF"/>
                </a:solidFill>
              </a:rPr>
              <a:t> of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5AB40B8A-42EF-1B71-55DF-D26E09EA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060" y="4802481"/>
            <a:ext cx="2543325" cy="1327571"/>
          </a:xfrm>
          <a:prstGeom prst="wedgeRoundRectCallout">
            <a:avLst>
              <a:gd name="adj1" fmla="val -56375"/>
              <a:gd name="adj2" fmla="val -8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с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DEC4DEE1-5673-BA80-1860-725974A3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947" y="2325355"/>
            <a:ext cx="6880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6003CCB7-03B1-5F32-2A73-EF81651A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147" y="2325356"/>
            <a:ext cx="428917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AA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E7FA785-33A2-4E9D-57B7-ECD25BB1E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2" grpId="0"/>
      <p:bldP spid="23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Генерирайте</a:t>
            </a:r>
            <a:r>
              <a:rPr lang="en-GB" sz="3399" dirty="0"/>
              <a:t> </a:t>
            </a:r>
            <a:r>
              <a:rPr lang="bg-BG" sz="3399" b="1" dirty="0">
                <a:solidFill>
                  <a:schemeClr val="bg1"/>
                </a:solidFill>
              </a:rPr>
              <a:t>всички</a:t>
            </a:r>
            <a:br>
              <a:rPr lang="bg-BG" sz="3399" b="1" dirty="0">
                <a:solidFill>
                  <a:schemeClr val="bg1"/>
                </a:solidFill>
              </a:rPr>
            </a:br>
            <a:r>
              <a:rPr lang="bg-BG" sz="3399" dirty="0"/>
              <a:t>възможни</a:t>
            </a:r>
            <a:r>
              <a:rPr lang="bg-BG" sz="3399" b="1" dirty="0">
                <a:solidFill>
                  <a:schemeClr val="bg1"/>
                </a:solidFill>
              </a:rPr>
              <a:t> комбинации</a:t>
            </a:r>
            <a:br>
              <a:rPr lang="bg-BG" sz="3399" b="1" dirty="0">
                <a:solidFill>
                  <a:schemeClr val="bg1"/>
                </a:solidFill>
              </a:rPr>
            </a:br>
            <a:r>
              <a:rPr lang="bg-BG" sz="3399" dirty="0"/>
              <a:t>от дадените елементи</a:t>
            </a:r>
            <a:r>
              <a:rPr lang="en-GB" sz="3399" dirty="0"/>
              <a:t> </a:t>
            </a:r>
            <a:endParaRPr lang="bg-BG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Можете да изберете 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само един елемент</a:t>
            </a:r>
            <a:endParaRPr lang="en-GB" sz="31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</a:t>
            </a:r>
            <a:r>
              <a:rPr lang="en-US" dirty="0"/>
              <a:t> </a:t>
            </a:r>
            <a:r>
              <a:rPr lang="bg-BG" dirty="0"/>
              <a:t>на комбинации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993604" y="497227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5" y="4708025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430" y="4492638"/>
            <a:ext cx="90929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8D7D45D-D85A-2080-AA56-C33C1392C2B5}"/>
              </a:ext>
            </a:extLst>
          </p:cNvPr>
          <p:cNvSpPr txBox="1">
            <a:spLocks/>
          </p:cNvSpPr>
          <p:nvPr/>
        </p:nvSpPr>
        <p:spPr>
          <a:xfrm>
            <a:off x="5087889" y="1161845"/>
            <a:ext cx="7102525" cy="48549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GenerateCombs(</a:t>
            </a:r>
            <a:r>
              <a:rPr lang="en-US" altLang="en-US" sz="2000" dirty="0"/>
              <a:t>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index, 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start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if (index &gt;= </a:t>
            </a:r>
            <a:r>
              <a:rPr lang="en-US" altLang="en-US" sz="2000" dirty="0" err="1"/>
              <a:t>slots.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return;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for (int i = start; i &lt;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elements.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    GenerateCombs(</a:t>
            </a:r>
            <a:r>
              <a:rPr lang="en-US" altLang="en-US" sz="2000" dirty="0"/>
              <a:t>index + 1, i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2A7F2-9BAD-CEC1-09E1-7D4C017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118" y="3519000"/>
            <a:ext cx="1635882" cy="24959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D6771B53-D466-7188-F1E9-AC477E0F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0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Генерирайте комбинациите за</a:t>
            </a:r>
            <a:r>
              <a:rPr lang="en-US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</a:t>
            </a:r>
            <a:r>
              <a:rPr lang="en-US" dirty="0"/>
              <a:t> </a:t>
            </a:r>
            <a:r>
              <a:rPr lang="bg-BG" dirty="0"/>
              <a:t>на комбинации с повторение</a:t>
            </a:r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962886" y="2817335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962886" y="3941758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2285939" y="2842501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360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35360" y="3309390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35360" y="438870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658412" y="2208279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658412" y="329329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855640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58C6E1-A1FA-6B88-E9FE-FCC01FA8B939}"/>
              </a:ext>
            </a:extLst>
          </p:cNvPr>
          <p:cNvSpPr txBox="1">
            <a:spLocks/>
          </p:cNvSpPr>
          <p:nvPr/>
        </p:nvSpPr>
        <p:spPr>
          <a:xfrm>
            <a:off x="4198954" y="1860562"/>
            <a:ext cx="7815942" cy="48087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int index, int start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(index &gt;= slots.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else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for (int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=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start;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&lt;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index + 1,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83858-09A8-4593-B537-BC91AF3ACDB6}"/>
              </a:ext>
            </a:extLst>
          </p:cNvPr>
          <p:cNvSpPr/>
          <p:nvPr/>
        </p:nvSpPr>
        <p:spPr bwMode="auto">
          <a:xfrm>
            <a:off x="1384975" y="2996952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9CA11-95AB-4E2C-B90F-1C92B511092B}"/>
              </a:ext>
            </a:extLst>
          </p:cNvPr>
          <p:cNvSpPr/>
          <p:nvPr/>
        </p:nvSpPr>
        <p:spPr bwMode="auto">
          <a:xfrm>
            <a:off x="91549" y="4151049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927088-889B-47AA-8DFD-2259A80E23CE}"/>
              </a:ext>
            </a:extLst>
          </p:cNvPr>
          <p:cNvSpPr/>
          <p:nvPr/>
        </p:nvSpPr>
        <p:spPr bwMode="auto">
          <a:xfrm>
            <a:off x="2541000" y="1968765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E5499-501C-98BE-B3F7-01E503A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42" y="4457110"/>
            <a:ext cx="1062318" cy="22122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50D1174-F1BD-938C-34E2-A87C0899E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6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B4AA96D3-F169-8F41-FD76-1EF7183B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8" y="1368876"/>
            <a:ext cx="2575227" cy="25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8E86DD4-7D5D-62D3-7A73-1C0D1B6A4C8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215000"/>
          </a:xfrm>
        </p:spPr>
        <p:txBody>
          <a:bodyPr/>
          <a:lstStyle/>
          <a:p>
            <a:r>
              <a:rPr lang="ru-RU" dirty="0"/>
              <a:t>Пренареждане на набор от елементи в линейна подредба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1B53490-66AD-F809-A6D3-E81C6B0D2D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0916"/>
            <a:ext cx="10961783" cy="768084"/>
          </a:xfrm>
        </p:spPr>
        <p:txBody>
          <a:bodyPr/>
          <a:lstStyle/>
          <a:p>
            <a:r>
              <a:rPr lang="bg-BG" dirty="0"/>
              <a:t>Пермутации</a:t>
            </a:r>
          </a:p>
        </p:txBody>
      </p:sp>
    </p:spTree>
    <p:extLst>
      <p:ext uri="{BB962C8B-B14F-4D97-AF65-F5344CB8AC3E}">
        <p14:creationId xmlns:p14="http://schemas.microsoft.com/office/powerpoint/2010/main" val="27424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F43072-CB0F-254A-B634-6BACEF5F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63" y="2591223"/>
            <a:ext cx="3242508" cy="106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EC0A-A19F-DAC4-3D69-3C46A448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09" y="1581139"/>
            <a:ext cx="3352218" cy="1017855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62591E3-EB15-E948-E664-DA914DBFAB7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N избора от K брой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4A303C5-BDF7-9359-8E3E-10D707286D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Биномен коефициент</a:t>
            </a:r>
          </a:p>
        </p:txBody>
      </p:sp>
    </p:spTree>
    <p:extLst>
      <p:ext uri="{BB962C8B-B14F-4D97-AF65-F5344CB8AC3E}">
        <p14:creationId xmlns:p14="http://schemas.microsoft.com/office/powerpoint/2010/main" val="14489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946B-C9E1-4FCE-B5A4-BE70C6B4C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9792489" cy="556112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Биномен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коефициент</a:t>
            </a:r>
            <a:r>
              <a:rPr lang="en-US" sz="3200" dirty="0"/>
              <a:t> == </a:t>
            </a:r>
            <a:r>
              <a:rPr lang="bg-BG" sz="3200" b="1" dirty="0">
                <a:solidFill>
                  <a:schemeClr val="bg1"/>
                </a:solidFill>
              </a:rPr>
              <a:t>комбинация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Биномен коефициент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bg-BG" sz="3200" dirty="0"/>
              <a:t>, което се среща в </a:t>
            </a:r>
            <a:r>
              <a:rPr lang="bg-BG" sz="3200" b="1" dirty="0">
                <a:solidFill>
                  <a:schemeClr val="bg1"/>
                </a:solidFill>
              </a:rPr>
              <a:t>биномната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теория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ru-RU" sz="3000" dirty="0"/>
              <a:t>Използва се за обозначаване на броя на</a:t>
            </a:r>
            <a:r>
              <a:rPr lang="ru-RU" sz="3000" b="1" dirty="0">
                <a:solidFill>
                  <a:schemeClr val="bg1"/>
                </a:solidFill>
              </a:rPr>
              <a:t> възможните начини </a:t>
            </a:r>
            <a:r>
              <a:rPr lang="ru-RU" sz="3000" dirty="0"/>
              <a:t>за избор на подмножество от </a:t>
            </a:r>
            <a:r>
              <a:rPr lang="ru-RU" sz="3000" b="1" dirty="0">
                <a:solidFill>
                  <a:schemeClr val="bg1"/>
                </a:solidFill>
              </a:rPr>
              <a:t>елементи </a:t>
            </a:r>
            <a:r>
              <a:rPr lang="ru-RU" sz="3000" dirty="0"/>
              <a:t>от </a:t>
            </a:r>
            <a:r>
              <a:rPr lang="ru-RU" sz="3000" dirty="0" err="1"/>
              <a:t>по-голям</a:t>
            </a:r>
            <a:r>
              <a:rPr lang="ru-RU" sz="3000" dirty="0"/>
              <a:t> набор</a:t>
            </a:r>
          </a:p>
          <a:p>
            <a:pPr lvl="1"/>
            <a:r>
              <a:rPr lang="bg-BG" sz="3000" dirty="0"/>
              <a:t>Може да използваме </a:t>
            </a:r>
            <a:r>
              <a:rPr lang="bg-BG" sz="3000" b="1" dirty="0">
                <a:solidFill>
                  <a:schemeClr val="bg1"/>
                </a:solidFill>
              </a:rPr>
              <a:t>триъгълника на паскал</a:t>
            </a:r>
            <a:r>
              <a:rPr lang="bg-BG" sz="3000" dirty="0"/>
              <a:t>, за да намерим </a:t>
            </a:r>
            <a:r>
              <a:rPr lang="bg-BG" sz="3000" b="1" dirty="0">
                <a:solidFill>
                  <a:schemeClr val="bg1"/>
                </a:solidFill>
              </a:rPr>
              <a:t>биномния коефициент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ru-RU" sz="3000" dirty="0"/>
              <a:t>Това ни позволява по-ефективно да </a:t>
            </a:r>
            <a:r>
              <a:rPr lang="ru-RU" sz="3000" b="1" dirty="0">
                <a:solidFill>
                  <a:schemeClr val="bg1"/>
                </a:solidFill>
              </a:rPr>
              <a:t>намираме комбинации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5216D-728F-4EE6-A4B9-23FBA5A1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dirty="0" err="1"/>
              <a:t>биномен</a:t>
            </a:r>
            <a:r>
              <a:rPr lang="bg-BG" dirty="0"/>
              <a:t> коефициент</a:t>
            </a:r>
            <a:endParaRPr lang="en-US" dirty="0"/>
          </a:p>
        </p:txBody>
      </p:sp>
      <p:pic>
        <p:nvPicPr>
          <p:cNvPr id="1028" name="Picture 4" descr="Generalized Binomial Theorem - YouTube">
            <a:extLst>
              <a:ext uri="{FF2B5EF4-FFF2-40B4-BE49-F238E27FC236}">
                <a16:creationId xmlns:a16="http://schemas.microsoft.com/office/drawing/2014/main" id="{8EADBF64-1217-4268-A62C-9AF55E3D7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0461" y="1124744"/>
            <a:ext cx="2479952" cy="132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CAB336-25CB-9145-E71E-21C0C07F9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7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2391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Колко </a:t>
            </a:r>
            <a:r>
              <a:rPr lang="bg-BG" sz="3800" b="1" dirty="0">
                <a:solidFill>
                  <a:schemeClr val="bg1"/>
                </a:solidFill>
              </a:rPr>
              <a:t>комбинации</a:t>
            </a:r>
            <a:r>
              <a:rPr lang="en-GB" sz="3800" dirty="0"/>
              <a:t> </a:t>
            </a:r>
            <a:r>
              <a:rPr lang="bg-BG" sz="3800" dirty="0"/>
              <a:t>имаме, когато</a:t>
            </a:r>
            <a:r>
              <a:rPr lang="en-GB" sz="3800" dirty="0"/>
              <a:t> </a:t>
            </a:r>
            <a:r>
              <a:rPr lang="en-GB" sz="3800" b="1" dirty="0">
                <a:solidFill>
                  <a:schemeClr val="bg1"/>
                </a:solidFill>
              </a:rPr>
              <a:t>n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16</a:t>
            </a:r>
            <a:r>
              <a:rPr lang="en-GB" sz="3800" dirty="0"/>
              <a:t>, </a:t>
            </a:r>
            <a:r>
              <a:rPr lang="en-GB" sz="3800" b="1" dirty="0">
                <a:solidFill>
                  <a:schemeClr val="bg1"/>
                </a:solidFill>
              </a:rPr>
              <a:t>k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15</a:t>
            </a:r>
            <a:r>
              <a:rPr lang="en-GB" sz="3800" dirty="0"/>
              <a:t>?</a:t>
            </a:r>
          </a:p>
          <a:p>
            <a:pPr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Решение</a:t>
            </a:r>
            <a:r>
              <a:rPr lang="en-GB" sz="38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endParaRPr lang="en-GB" sz="3699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bg-BG" sz="3600" dirty="0"/>
              <a:t>Намираме по колко различни начина може да</a:t>
            </a:r>
            <a:br>
              <a:rPr lang="en-US" sz="3600" dirty="0"/>
            </a:br>
            <a:r>
              <a:rPr lang="bg-BG" sz="3600" dirty="0"/>
              <a:t>изберем 16 елемента (</a:t>
            </a:r>
            <a:r>
              <a:rPr lang="en-US" sz="3600" dirty="0"/>
              <a:t>n!</a:t>
            </a:r>
            <a:r>
              <a:rPr lang="bg-BG" sz="3600" dirty="0"/>
              <a:t>)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bg-BG" sz="3600" dirty="0"/>
              <a:t>Намираме по колко различни начина може да</a:t>
            </a:r>
            <a:br>
              <a:rPr lang="en-US" sz="3600" dirty="0"/>
            </a:br>
            <a:r>
              <a:rPr lang="bg-BG" sz="3600" dirty="0"/>
              <a:t>изберем 15 елемента</a:t>
            </a:r>
            <a:r>
              <a:rPr lang="en-US" sz="3600" dirty="0"/>
              <a:t> </a:t>
            </a:r>
            <a:r>
              <a:rPr lang="en-GB" sz="3600" dirty="0"/>
              <a:t>(n</a:t>
            </a:r>
            <a:r>
              <a:rPr lang="en-GB" sz="3600" baseline="-25000" dirty="0"/>
              <a:t>1</a:t>
            </a:r>
            <a:r>
              <a:rPr lang="en-GB" sz="3600" dirty="0"/>
              <a:t>!)</a:t>
            </a:r>
          </a:p>
          <a:p>
            <a:pPr lvl="1">
              <a:buClr>
                <a:schemeClr val="tx1"/>
              </a:buClr>
            </a:pPr>
            <a:r>
              <a:rPr lang="bg-BG" sz="3600" dirty="0"/>
              <a:t>Разделяме</a:t>
            </a:r>
            <a:r>
              <a:rPr lang="en-GB" sz="3600" dirty="0"/>
              <a:t> n! </a:t>
            </a:r>
            <a:r>
              <a:rPr lang="bg-BG" sz="3600" dirty="0"/>
              <a:t>на</a:t>
            </a:r>
            <a:r>
              <a:rPr lang="en-GB" sz="3600" dirty="0"/>
              <a:t> n</a:t>
            </a:r>
            <a:r>
              <a:rPr lang="en-GB" sz="3600" baseline="-25000" dirty="0"/>
              <a:t>1</a:t>
            </a:r>
            <a:r>
              <a:rPr lang="en-GB" sz="3600" dirty="0"/>
              <a:t>!</a:t>
            </a:r>
          </a:p>
          <a:p>
            <a:pPr lvl="2">
              <a:buClr>
                <a:schemeClr val="tx1"/>
              </a:buClr>
            </a:pPr>
            <a:r>
              <a:rPr lang="bg-BG" sz="3400" dirty="0"/>
              <a:t>Възможни комбинации</a:t>
            </a:r>
            <a:r>
              <a:rPr lang="en-GB" sz="3400" dirty="0">
                <a:sym typeface="Wingdings" panose="05000000000000000000" pitchFamily="2" charset="2"/>
              </a:rPr>
              <a:t> </a:t>
            </a:r>
            <a:r>
              <a:rPr lang="en-GB" sz="34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комбинации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911424" y="2576780"/>
                <a:ext cx="8858056" cy="852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𝑛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bg-BG" sz="3200" i="1">
                            <a:latin typeface="Cambria Math"/>
                          </a:rPr>
                          <m:t>𝑘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/>
                  <a:t>=</a:t>
                </a:r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bg-BG" sz="2999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576780"/>
                <a:ext cx="8858056" cy="852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">
            <a:extLst>
              <a:ext uri="{FF2B5EF4-FFF2-40B4-BE49-F238E27FC236}">
                <a16:creationId xmlns:a16="http://schemas.microsoft.com/office/drawing/2014/main" id="{16B7D838-1714-B5FB-7626-9E9ACCBA4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4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Триъгълен масив от </a:t>
            </a:r>
            <a:r>
              <a:rPr lang="bg-BG" b="1" dirty="0">
                <a:solidFill>
                  <a:schemeClr val="bg1"/>
                </a:solidFill>
              </a:rPr>
              <a:t>биномни коефициенти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Комбинации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n k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bg-BG" dirty="0">
                <a:sym typeface="Wingdings" panose="05000000000000000000" pitchFamily="2" charset="2"/>
              </a:rPr>
              <a:t>По колко начина може да се стигне до всеки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bg-BG" dirty="0"/>
              <a:t>Бързо</a:t>
            </a:r>
            <a:r>
              <a:rPr lang="en-US" dirty="0"/>
              <a:t> </a:t>
            </a:r>
            <a:r>
              <a:rPr lang="bg-BG" dirty="0"/>
              <a:t>намиране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избора</a:t>
            </a:r>
            <a:r>
              <a:rPr lang="en-US" b="1" dirty="0">
                <a:solidFill>
                  <a:schemeClr val="bg1"/>
                </a:solidFill>
              </a:rPr>
              <a:t> K </a:t>
            </a:r>
            <a:r>
              <a:rPr lang="bg-BG" dirty="0"/>
              <a:t>брой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Започнете от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ред (върхът е ред 0)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Движете се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места надясно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Триъгълника на паскал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0091ED-49BE-4782-8CF2-DB73F276D8AD}"/>
              </a:ext>
            </a:extLst>
          </p:cNvPr>
          <p:cNvSpPr txBox="1">
            <a:spLocks/>
          </p:cNvSpPr>
          <p:nvPr/>
        </p:nvSpPr>
        <p:spPr>
          <a:xfrm>
            <a:off x="10264566" y="1465560"/>
            <a:ext cx="1276434" cy="99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n = 4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k = 1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AD5FDA3-63F9-447B-944A-BA2BEB128C8C}"/>
              </a:ext>
            </a:extLst>
          </p:cNvPr>
          <p:cNvSpPr/>
          <p:nvPr/>
        </p:nvSpPr>
        <p:spPr bwMode="auto">
          <a:xfrm>
            <a:off x="10614751" y="2694365"/>
            <a:ext cx="576064" cy="68842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649ACC-26EC-4855-AE27-66012B15AD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79" y="3787916"/>
            <a:ext cx="2826721" cy="260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921E388-B4DA-A770-20D3-BD21981D9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86638D0-BA5E-7E9E-82C0-2D8595862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611575"/>
            <a:ext cx="10836275" cy="4742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static long </a:t>
            </a:r>
            <a:r>
              <a:rPr lang="en-US" sz="2800" dirty="0" err="1">
                <a:solidFill>
                  <a:schemeClr val="bg1"/>
                </a:solidFill>
              </a:rPr>
              <a:t>Binom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/>
              <a:t>int n, int k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(n &lt;= 1)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(k == 0 || k == n)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return </a:t>
            </a:r>
            <a:r>
              <a:rPr lang="en-US" sz="2800" dirty="0" err="1">
                <a:solidFill>
                  <a:schemeClr val="bg1"/>
                </a:solidFill>
              </a:rPr>
              <a:t>Binom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/>
              <a:t>n - 1, k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 + </a:t>
            </a:r>
            <a:r>
              <a:rPr lang="en-US" sz="2800" dirty="0" err="1">
                <a:solidFill>
                  <a:schemeClr val="bg1"/>
                </a:solidFill>
              </a:rPr>
              <a:t>Binom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/>
              <a:t>n - 1, k - 1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63C1C8C-C520-B6A5-9293-3ADB144A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Биномен коефициент </a:t>
            </a:r>
            <a:r>
              <a:rPr lang="en-US" dirty="0"/>
              <a:t>: </a:t>
            </a:r>
            <a:r>
              <a:rPr lang="bg-BG" dirty="0"/>
              <a:t>изчисления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E0FF1B0-F9A5-84E7-6244-3344119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094" y="4790678"/>
            <a:ext cx="2010350" cy="160223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A37F960-AB9F-BCD7-4D5E-F3E8EB47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227" y="1181772"/>
            <a:ext cx="1969773" cy="1469980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E5F947DD-6AA2-510B-72F3-3FEC41229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10111227" y="2948751"/>
            <a:ext cx="1969773" cy="1602235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9C1DBF2-8554-7895-813A-ECC61831E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5190" y="1357922"/>
            <a:ext cx="11661621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74108" y="1601556"/>
            <a:ext cx="10938517" cy="474129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подреждане на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2"/>
                </a:solidFill>
              </a:rPr>
              <a:t>елемента в линеен ред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3400" dirty="0">
                <a:solidFill>
                  <a:schemeClr val="bg2"/>
                </a:solidFill>
              </a:rPr>
              <a:t> 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подреждане на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k </a:t>
            </a:r>
            <a:r>
              <a:rPr lang="ru-RU" sz="3200" dirty="0">
                <a:solidFill>
                  <a:schemeClr val="bg2"/>
                </a:solidFill>
              </a:rPr>
              <a:t>от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3200" dirty="0">
                <a:solidFill>
                  <a:schemeClr val="bg2"/>
                </a:solidFill>
              </a:rPr>
              <a:t> елемента в линеен ред 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Комбинации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избиране на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k </a:t>
            </a:r>
            <a:r>
              <a:rPr lang="ru-RU" sz="3200" dirty="0">
                <a:solidFill>
                  <a:schemeClr val="bg2"/>
                </a:solidFill>
              </a:rPr>
              <a:t>от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3200" dirty="0">
                <a:solidFill>
                  <a:schemeClr val="bg2"/>
                </a:solidFill>
              </a:rPr>
              <a:t> елемента в линеен ред 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Триъгълника на Паскал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Биномен коефициент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избора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брой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8415A5-98F4-DFAE-FC93-594D0CA36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4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46DD5AD-89D0-20CC-234E-BA55F80DC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Пермутацията</a:t>
            </a:r>
            <a:r>
              <a:rPr lang="ru-RU" dirty="0"/>
              <a:t> на множество</a:t>
            </a:r>
            <a:r>
              <a:rPr lang="bg-BG" dirty="0"/>
              <a:t>то</a:t>
            </a:r>
            <a:r>
              <a:rPr lang="ru-RU" dirty="0"/>
              <a:t> е </a:t>
            </a:r>
            <a:r>
              <a:rPr lang="ru-RU" b="1" dirty="0">
                <a:solidFill>
                  <a:schemeClr val="bg1"/>
                </a:solidFill>
              </a:rPr>
              <a:t>подреждане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членовете</a:t>
            </a:r>
            <a:r>
              <a:rPr lang="ru-RU" dirty="0"/>
              <a:t> му в последователен или линеен ред.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Ако множеството вече е подредено, това е </a:t>
            </a:r>
            <a:r>
              <a:rPr lang="ru-RU" b="1" dirty="0">
                <a:solidFill>
                  <a:schemeClr val="bg1"/>
                </a:solidFill>
              </a:rPr>
              <a:t>пренареждане</a:t>
            </a:r>
            <a:r>
              <a:rPr lang="ru-RU" dirty="0"/>
              <a:t> на елементите в множеството.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sz="3597" b="1" dirty="0">
                <a:solidFill>
                  <a:schemeClr val="bg1"/>
                </a:solidFill>
              </a:rPr>
              <a:t>два</a:t>
            </a:r>
            <a:r>
              <a:rPr lang="en-US" dirty="0"/>
              <a:t> </a:t>
            </a:r>
            <a:r>
              <a:rPr lang="bg-BG" dirty="0"/>
              <a:t>вида</a:t>
            </a:r>
            <a:r>
              <a:rPr lang="en-US" dirty="0"/>
              <a:t> </a:t>
            </a:r>
            <a:r>
              <a:rPr lang="bg-BG" dirty="0"/>
              <a:t>пермутации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повторения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endParaRPr lang="en-US" dirty="0"/>
          </a:p>
        </p:txBody>
      </p:sp>
      <p:pic>
        <p:nvPicPr>
          <p:cNvPr id="6" name="Picture 5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3F501541-7B5C-B1AF-29A9-92978C97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5" y="4221088"/>
            <a:ext cx="5012732" cy="250636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DF376E8-CC20-C234-B635-79EEF2A0A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Подрежда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начини</a:t>
            </a:r>
            <a:endParaRPr lang="en-GB" sz="3399" dirty="0"/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1525192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30">
            <a:extLst>
              <a:ext uri="{FF2B5EF4-FFF2-40B4-BE49-F238E27FC236}">
                <a16:creationId xmlns:a16="http://schemas.microsoft.com/office/drawing/2014/main" id="{DA0D5C75-713C-430F-8899-A86E6DA27FE2}"/>
              </a:ext>
            </a:extLst>
          </p:cNvPr>
          <p:cNvGraphicFramePr>
            <a:graphicFrameLocks noGrp="1"/>
          </p:cNvGraphicFramePr>
          <p:nvPr/>
        </p:nvGraphicFramePr>
        <p:xfrm>
          <a:off x="5334199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31">
            <a:extLst>
              <a:ext uri="{FF2B5EF4-FFF2-40B4-BE49-F238E27FC236}">
                <a16:creationId xmlns:a16="http://schemas.microsoft.com/office/drawing/2014/main" id="{8E80FCD3-3C1C-4688-94EF-F4B7554A382C}"/>
              </a:ext>
            </a:extLst>
          </p:cNvPr>
          <p:cNvGraphicFramePr>
            <a:graphicFrameLocks noGrp="1"/>
          </p:cNvGraphicFramePr>
          <p:nvPr/>
        </p:nvGraphicFramePr>
        <p:xfrm>
          <a:off x="9124877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E02290B1-EFBE-417D-8238-FC1072D3F61F}"/>
              </a:ext>
            </a:extLst>
          </p:cNvPr>
          <p:cNvGraphicFramePr>
            <a:graphicFrameLocks noGrp="1"/>
          </p:cNvGraphicFramePr>
          <p:nvPr/>
        </p:nvGraphicFramePr>
        <p:xfrm>
          <a:off x="763390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33">
            <a:extLst>
              <a:ext uri="{FF2B5EF4-FFF2-40B4-BE49-F238E27FC236}">
                <a16:creationId xmlns:a16="http://schemas.microsoft.com/office/drawing/2014/main" id="{537D8FAA-800F-4927-AC19-D479ABB61116}"/>
              </a:ext>
            </a:extLst>
          </p:cNvPr>
          <p:cNvGraphicFramePr>
            <a:graphicFrameLocks noGrp="1"/>
          </p:cNvGraphicFramePr>
          <p:nvPr/>
        </p:nvGraphicFramePr>
        <p:xfrm>
          <a:off x="2497431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D570FA6-2A8D-49F9-9DFA-5B87BECFA6CE}"/>
              </a:ext>
            </a:extLst>
          </p:cNvPr>
          <p:cNvGraphicFramePr>
            <a:graphicFrameLocks noGrp="1"/>
          </p:cNvGraphicFramePr>
          <p:nvPr/>
        </p:nvGraphicFramePr>
        <p:xfrm>
          <a:off x="4666682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5B31C1F9-9F5D-481C-8A36-BD58BF8D52F2}"/>
              </a:ext>
            </a:extLst>
          </p:cNvPr>
          <p:cNvGraphicFramePr>
            <a:graphicFrameLocks noGrp="1"/>
          </p:cNvGraphicFramePr>
          <p:nvPr/>
        </p:nvGraphicFramePr>
        <p:xfrm>
          <a:off x="6400722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16A41A3C-A009-48A7-BC37-7C2C2D70B070}"/>
              </a:ext>
            </a:extLst>
          </p:cNvPr>
          <p:cNvGraphicFramePr>
            <a:graphicFrameLocks noGrp="1"/>
          </p:cNvGraphicFramePr>
          <p:nvPr/>
        </p:nvGraphicFramePr>
        <p:xfrm>
          <a:off x="8363076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CD975F37-A514-4C65-9505-3C04122ED52E}"/>
              </a:ext>
            </a:extLst>
          </p:cNvPr>
          <p:cNvGraphicFramePr>
            <a:graphicFrameLocks noGrp="1"/>
          </p:cNvGraphicFramePr>
          <p:nvPr/>
        </p:nvGraphicFramePr>
        <p:xfrm>
          <a:off x="10097116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415270" y="2895834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37250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8561" y="2895834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46257" y="2895834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014955" y="2895834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36935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13">
            <a:extLst>
              <a:ext uri="{FF2B5EF4-FFF2-40B4-BE49-F238E27FC236}">
                <a16:creationId xmlns:a16="http://schemas.microsoft.com/office/drawing/2014/main" id="{CE42B513-7B1A-4D10-8656-7388B858B4A7}"/>
              </a:ext>
            </a:extLst>
          </p:cNvPr>
          <p:cNvGraphicFramePr>
            <a:graphicFrameLocks noGrp="1"/>
          </p:cNvGraphicFramePr>
          <p:nvPr/>
        </p:nvGraphicFramePr>
        <p:xfrm>
          <a:off x="763390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12FDD5C5-6F43-40CB-A049-AE8F1C7E190C}"/>
              </a:ext>
            </a:extLst>
          </p:cNvPr>
          <p:cNvGraphicFramePr>
            <a:graphicFrameLocks noGrp="1"/>
          </p:cNvGraphicFramePr>
          <p:nvPr/>
        </p:nvGraphicFramePr>
        <p:xfrm>
          <a:off x="2497431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EEBD1245-6809-4B29-90CC-A0A61D92AACD}"/>
              </a:ext>
            </a:extLst>
          </p:cNvPr>
          <p:cNvGraphicFramePr>
            <a:graphicFrameLocks noGrp="1"/>
          </p:cNvGraphicFramePr>
          <p:nvPr/>
        </p:nvGraphicFramePr>
        <p:xfrm>
          <a:off x="4666682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16">
            <a:extLst>
              <a:ext uri="{FF2B5EF4-FFF2-40B4-BE49-F238E27FC236}">
                <a16:creationId xmlns:a16="http://schemas.microsoft.com/office/drawing/2014/main" id="{BC09294A-4415-4366-86B9-052ACAC6B4F6}"/>
              </a:ext>
            </a:extLst>
          </p:cNvPr>
          <p:cNvGraphicFramePr>
            <a:graphicFrameLocks noGrp="1"/>
          </p:cNvGraphicFramePr>
          <p:nvPr/>
        </p:nvGraphicFramePr>
        <p:xfrm>
          <a:off x="6400722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8" name="Table 17">
            <a:extLst>
              <a:ext uri="{FF2B5EF4-FFF2-40B4-BE49-F238E27FC236}">
                <a16:creationId xmlns:a16="http://schemas.microsoft.com/office/drawing/2014/main" id="{9191A484-1C57-4E4E-AA50-CF601FCA38FB}"/>
              </a:ext>
            </a:extLst>
          </p:cNvPr>
          <p:cNvGraphicFramePr>
            <a:graphicFrameLocks noGrp="1"/>
          </p:cNvGraphicFramePr>
          <p:nvPr/>
        </p:nvGraphicFramePr>
        <p:xfrm>
          <a:off x="8363076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FD6346D0-C92D-4794-9AAF-8EB2D9FDFC70}"/>
              </a:ext>
            </a:extLst>
          </p:cNvPr>
          <p:cNvGraphicFramePr>
            <a:graphicFrameLocks noGrp="1"/>
          </p:cNvGraphicFramePr>
          <p:nvPr/>
        </p:nvGraphicFramePr>
        <p:xfrm>
          <a:off x="10097116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0" name="Straight Arrow Connector 37">
            <a:extLst>
              <a:ext uri="{FF2B5EF4-FFF2-40B4-BE49-F238E27FC236}">
                <a16:creationId xmlns:a16="http://schemas.microsoft.com/office/drawing/2014/main" id="{75466B9F-600D-4352-A698-FB529726765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15269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055BCF8-775E-4F6E-BC1F-A614745462B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49310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3">
            <a:extLst>
              <a:ext uri="{FF2B5EF4-FFF2-40B4-BE49-F238E27FC236}">
                <a16:creationId xmlns:a16="http://schemas.microsoft.com/office/drawing/2014/main" id="{2559B954-E82C-4E2C-A5C5-C6670557A8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318561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6">
            <a:extLst>
              <a:ext uri="{FF2B5EF4-FFF2-40B4-BE49-F238E27FC236}">
                <a16:creationId xmlns:a16="http://schemas.microsoft.com/office/drawing/2014/main" id="{61893CC6-0834-4D02-8071-90BFAD62F76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052601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9">
            <a:extLst>
              <a:ext uri="{FF2B5EF4-FFF2-40B4-BE49-F238E27FC236}">
                <a16:creationId xmlns:a16="http://schemas.microsoft.com/office/drawing/2014/main" id="{9766962D-1779-4DEF-A117-A2F4FC2D2A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014955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28CD051B-2B1B-4175-8375-AA89B52991D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748995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F3C96D-8004-499C-ADBA-5230D81D78D0}"/>
              </a:ext>
            </a:extLst>
          </p:cNvPr>
          <p:cNvSpPr/>
          <p:nvPr/>
        </p:nvSpPr>
        <p:spPr bwMode="auto">
          <a:xfrm>
            <a:off x="407368" y="436510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FA905-40FC-4E17-9044-54446F67859D}"/>
              </a:ext>
            </a:extLst>
          </p:cNvPr>
          <p:cNvSpPr txBox="1"/>
          <p:nvPr/>
        </p:nvSpPr>
        <p:spPr>
          <a:xfrm>
            <a:off x="4871864" y="5297985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Пермутации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8C24BA-682C-D83B-8208-5648F5583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5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трябва да </a:t>
            </a:r>
            <a:r>
              <a:rPr lang="bg-BG" sz="3200" b="1" dirty="0">
                <a:solidFill>
                  <a:schemeClr val="bg1"/>
                </a:solidFill>
              </a:rPr>
              <a:t>подредите</a:t>
            </a:r>
            <a:r>
              <a:rPr lang="bg-BG" sz="3200" dirty="0"/>
              <a:t> вашите книги в  библиотека и се чудете по </a:t>
            </a:r>
            <a:r>
              <a:rPr lang="bg-BG" sz="3200" b="1" dirty="0">
                <a:solidFill>
                  <a:schemeClr val="bg1"/>
                </a:solidFill>
              </a:rPr>
              <a:t>колко</a:t>
            </a:r>
            <a:r>
              <a:rPr lang="bg-BG" sz="3200" dirty="0"/>
              <a:t> начина може да го направите</a:t>
            </a:r>
            <a:endParaRPr lang="en-GB" sz="32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4777" y="2455783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4777" y="327089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EE2566A9-9238-B37E-B652-5E7E46A3A4AA}"/>
              </a:ext>
            </a:extLst>
          </p:cNvPr>
          <p:cNvSpPr/>
          <p:nvPr/>
        </p:nvSpPr>
        <p:spPr bwMode="auto">
          <a:xfrm>
            <a:off x="313811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BBE08F01-C13E-C73A-77A5-50753779ADBC}"/>
              </a:ext>
            </a:extLst>
          </p:cNvPr>
          <p:cNvSpPr/>
          <p:nvPr/>
        </p:nvSpPr>
        <p:spPr bwMode="auto">
          <a:xfrm>
            <a:off x="877489" y="367068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313811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315802" y="498654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879480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1443158" y="498654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315802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2263954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2840726" y="367068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263954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Flowchart: Internal Storage 67">
            <a:extLst>
              <a:ext uri="{FF2B5EF4-FFF2-40B4-BE49-F238E27FC236}">
                <a16:creationId xmlns:a16="http://schemas.microsoft.com/office/drawing/2014/main" id="{0B3D52BD-F8FA-60EE-5D70-69FF28AB5700}"/>
              </a:ext>
            </a:extLst>
          </p:cNvPr>
          <p:cNvSpPr/>
          <p:nvPr/>
        </p:nvSpPr>
        <p:spPr bwMode="auto">
          <a:xfrm>
            <a:off x="2271029" y="497944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Flowchart: Internal Storage 69">
            <a:extLst>
              <a:ext uri="{FF2B5EF4-FFF2-40B4-BE49-F238E27FC236}">
                <a16:creationId xmlns:a16="http://schemas.microsoft.com/office/drawing/2014/main" id="{7BC605BB-BDEC-F8D9-CA62-05C40B33DCAC}"/>
              </a:ext>
            </a:extLst>
          </p:cNvPr>
          <p:cNvSpPr/>
          <p:nvPr/>
        </p:nvSpPr>
        <p:spPr bwMode="auto">
          <a:xfrm>
            <a:off x="3395408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Flowchart: Internal Storage 71">
            <a:extLst>
              <a:ext uri="{FF2B5EF4-FFF2-40B4-BE49-F238E27FC236}">
                <a16:creationId xmlns:a16="http://schemas.microsoft.com/office/drawing/2014/main" id="{18E661EA-BA9A-3558-95EA-81946E12C284}"/>
              </a:ext>
            </a:extLst>
          </p:cNvPr>
          <p:cNvSpPr/>
          <p:nvPr/>
        </p:nvSpPr>
        <p:spPr bwMode="auto">
          <a:xfrm>
            <a:off x="2843295" y="497944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895E610-D3D6-69F6-2323-6952CB211A16}"/>
              </a:ext>
            </a:extLst>
          </p:cNvPr>
          <p:cNvSpPr/>
          <p:nvPr/>
        </p:nvSpPr>
        <p:spPr bwMode="auto">
          <a:xfrm>
            <a:off x="2271029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5299358" y="2455783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5299358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5025565" y="365935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4454161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4454161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6921518" y="365935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6365475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6365475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5025565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4452289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4452289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5579645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6921518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6365475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6365475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7485212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Flowchart: Internal Storage 109">
            <a:extLst>
              <a:ext uri="{FF2B5EF4-FFF2-40B4-BE49-F238E27FC236}">
                <a16:creationId xmlns:a16="http://schemas.microsoft.com/office/drawing/2014/main" id="{68EA4C07-1C71-EF75-2BBF-B82A563B83EE}"/>
              </a:ext>
            </a:extLst>
          </p:cNvPr>
          <p:cNvSpPr/>
          <p:nvPr/>
        </p:nvSpPr>
        <p:spPr bwMode="auto">
          <a:xfrm>
            <a:off x="8957763" y="245578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DCB8F6B5-3522-9909-9512-03BBC40D1BF1}"/>
              </a:ext>
            </a:extLst>
          </p:cNvPr>
          <p:cNvSpPr/>
          <p:nvPr/>
        </p:nvSpPr>
        <p:spPr bwMode="auto">
          <a:xfrm>
            <a:off x="8957763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Flowchart: Internal Storage 113">
            <a:extLst>
              <a:ext uri="{FF2B5EF4-FFF2-40B4-BE49-F238E27FC236}">
                <a16:creationId xmlns:a16="http://schemas.microsoft.com/office/drawing/2014/main" id="{893264BB-1F18-5E41-F275-31C10CF9D8DB}"/>
              </a:ext>
            </a:extLst>
          </p:cNvPr>
          <p:cNvSpPr/>
          <p:nvPr/>
        </p:nvSpPr>
        <p:spPr bwMode="auto">
          <a:xfrm>
            <a:off x="8396163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1BBA3438-DC2C-4115-B037-7AE0770A8D75}"/>
              </a:ext>
            </a:extLst>
          </p:cNvPr>
          <p:cNvSpPr/>
          <p:nvPr/>
        </p:nvSpPr>
        <p:spPr bwMode="auto">
          <a:xfrm>
            <a:off x="8396163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Flowchart: Internal Storage 117">
            <a:extLst>
              <a:ext uri="{FF2B5EF4-FFF2-40B4-BE49-F238E27FC236}">
                <a16:creationId xmlns:a16="http://schemas.microsoft.com/office/drawing/2014/main" id="{48F6AF06-2292-9CA1-54E1-766F5AD415AC}"/>
              </a:ext>
            </a:extLst>
          </p:cNvPr>
          <p:cNvSpPr/>
          <p:nvPr/>
        </p:nvSpPr>
        <p:spPr bwMode="auto">
          <a:xfrm>
            <a:off x="8996166" y="365923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Flowchart: Internal Storage 119">
            <a:extLst>
              <a:ext uri="{FF2B5EF4-FFF2-40B4-BE49-F238E27FC236}">
                <a16:creationId xmlns:a16="http://schemas.microsoft.com/office/drawing/2014/main" id="{56806A38-8C85-82AA-4395-1BB02E09EECA}"/>
              </a:ext>
            </a:extLst>
          </p:cNvPr>
          <p:cNvSpPr/>
          <p:nvPr/>
        </p:nvSpPr>
        <p:spPr bwMode="auto">
          <a:xfrm>
            <a:off x="10253907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953A04E-3120-F9F2-2766-EB9F450FC86E}"/>
              </a:ext>
            </a:extLst>
          </p:cNvPr>
          <p:cNvSpPr/>
          <p:nvPr/>
        </p:nvSpPr>
        <p:spPr bwMode="auto">
          <a:xfrm>
            <a:off x="10253907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Flowchart: Internal Storage 123">
            <a:extLst>
              <a:ext uri="{FF2B5EF4-FFF2-40B4-BE49-F238E27FC236}">
                <a16:creationId xmlns:a16="http://schemas.microsoft.com/office/drawing/2014/main" id="{40358589-E31B-2139-C8BF-3E62CD062A47}"/>
              </a:ext>
            </a:extLst>
          </p:cNvPr>
          <p:cNvSpPr/>
          <p:nvPr/>
        </p:nvSpPr>
        <p:spPr bwMode="auto">
          <a:xfrm>
            <a:off x="10853910" y="365923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Flowchart: Internal Storage 125">
            <a:extLst>
              <a:ext uri="{FF2B5EF4-FFF2-40B4-BE49-F238E27FC236}">
                <a16:creationId xmlns:a16="http://schemas.microsoft.com/office/drawing/2014/main" id="{D848DD3B-79D8-A34A-E188-63ED1DD47EE1}"/>
              </a:ext>
            </a:extLst>
          </p:cNvPr>
          <p:cNvSpPr/>
          <p:nvPr/>
        </p:nvSpPr>
        <p:spPr bwMode="auto">
          <a:xfrm>
            <a:off x="8399282" y="498641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A5E792EA-10AA-1F61-7F77-7245824C5BF6}"/>
              </a:ext>
            </a:extLst>
          </p:cNvPr>
          <p:cNvSpPr/>
          <p:nvPr/>
        </p:nvSpPr>
        <p:spPr bwMode="auto">
          <a:xfrm>
            <a:off x="8399282" y="580600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Internal Storage 129">
            <a:extLst>
              <a:ext uri="{FF2B5EF4-FFF2-40B4-BE49-F238E27FC236}">
                <a16:creationId xmlns:a16="http://schemas.microsoft.com/office/drawing/2014/main" id="{814B75A2-FBA4-DFE4-773D-E8CA2A11FF1A}"/>
              </a:ext>
            </a:extLst>
          </p:cNvPr>
          <p:cNvSpPr/>
          <p:nvPr/>
        </p:nvSpPr>
        <p:spPr bwMode="auto">
          <a:xfrm>
            <a:off x="8972558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Internal Storage 131">
            <a:extLst>
              <a:ext uri="{FF2B5EF4-FFF2-40B4-BE49-F238E27FC236}">
                <a16:creationId xmlns:a16="http://schemas.microsoft.com/office/drawing/2014/main" id="{5491E802-32CF-C350-C3D1-1A41364567B2}"/>
              </a:ext>
            </a:extLst>
          </p:cNvPr>
          <p:cNvSpPr/>
          <p:nvPr/>
        </p:nvSpPr>
        <p:spPr bwMode="auto">
          <a:xfrm>
            <a:off x="9526638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Flowchart: Internal Storage 133">
            <a:extLst>
              <a:ext uri="{FF2B5EF4-FFF2-40B4-BE49-F238E27FC236}">
                <a16:creationId xmlns:a16="http://schemas.microsoft.com/office/drawing/2014/main" id="{B83070A3-4ACA-C187-C24F-8811F79B85CC}"/>
              </a:ext>
            </a:extLst>
          </p:cNvPr>
          <p:cNvSpPr/>
          <p:nvPr/>
        </p:nvSpPr>
        <p:spPr bwMode="auto">
          <a:xfrm>
            <a:off x="10262202" y="498206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71CE60B6-1DFA-03A7-CFAC-02052819A976}"/>
              </a:ext>
            </a:extLst>
          </p:cNvPr>
          <p:cNvSpPr/>
          <p:nvPr/>
        </p:nvSpPr>
        <p:spPr bwMode="auto">
          <a:xfrm>
            <a:off x="10262202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Internal Storage 137">
            <a:extLst>
              <a:ext uri="{FF2B5EF4-FFF2-40B4-BE49-F238E27FC236}">
                <a16:creationId xmlns:a16="http://schemas.microsoft.com/office/drawing/2014/main" id="{955893C3-25CE-1798-BAAE-A04379723307}"/>
              </a:ext>
            </a:extLst>
          </p:cNvPr>
          <p:cNvSpPr/>
          <p:nvPr/>
        </p:nvSpPr>
        <p:spPr bwMode="auto">
          <a:xfrm>
            <a:off x="11371996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Internal Storage 141">
            <a:extLst>
              <a:ext uri="{FF2B5EF4-FFF2-40B4-BE49-F238E27FC236}">
                <a16:creationId xmlns:a16="http://schemas.microsoft.com/office/drawing/2014/main" id="{4A5E414A-32B0-2E2D-CA1A-5A82B4BFD6F7}"/>
              </a:ext>
            </a:extLst>
          </p:cNvPr>
          <p:cNvSpPr/>
          <p:nvPr/>
        </p:nvSpPr>
        <p:spPr bwMode="auto">
          <a:xfrm>
            <a:off x="10825220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37986" y="4869160"/>
            <a:ext cx="1186897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697150" y="6182098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3! = 6 </a:t>
            </a:r>
            <a:r>
              <a:rPr lang="bg-BG" sz="3200" b="1" dirty="0"/>
              <a:t>начина</a:t>
            </a:r>
            <a:endParaRPr lang="en-US" sz="3200" b="1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318EE53-AB8A-D270-85C3-A328FC45C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7" grpId="0" animBg="1"/>
      <p:bldP spid="49" grpId="0" animBg="1"/>
      <p:bldP spid="51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8" grpId="0" animBg="1"/>
      <p:bldP spid="142" grpId="0" animBg="1"/>
      <p:bldP spid="53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Представете си, че трябва да </a:t>
            </a:r>
            <a:r>
              <a:rPr lang="bg-BG" sz="2800" b="1" dirty="0">
                <a:solidFill>
                  <a:schemeClr val="bg1"/>
                </a:solidFill>
              </a:rPr>
              <a:t>подредите</a:t>
            </a:r>
            <a:r>
              <a:rPr lang="bg-BG" sz="2800" dirty="0"/>
              <a:t> книги в библиотека и се чудите по колко начина може да </a:t>
            </a:r>
            <a:r>
              <a:rPr lang="bg-BG" sz="2800" b="1" dirty="0">
                <a:solidFill>
                  <a:schemeClr val="bg1"/>
                </a:solidFill>
              </a:rPr>
              <a:t>подредете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двете</a:t>
            </a:r>
            <a:r>
              <a:rPr lang="bg-BG" sz="2800" dirty="0"/>
              <a:t> си любими книги</a:t>
            </a:r>
            <a:endParaRPr lang="en-GB" sz="2800" dirty="0"/>
          </a:p>
          <a:p>
            <a:pPr lvl="1"/>
            <a:r>
              <a:rPr lang="bg-BG" sz="2800" dirty="0"/>
              <a:t>Една от книгите се </a:t>
            </a:r>
            <a:r>
              <a:rPr lang="bg-BG" sz="2800" b="1" dirty="0">
                <a:solidFill>
                  <a:schemeClr val="bg1"/>
                </a:solidFill>
              </a:rPr>
              <a:t>дублира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Пермутации</a:t>
            </a:r>
            <a:r>
              <a:rPr lang="en-US" dirty="0"/>
              <a:t> </a:t>
            </a:r>
            <a:r>
              <a:rPr lang="bg-BG" dirty="0"/>
              <a:t>с повторения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4777" y="299752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4777" y="377494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1415480" y="5490604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1979158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2542836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1415480" y="6305714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1415480" y="417474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1992252" y="417474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1415480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8239213" y="2959839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8239213" y="377942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7965420" y="416341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7394016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7394016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9861373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9305330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9305330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7965420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7392144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7392144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8519500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9861373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9305330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9305330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10425067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91941" y="5373216"/>
            <a:ext cx="1176106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065442" y="4612456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</a:t>
            </a:r>
            <a:r>
              <a:rPr lang="bg-BG" sz="3200" b="1" dirty="0"/>
              <a:t>начина</a:t>
            </a:r>
            <a:endParaRPr lang="en-US" sz="3200" b="1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E47403C-572B-E734-1EB3-9EB2A7184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53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4B06-CA6F-4FC1-B7B7-9087DBEF3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399" dirty="0"/>
              <a:t>Подредете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(</a:t>
            </a:r>
            <a:r>
              <a:rPr lang="bg-BG" sz="3399" dirty="0"/>
              <a:t>с повторения</a:t>
            </a:r>
            <a:r>
              <a:rPr lang="en-GB" sz="3399" dirty="0"/>
              <a:t>)</a:t>
            </a:r>
            <a:endParaRPr lang="en-US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FB1CDDF-9B76-4146-98B8-84FD6D01A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Подредете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начина</a:t>
            </a:r>
            <a:r>
              <a:rPr lang="en-GB" sz="3399" dirty="0"/>
              <a:t>(</a:t>
            </a:r>
            <a:r>
              <a:rPr lang="bg-BG" sz="3399" dirty="0"/>
              <a:t>без повторение</a:t>
            </a:r>
            <a:r>
              <a:rPr lang="en-GB" sz="3399" dirty="0"/>
              <a:t>)</a:t>
            </a:r>
          </a:p>
          <a:p>
            <a:pPr lvl="1"/>
            <a:r>
              <a:rPr lang="bg-BG" sz="3199" dirty="0"/>
              <a:t>Пребройте колко начина има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B9C2C64-9814-4D8E-90FF-F7CD7702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Пермутация – брой</a:t>
            </a:r>
            <a:endParaRPr lang="bg-BG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730C8ED-F907-4629-9B45-95E462AB02BE}"/>
              </a:ext>
            </a:extLst>
          </p:cNvPr>
          <p:cNvGraphicFramePr>
            <a:graphicFrameLocks noGrp="1"/>
          </p:cNvGraphicFramePr>
          <p:nvPr/>
        </p:nvGraphicFramePr>
        <p:xfrm>
          <a:off x="2467037" y="3789040"/>
          <a:ext cx="1624119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12C41184-A65B-4603-8196-7DD0F223049B}"/>
              </a:ext>
            </a:extLst>
          </p:cNvPr>
          <p:cNvGraphicFramePr>
            <a:graphicFrameLocks noGrp="1"/>
          </p:cNvGraphicFramePr>
          <p:nvPr/>
        </p:nvGraphicFramePr>
        <p:xfrm>
          <a:off x="2458281" y="4409923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F1DBC780-954C-4EDD-8246-B84317CAC665}"/>
              </a:ext>
            </a:extLst>
          </p:cNvPr>
          <p:cNvSpPr txBox="1"/>
          <p:nvPr/>
        </p:nvSpPr>
        <p:spPr>
          <a:xfrm>
            <a:off x="2538624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A0956A96-FDA7-4E1D-9A13-A0233EC81A5C}"/>
              </a:ext>
            </a:extLst>
          </p:cNvPr>
          <p:cNvSpPr txBox="1"/>
          <p:nvPr/>
        </p:nvSpPr>
        <p:spPr>
          <a:xfrm>
            <a:off x="3067704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2</a:t>
            </a: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6FD737B1-663A-407B-B67B-311C11B01732}"/>
              </a:ext>
            </a:extLst>
          </p:cNvPr>
          <p:cNvSpPr txBox="1"/>
          <p:nvPr/>
        </p:nvSpPr>
        <p:spPr>
          <a:xfrm>
            <a:off x="3607925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B91ACD5-7EED-4F78-A4FC-EB6F22CB00E3}"/>
              </a:ext>
            </a:extLst>
          </p:cNvPr>
          <p:cNvSpPr/>
          <p:nvPr/>
        </p:nvSpPr>
        <p:spPr>
          <a:xfrm>
            <a:off x="2538625" y="5119335"/>
            <a:ext cx="1952529" cy="7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399" dirty="0"/>
              <a:t>n! = 3!</a:t>
            </a:r>
            <a:endParaRPr lang="bg-BG" sz="4399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22E4E5B-E655-4ACA-A5A7-DEDA46F5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6" y="4420765"/>
            <a:ext cx="1973368" cy="1532308"/>
          </a:xfrm>
          <a:prstGeom prst="wedgeRoundRectCallout">
            <a:avLst>
              <a:gd name="adj1" fmla="val 67844"/>
              <a:gd name="adj2" fmla="val 2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възможни начина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87C3C6E-79BE-94F6-3F65-89F468499564}"/>
              </a:ext>
            </a:extLst>
          </p:cNvPr>
          <p:cNvGraphicFramePr>
            <a:graphicFrameLocks noGrp="1"/>
          </p:cNvGraphicFramePr>
          <p:nvPr/>
        </p:nvGraphicFramePr>
        <p:xfrm>
          <a:off x="7233548" y="2548450"/>
          <a:ext cx="1624119" cy="5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52051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/>
              <p:nvPr/>
            </p:nvSpPr>
            <p:spPr>
              <a:xfrm>
                <a:off x="6905137" y="3591870"/>
                <a:ext cx="3905059" cy="106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!..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:r>
                  <a:rPr lang="en-GB" sz="4399" dirty="0">
                    <a:latin typeface="Cambria Math" panose="02040503050406030204" pitchFamily="18" charset="0"/>
                  </a:rPr>
                  <a:t>=</a:t>
                </a:r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37" y="3591870"/>
                <a:ext cx="3905059" cy="1067258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7">
            <a:extLst>
              <a:ext uri="{FF2B5EF4-FFF2-40B4-BE49-F238E27FC236}">
                <a16:creationId xmlns:a16="http://schemas.microsoft.com/office/drawing/2014/main" id="{1A5EF346-EB79-252E-8A1A-382174D1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500" y="4737871"/>
            <a:ext cx="2069044" cy="1532166"/>
          </a:xfrm>
          <a:prstGeom prst="wedgeRoundRectCallout">
            <a:avLst>
              <a:gd name="adj1" fmla="val -53411"/>
              <a:gd name="adj2" fmla="val -83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възможни начина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757514-7D2A-1984-3A02-3ABA3255EE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Генерирайте всички възможни </a:t>
            </a:r>
            <a:r>
              <a:rPr lang="bg-BG" sz="3399" b="1" dirty="0">
                <a:solidFill>
                  <a:schemeClr val="bg1"/>
                </a:solidFill>
              </a:rPr>
              <a:t>пермутации</a:t>
            </a:r>
            <a:r>
              <a:rPr lang="bg-BG" sz="3399" dirty="0"/>
              <a:t> на набор от елементи</a:t>
            </a:r>
            <a:endParaRPr lang="en-GB" sz="3399" dirty="0"/>
          </a:p>
          <a:p>
            <a:pPr>
              <a:buClr>
                <a:schemeClr val="tx1"/>
              </a:buClr>
            </a:pPr>
            <a:r>
              <a:rPr lang="bg-BG" sz="3599" dirty="0"/>
              <a:t>Без</a:t>
            </a:r>
            <a:r>
              <a:rPr lang="en-GB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допълнителна</a:t>
            </a:r>
            <a:r>
              <a:rPr lang="en-GB" sz="3599" b="1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памет</a:t>
            </a:r>
            <a:endParaRPr lang="en-GB" sz="35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пермутации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318" y="411328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68" y="4051019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75" y="2974082"/>
            <a:ext cx="1183894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CBA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456FAD-4055-5BA8-2F72-0019792DB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2086</Words>
  <Application>Microsoft Office PowerPoint</Application>
  <PresentationFormat>Широк екран</PresentationFormat>
  <Paragraphs>500</Paragraphs>
  <Slides>37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Wingdings</vt:lpstr>
      <vt:lpstr>SoftUni</vt:lpstr>
      <vt:lpstr>Комбинаторни алгоритми</vt:lpstr>
      <vt:lpstr>Съдържание</vt:lpstr>
      <vt:lpstr>Пермутации</vt:lpstr>
      <vt:lpstr>Пермутации</vt:lpstr>
      <vt:lpstr>Пермутации – Примери</vt:lpstr>
      <vt:lpstr>Пермутации – примери в живота</vt:lpstr>
      <vt:lpstr>Пермутации с повторения – примери в живота</vt:lpstr>
      <vt:lpstr>Пермутация – брой</vt:lpstr>
      <vt:lpstr>Задача: пермутации</vt:lpstr>
      <vt:lpstr>Алгоритъм: пермутации</vt:lpstr>
      <vt:lpstr>Генериране на пермутации</vt:lpstr>
      <vt:lpstr>Задача: пермутация с повторения</vt:lpstr>
      <vt:lpstr>Решение: пермутация с повторения</vt:lpstr>
      <vt:lpstr>Вариации</vt:lpstr>
      <vt:lpstr>Вариации</vt:lpstr>
      <vt:lpstr>Вариации</vt:lpstr>
      <vt:lpstr>Вариации – примери в живота</vt:lpstr>
      <vt:lpstr>Вариации с повторение – примери в живота</vt:lpstr>
      <vt:lpstr>Брой вариации</vt:lpstr>
      <vt:lpstr>Задача: Генериране на вариации</vt:lpstr>
      <vt:lpstr>Задача: Генериране на вариации с повт.</vt:lpstr>
      <vt:lpstr>Комбинации</vt:lpstr>
      <vt:lpstr>Комбинации</vt:lpstr>
      <vt:lpstr>Комбинации</vt:lpstr>
      <vt:lpstr>Комбинации – Примери в живота</vt:lpstr>
      <vt:lpstr>Комбинации с повторение – примери в живота</vt:lpstr>
      <vt:lpstr>Брой комбинации</vt:lpstr>
      <vt:lpstr>Задача: Генериране на комбинации</vt:lpstr>
      <vt:lpstr>Задача: Генериране на комбинации с повторение</vt:lpstr>
      <vt:lpstr>Биномен коефициент</vt:lpstr>
      <vt:lpstr>Какво е биномен коефициент</vt:lpstr>
      <vt:lpstr>Задача: брой комбинации</vt:lpstr>
      <vt:lpstr>Триъгълника на паскал</vt:lpstr>
      <vt:lpstr>Биномен коефициент : изчисления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Комбинаторни алгоритми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123</cp:revision>
  <dcterms:created xsi:type="dcterms:W3CDTF">2018-05-23T13:08:44Z</dcterms:created>
  <dcterms:modified xsi:type="dcterms:W3CDTF">2023-09-17T14:24:05Z</dcterms:modified>
  <cp:category>© SoftUni – https://softuni.org</cp:category>
</cp:coreProperties>
</file>