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57" r:id="rId2"/>
    <p:sldId id="658" r:id="rId3"/>
    <p:sldId id="661" r:id="rId4"/>
    <p:sldId id="595" r:id="rId5"/>
    <p:sldId id="596" r:id="rId6"/>
    <p:sldId id="660" r:id="rId7"/>
    <p:sldId id="599" r:id="rId8"/>
    <p:sldId id="659" r:id="rId9"/>
    <p:sldId id="607" r:id="rId10"/>
    <p:sldId id="608" r:id="rId11"/>
    <p:sldId id="662" r:id="rId12"/>
    <p:sldId id="611" r:id="rId13"/>
    <p:sldId id="663" r:id="rId14"/>
    <p:sldId id="571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ED39F6F-FF56-4290-847F-B0628FB63D1E}">
          <p14:sldIdLst>
            <p14:sldId id="657"/>
            <p14:sldId id="658"/>
          </p14:sldIdLst>
        </p14:section>
        <p14:section name="Генериране на комбинации" id="{91C3FB2B-126F-4A3B-A606-BE967FC79E60}">
          <p14:sldIdLst>
            <p14:sldId id="661"/>
            <p14:sldId id="595"/>
            <p14:sldId id="596"/>
            <p14:sldId id="660"/>
            <p14:sldId id="599"/>
          </p14:sldIdLst>
        </p14:section>
        <p14:section name="Обратно връщане" id="{81C86EEE-7D99-4DD9-9EDB-1CE39B884381}">
          <p14:sldIdLst>
            <p14:sldId id="659"/>
            <p14:sldId id="607"/>
            <p14:sldId id="608"/>
            <p14:sldId id="662"/>
            <p14:sldId id="611"/>
            <p14:sldId id="663"/>
          </p14:sldIdLst>
        </p14:section>
        <p14:section name="Обобщение" id="{DEC4F78C-F7A6-4CFF-877D-11750B849205}">
          <p14:sldIdLst>
            <p14:sldId id="57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25A18E-6162-7F8B-6B79-68BB1F795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003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654C469-C1FB-320C-A71B-E7B597D98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617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B1F3C4C-EAED-EE8F-06D2-4E23DE4131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46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3B4DEFF-BDE8-17FB-FF7B-2D8B22AFF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444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2D9EA54-B21E-D6C7-AB16-641B91AF1D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99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E7EF21-EBD9-E424-FD91-1E4216622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863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9CB1CBA-326B-0DB6-A532-E5305766D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762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2726/Recursive-Algorithms" TargetMode="External"/><Relationship Id="rId4" Type="http://schemas.openxmlformats.org/officeDocument/2006/relationships/hyperlink" Target="https://judge.softuni.org/Contests/Practice/Index/4179#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79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74030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0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3620" y="587403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5" y="5430098"/>
            <a:ext cx="4751954" cy="37423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Рекурсивни алгоритми и обратно връщане</a:t>
            </a:r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 и обратно връщане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E53A32FC-E34F-C628-5E8A-EE0D705AC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119" y="2619000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работи обратното връщане?</a:t>
            </a:r>
            <a:endParaRPr lang="en-US" sz="3600" dirty="0"/>
          </a:p>
          <a:p>
            <a:pPr lvl="1"/>
            <a:r>
              <a:rPr lang="ru-RU" sz="3399" dirty="0"/>
              <a:t>На всяка стъпка се изпробват рекурсивно </a:t>
            </a:r>
            <a:r>
              <a:rPr lang="ru-RU" sz="3399" b="1" dirty="0">
                <a:solidFill>
                  <a:schemeClr val="bg1"/>
                </a:solidFill>
              </a:rPr>
              <a:t>всички перспективни възможности</a:t>
            </a:r>
            <a:endParaRPr lang="bg-BG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399" b="1" dirty="0">
                <a:solidFill>
                  <a:schemeClr val="bg1"/>
                </a:solidFill>
              </a:rPr>
              <a:t>Отка</a:t>
            </a:r>
            <a:r>
              <a:rPr lang="bg-BG" sz="3399" b="1" dirty="0">
                <a:solidFill>
                  <a:schemeClr val="bg1"/>
                </a:solidFill>
              </a:rPr>
              <a:t>зва</a:t>
            </a:r>
            <a:r>
              <a:rPr lang="ru-RU" sz="3399" b="1" dirty="0">
                <a:solidFill>
                  <a:schemeClr val="bg1"/>
                </a:solidFill>
              </a:rPr>
              <a:t> </a:t>
            </a:r>
            <a:r>
              <a:rPr lang="ru-RU" sz="3399" dirty="0"/>
              <a:t>се от всички </a:t>
            </a:r>
            <a:r>
              <a:rPr lang="ru-RU" sz="3399" b="1" dirty="0">
                <a:solidFill>
                  <a:schemeClr val="bg1"/>
                </a:solidFill>
              </a:rPr>
              <a:t>неперспективни възможности </a:t>
            </a:r>
            <a:r>
              <a:rPr lang="ru-RU" sz="3399" dirty="0"/>
              <a:t>най-рано</a:t>
            </a:r>
            <a:endParaRPr lang="bg-BG" sz="3399" dirty="0"/>
          </a:p>
          <a:p>
            <a:r>
              <a:rPr lang="bg-BG" sz="3600" dirty="0"/>
              <a:t>Обратното връщане има </a:t>
            </a:r>
            <a:r>
              <a:rPr lang="bg-BG" sz="3600" b="1" dirty="0">
                <a:solidFill>
                  <a:schemeClr val="bg1"/>
                </a:solidFill>
              </a:rPr>
              <a:t>експоненциално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време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9BE7B00-940A-829E-D164-79520C29D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28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5AAB2C2-0707-04D5-D8F9-5F2177E7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</a:t>
            </a:r>
            <a:r>
              <a:rPr lang="en-US" dirty="0"/>
              <a:t> "Backtracking" (</a:t>
            </a:r>
            <a:r>
              <a:rPr lang="bg-BG" dirty="0"/>
              <a:t>псевдокод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975A3B-2403-7ECE-CD05-921A4467960B}"/>
              </a:ext>
            </a:extLst>
          </p:cNvPr>
          <p:cNvSpPr txBox="1">
            <a:spLocks/>
          </p:cNvSpPr>
          <p:nvPr/>
        </p:nvSpPr>
        <p:spPr>
          <a:xfrm>
            <a:off x="337501" y="1387484"/>
            <a:ext cx="6550293" cy="5475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</a:t>
            </a:r>
            <a:r>
              <a:rPr lang="en-US" sz="2399" dirty="0" err="1"/>
              <a:t>printSolution</a:t>
            </a:r>
            <a:r>
              <a:rPr lang="en-US" sz="2399" dirty="0"/>
              <a:t>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pic>
        <p:nvPicPr>
          <p:cNvPr id="7" name="Picture 2" descr="State Space Tree">
            <a:extLst>
              <a:ext uri="{FF2B5EF4-FFF2-40B4-BE49-F238E27FC236}">
                <a16:creationId xmlns:a16="http://schemas.microsoft.com/office/drawing/2014/main" id="{32508868-3293-E5DA-FBF8-2EC9F987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3448" y="1387485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53638F6-A9E8-393E-83B5-491B9B39AE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612000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намира всички възможни места, така че да: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Постави </a:t>
            </a:r>
            <a:r>
              <a:rPr lang="bg-BG" b="1" dirty="0">
                <a:solidFill>
                  <a:schemeClr val="bg1"/>
                </a:solidFill>
              </a:rPr>
              <a:t>8 кралици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шахматна дъска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може </a:t>
            </a:r>
            <a:r>
              <a:rPr lang="bg-BG" dirty="0"/>
              <a:t>две царици да се </a:t>
            </a:r>
            <a:r>
              <a:rPr lang="bg-BG" b="1" dirty="0">
                <a:solidFill>
                  <a:schemeClr val="bg1"/>
                </a:solidFill>
              </a:rPr>
              <a:t>атакуват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Пъзелът</a:t>
            </a:r>
            <a:r>
              <a:rPr lang="en-US" dirty="0"/>
              <a:t> </a:t>
            </a:r>
            <a:r>
              <a:rPr lang="bg-BG" dirty="0"/>
              <a:t>"8 кралици</a:t>
            </a:r>
            <a:r>
              <a:rPr lang="en-US" dirty="0"/>
              <a:t>"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791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921000" y="6358890"/>
            <a:ext cx="102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Тествайте решението </a:t>
            </a:r>
            <a:r>
              <a:rPr lang="bg-BG" sz="2000" dirty="0"/>
              <a:t>си </a:t>
            </a:r>
            <a:r>
              <a:rPr lang="en-US" sz="2000" dirty="0"/>
              <a:t>в Judge</a:t>
            </a:r>
            <a:r>
              <a:rPr lang="en-US" sz="1999" dirty="0"/>
              <a:t>: </a:t>
            </a:r>
            <a:r>
              <a:rPr lang="en-US" sz="1999" dirty="0">
                <a:hlinkClick r:id="rId4"/>
              </a:rPr>
              <a:t>https</a:t>
            </a:r>
            <a:r>
              <a:rPr lang="en-US" sz="1999" dirty="0">
                <a:hlinkClick r:id="rId5"/>
              </a:rPr>
              <a:t>://judge.softuni.bg/Contests/2726/Recursive-Algorithms</a:t>
            </a:r>
            <a:endParaRPr lang="en-US" sz="1999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A7B5D53-D0FC-2C18-034A-4C1AC473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73869B-E511-8272-2F4B-0CBD6E4888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9431" y="1899000"/>
            <a:ext cx="5733138" cy="4140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30A5ADE-4423-3542-E9F3-49C718F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Пъзелът</a:t>
            </a:r>
            <a:r>
              <a:rPr lang="en-US" dirty="0"/>
              <a:t> </a:t>
            </a:r>
            <a:r>
              <a:rPr lang="bg-BG" dirty="0"/>
              <a:t>"8 кралици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E49EB9-1FC3-417B-31E0-F3B1F1241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27897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6060" y="1652677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Рекурсивни алгоритми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ги, за да генерираме </a:t>
            </a:r>
            <a:r>
              <a:rPr lang="bg-BG" sz="3200" b="1" dirty="0">
                <a:solidFill>
                  <a:schemeClr val="bg2"/>
                </a:solidFill>
              </a:rPr>
              <a:t>прости комбинаторни обекти</a:t>
            </a:r>
            <a:r>
              <a:rPr lang="bg-BG" sz="3200" dirty="0">
                <a:solidFill>
                  <a:schemeClr val="bg2"/>
                </a:solidFill>
              </a:rPr>
              <a:t>: </a:t>
            </a:r>
          </a:p>
          <a:p>
            <a:pPr lvl="2" latinLnBrk="0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Пермутации, комбинации, вариации и други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Обратно връщане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го, за да проверим </a:t>
            </a:r>
            <a:r>
              <a:rPr lang="bg-BG" sz="3200" b="1" dirty="0">
                <a:solidFill>
                  <a:schemeClr val="bg2"/>
                </a:solidFill>
              </a:rPr>
              <a:t>всички възможни конфигурации</a:t>
            </a:r>
            <a:r>
              <a:rPr lang="bg-BG" sz="3200" dirty="0">
                <a:solidFill>
                  <a:schemeClr val="bg2"/>
                </a:solidFill>
              </a:rPr>
              <a:t>, които отговарят на определен </a:t>
            </a:r>
            <a:r>
              <a:rPr lang="bg-BG" sz="3200" b="1" dirty="0">
                <a:solidFill>
                  <a:schemeClr val="bg2"/>
                </a:solidFill>
              </a:rPr>
              <a:t>критерии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F623E6-8C29-6827-2F5C-CD5B4A1C8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10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2ED5DD0-EBA9-C7DE-2121-83E2AE124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127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dirty="0"/>
              <a:t>Генериране на </a:t>
            </a:r>
            <a:r>
              <a:rPr lang="bg-BG" b="1" dirty="0">
                <a:solidFill>
                  <a:schemeClr val="bg1"/>
                </a:solidFill>
              </a:rPr>
              <a:t>0/1 вектори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Обратно връщане</a:t>
            </a:r>
            <a:endParaRPr lang="en-US" dirty="0"/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Същност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Пример: </a:t>
            </a:r>
            <a:r>
              <a:rPr lang="bg-BG" sz="3200" dirty="0"/>
              <a:t>Пъзелът</a:t>
            </a:r>
            <a:r>
              <a:rPr lang="en-US" sz="3200" dirty="0"/>
              <a:t> "</a:t>
            </a:r>
            <a:r>
              <a:rPr lang="bg-BG" sz="3200" b="1" dirty="0"/>
              <a:t>8 кралици</a:t>
            </a:r>
            <a:r>
              <a:rPr lang="en-US" sz="3200" dirty="0"/>
              <a:t>"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624F777-778B-B2A1-2BEC-5DC5103C9B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F0F49A-0F37-9D99-3259-9726364DE4B8}"/>
              </a:ext>
            </a:extLst>
          </p:cNvPr>
          <p:cNvGraphicFramePr>
            <a:graphicFrameLocks noGrp="1"/>
          </p:cNvGraphicFramePr>
          <p:nvPr/>
        </p:nvGraphicFramePr>
        <p:xfrm>
          <a:off x="5214700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5F9E5C3C-903F-D81C-666C-D756A5B52B7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Рекурсивни алгоритми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14B13FE-F85D-EC95-5080-617AD15D17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комбинаторни генератори</a:t>
            </a:r>
          </a:p>
        </p:txBody>
      </p:sp>
    </p:spTree>
    <p:extLst>
      <p:ext uri="{BB962C8B-B14F-4D97-AF65-F5344CB8AC3E}">
        <p14:creationId xmlns:p14="http://schemas.microsoft.com/office/powerpoint/2010/main" val="14317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Как да генерираме всички 8-битови вектори чрез </a:t>
            </a:r>
            <a:r>
              <a:rPr lang="bg-BG" sz="3399" b="1" dirty="0">
                <a:solidFill>
                  <a:schemeClr val="bg1"/>
                </a:solidFill>
              </a:rPr>
              <a:t>рекурсия</a:t>
            </a:r>
            <a:r>
              <a:rPr lang="bg-BG" sz="3399" dirty="0"/>
              <a:t>?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196" indent="-514196"/>
            <a:r>
              <a:rPr lang="bg-BG" sz="4000" dirty="0"/>
              <a:t>Генериране на 0/1 вектори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3" y="2133339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B0DB197-8B86-9490-38BD-EA8DE808D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4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Започваме с </a:t>
            </a:r>
            <a:r>
              <a:rPr lang="bg-BG" sz="3200" b="1" dirty="0">
                <a:solidFill>
                  <a:schemeClr val="bg1"/>
                </a:solidFill>
              </a:rPr>
              <a:t>празен вектор</a:t>
            </a:r>
            <a:endParaRPr lang="en-GB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200" dirty="0"/>
              <a:t>Избираме </a:t>
            </a:r>
            <a:r>
              <a:rPr lang="bg-BG" sz="3200" b="1" dirty="0">
                <a:solidFill>
                  <a:schemeClr val="bg1"/>
                </a:solidFill>
              </a:rPr>
              <a:t>първата позиция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минаваме през всички възможности</a:t>
            </a:r>
            <a:endParaRPr lang="en-GB" sz="3200" dirty="0"/>
          </a:p>
          <a:p>
            <a:pPr>
              <a:lnSpc>
                <a:spcPct val="100000"/>
              </a:lnSpc>
            </a:pPr>
            <a:endParaRPr lang="bg-BG" sz="3600" dirty="0"/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200" dirty="0"/>
              <a:t>За всяка възможност генерираме всички </a:t>
            </a:r>
            <a:r>
              <a:rPr lang="en-US" sz="3200" b="1" dirty="0">
                <a:solidFill>
                  <a:schemeClr val="bg1"/>
                </a:solidFill>
              </a:rPr>
              <a:t>(n-1)</a:t>
            </a:r>
            <a:r>
              <a:rPr lang="en-US" sz="3200" dirty="0"/>
              <a:t>-</a:t>
            </a:r>
            <a:r>
              <a:rPr lang="bg-BG" sz="3200" dirty="0"/>
              <a:t>бита вектори</a:t>
            </a:r>
            <a:endParaRPr lang="en-US" sz="32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1608" y="3131262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26702" y="3176077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8433" y="5107585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33527" y="5068028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5400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7356"/>
              </p:ext>
            </p:extLst>
          </p:nvPr>
        </p:nvGraphicFramePr>
        <p:xfrm>
          <a:off x="1016095" y="4104000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5869"/>
              </p:ext>
            </p:extLst>
          </p:nvPr>
        </p:nvGraphicFramePr>
        <p:xfrm>
          <a:off x="6699988" y="4104000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991047" y="6357269"/>
            <a:ext cx="1020990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Тествайте решението</a:t>
            </a:r>
            <a:r>
              <a:rPr lang="bg-BG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си</a:t>
            </a:r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https://judge.softuni.org/Contests/Practice/Index/4179#0</a:t>
            </a:r>
            <a:endParaRPr lang="en-US" sz="1999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C5B7BB-E55F-9D9E-23BA-36087ED48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695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D1A36CC-8668-AED9-3B29-E3501F20DA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528177"/>
            <a:ext cx="10836275" cy="4957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0A652D-5A80-92DA-FD9B-E53922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940C724-A219-A8DC-207B-1F3058D06D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3063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Генериране на 3-битови вектори: рекурсивно дърво</a:t>
            </a:r>
            <a:endParaRPr lang="bg-BG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87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482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72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11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03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45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26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86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68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9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743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10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12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Принтира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12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27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3367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61407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5565" y="319288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7993" y="319288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4193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2604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3295" y="424417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2648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6067" y="424339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3524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20302" y="424339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6484" y="319288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3366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8034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3389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161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3210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681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3533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593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4816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894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8472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40876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560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5021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6350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625709" y="1913201"/>
            <a:ext cx="131074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вектор</a:t>
            </a:r>
            <a:r>
              <a:rPr lang="en-GB" sz="2799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50944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2273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729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2132" y="4243392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20301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4825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6069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4050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3296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5309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4192" y="5539161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1811" y="5562596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">
            <a:extLst>
              <a:ext uri="{FF2B5EF4-FFF2-40B4-BE49-F238E27FC236}">
                <a16:creationId xmlns:a16="http://schemas.microsoft.com/office/drawing/2014/main" id="{CBD85EB3-9AE5-8ADA-A3C7-F95479C8E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70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AEFBFBE9-D518-B97C-21D7-597C8FAD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751575"/>
              </p:ext>
            </p:extLst>
          </p:nvPr>
        </p:nvGraphicFramePr>
        <p:xfrm>
          <a:off x="3837482" y="845847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730934A4-2963-29E0-DEC6-841819CD1B3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Генериране на всички възможности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DA24379-D787-8179-9582-D16E8F0C6A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</a:p>
        </p:txBody>
      </p:sp>
    </p:spTree>
    <p:extLst>
      <p:ext uri="{BB962C8B-B14F-4D97-AF65-F5344CB8AC3E}">
        <p14:creationId xmlns:p14="http://schemas.microsoft.com/office/powerpoint/2010/main" val="34067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7488" y="1124744"/>
            <a:ext cx="10533216" cy="527604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Обратно връщане</a:t>
            </a:r>
            <a:r>
              <a:rPr lang="bg-BG" sz="3400" dirty="0"/>
              <a:t> == клас от алгоритмите за </a:t>
            </a:r>
            <a:r>
              <a:rPr lang="bg-BG" sz="3400" b="1" dirty="0">
                <a:solidFill>
                  <a:schemeClr val="bg1"/>
                </a:solidFill>
              </a:rPr>
              <a:t>намиране на всички решения</a:t>
            </a:r>
            <a:endParaRPr lang="en-US" sz="3400" dirty="0"/>
          </a:p>
          <a:p>
            <a:pPr lvl="2"/>
            <a:r>
              <a:rPr lang="bg-BG" sz="3200" dirty="0"/>
              <a:t>Пример: намиране на </a:t>
            </a:r>
            <a:r>
              <a:rPr lang="bg-BG" sz="3200" b="1" dirty="0">
                <a:solidFill>
                  <a:schemeClr val="bg1"/>
                </a:solidFill>
              </a:rPr>
              <a:t>всички възможни пътища</a:t>
            </a:r>
            <a:r>
              <a:rPr lang="bg-BG" sz="3200" b="1" dirty="0"/>
              <a:t> </a:t>
            </a:r>
            <a:r>
              <a:rPr lang="bg-BG" sz="3200" dirty="0"/>
              <a:t>от начална до крайна точка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23993" y="3837022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3F5CB5B-F913-7469-494E-8B15EB6DC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839</Words>
  <Application>Microsoft Office PowerPoint</Application>
  <PresentationFormat>Широк екран</PresentationFormat>
  <Paragraphs>213</Paragraphs>
  <Slides>16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Рекурсия и обратно връщане</vt:lpstr>
      <vt:lpstr>Съдържание</vt:lpstr>
      <vt:lpstr>Прости комбинаторни генератори</vt:lpstr>
      <vt:lpstr>Генериране на 0/1 вектори</vt:lpstr>
      <vt:lpstr>Генериране на 0/1 вектори</vt:lpstr>
      <vt:lpstr>Решение: Генериране на 0/1 вектори</vt:lpstr>
      <vt:lpstr>Генериране на 3-битови вектори: рекурсивно дърво</vt:lpstr>
      <vt:lpstr>Обратно връщане</vt:lpstr>
      <vt:lpstr>Обратно връщане</vt:lpstr>
      <vt:lpstr>Обратно връщане</vt:lpstr>
      <vt:lpstr>Алгоритъма "Backtracking" (псевдокод)</vt:lpstr>
      <vt:lpstr>Задача: Пъзелът "8 кралици"</vt:lpstr>
      <vt:lpstr>Решение: Пъзелът "8 кралици"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 и обратно връщане</dc:title>
  <dc:subject>Модул 2: Структури от данни и алгоритми</dc:subject>
  <dc:creator>BG-IT-Edu</dc:creator>
  <cp:keywords>SoftUni Foundation;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92</cp:revision>
  <dcterms:created xsi:type="dcterms:W3CDTF">2018-05-23T13:08:44Z</dcterms:created>
  <dcterms:modified xsi:type="dcterms:W3CDTF">2023-09-17T14:25:56Z</dcterms:modified>
  <cp:category>© SoftUni – https://softuni.org</cp:category>
</cp:coreProperties>
</file>