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66"/>
  </p:notesMasterIdLst>
  <p:handoutMasterIdLst>
    <p:handoutMasterId r:id="rId67"/>
  </p:handoutMasterIdLst>
  <p:sldIdLst>
    <p:sldId id="508" r:id="rId2"/>
    <p:sldId id="509" r:id="rId3"/>
    <p:sldId id="765" r:id="rId4"/>
    <p:sldId id="761" r:id="rId5"/>
    <p:sldId id="599" r:id="rId6"/>
    <p:sldId id="609" r:id="rId7"/>
    <p:sldId id="762" r:id="rId8"/>
    <p:sldId id="763" r:id="rId9"/>
    <p:sldId id="764" r:id="rId10"/>
    <p:sldId id="722" r:id="rId11"/>
    <p:sldId id="682" r:id="rId12"/>
    <p:sldId id="706" r:id="rId13"/>
    <p:sldId id="721" r:id="rId14"/>
    <p:sldId id="686" r:id="rId15"/>
    <p:sldId id="684" r:id="rId16"/>
    <p:sldId id="723" r:id="rId17"/>
    <p:sldId id="716" r:id="rId18"/>
    <p:sldId id="685" r:id="rId19"/>
    <p:sldId id="724" r:id="rId20"/>
    <p:sldId id="717" r:id="rId21"/>
    <p:sldId id="725" r:id="rId22"/>
    <p:sldId id="718" r:id="rId23"/>
    <p:sldId id="726" r:id="rId24"/>
    <p:sldId id="719" r:id="rId25"/>
    <p:sldId id="532" r:id="rId26"/>
    <p:sldId id="709" r:id="rId27"/>
    <p:sldId id="526" r:id="rId28"/>
    <p:sldId id="528" r:id="rId29"/>
    <p:sldId id="529" r:id="rId30"/>
    <p:sldId id="530" r:id="rId31"/>
    <p:sldId id="734" r:id="rId32"/>
    <p:sldId id="531" r:id="rId33"/>
    <p:sldId id="727" r:id="rId34"/>
    <p:sldId id="729" r:id="rId35"/>
    <p:sldId id="730" r:id="rId36"/>
    <p:sldId id="736" r:id="rId37"/>
    <p:sldId id="737" r:id="rId38"/>
    <p:sldId id="731" r:id="rId39"/>
    <p:sldId id="739" r:id="rId40"/>
    <p:sldId id="738" r:id="rId41"/>
    <p:sldId id="742" r:id="rId42"/>
    <p:sldId id="740" r:id="rId43"/>
    <p:sldId id="741" r:id="rId44"/>
    <p:sldId id="743" r:id="rId45"/>
    <p:sldId id="744" r:id="rId46"/>
    <p:sldId id="511" r:id="rId47"/>
    <p:sldId id="512" r:id="rId48"/>
    <p:sldId id="759" r:id="rId49"/>
    <p:sldId id="760" r:id="rId50"/>
    <p:sldId id="714" r:id="rId51"/>
    <p:sldId id="715" r:id="rId52"/>
    <p:sldId id="745" r:id="rId53"/>
    <p:sldId id="746" r:id="rId54"/>
    <p:sldId id="747" r:id="rId55"/>
    <p:sldId id="748" r:id="rId56"/>
    <p:sldId id="749" r:id="rId57"/>
    <p:sldId id="712" r:id="rId58"/>
    <p:sldId id="533" r:id="rId59"/>
    <p:sldId id="545" r:id="rId60"/>
    <p:sldId id="732" r:id="rId61"/>
    <p:sldId id="735" r:id="rId62"/>
    <p:sldId id="554" r:id="rId63"/>
    <p:sldId id="504" r:id="rId64"/>
    <p:sldId id="505" r:id="rId6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FE4BA152-6AFE-46A0-BC4A-99958F3DF7F1}">
          <p14:sldIdLst>
            <p14:sldId id="508"/>
            <p14:sldId id="509"/>
          </p14:sldIdLst>
        </p14:section>
        <p14:section name="Какво е тестване?" id="{4207193E-CE60-4F35-AEBA-633BF6932F11}">
          <p14:sldIdLst>
            <p14:sldId id="765"/>
            <p14:sldId id="761"/>
            <p14:sldId id="599"/>
            <p14:sldId id="609"/>
            <p14:sldId id="762"/>
            <p14:sldId id="763"/>
            <p14:sldId id="764"/>
          </p14:sldIdLst>
        </p14:section>
        <p14:section name="Frameworks за тестване" id="{F75B829C-67E5-43D5-A226-B99C58D4DDD1}">
          <p14:sldIdLst>
            <p14:sldId id="722"/>
            <p14:sldId id="682"/>
            <p14:sldId id="706"/>
            <p14:sldId id="721"/>
          </p14:sldIdLst>
        </p14:section>
        <p14:section name="NUnit Първи стъпки" id="{F1D2690E-3CD7-41DF-869A-AA4A6B5D4164}">
          <p14:sldIdLst>
            <p14:sldId id="686"/>
            <p14:sldId id="684"/>
            <p14:sldId id="723"/>
            <p14:sldId id="716"/>
            <p14:sldId id="685"/>
            <p14:sldId id="724"/>
            <p14:sldId id="717"/>
            <p14:sldId id="725"/>
            <p14:sldId id="718"/>
            <p14:sldId id="726"/>
            <p14:sldId id="719"/>
            <p14:sldId id="532"/>
          </p14:sldIdLst>
        </p14:section>
        <p14:section name="The AAA Pattern" id="{6920BF54-7E2F-4D57-870F-47BC80039042}">
          <p14:sldIdLst>
            <p14:sldId id="709"/>
            <p14:sldId id="526"/>
          </p14:sldIdLst>
        </p14:section>
        <p14:section name="Assertions" id="{19441B9C-283B-46E8-BA7F-830A1194232B}">
          <p14:sldIdLst>
            <p14:sldId id="528"/>
            <p14:sldId id="529"/>
            <p14:sldId id="530"/>
            <p14:sldId id="734"/>
            <p14:sldId id="531"/>
          </p14:sldIdLst>
        </p14:section>
        <p14:section name="Примери за компонентно тестове" id="{9C4208A2-9280-48D2-8419-F9FC0A377290}">
          <p14:sldIdLst>
            <p14:sldId id="727"/>
            <p14:sldId id="729"/>
            <p14:sldId id="730"/>
            <p14:sldId id="736"/>
            <p14:sldId id="737"/>
            <p14:sldId id="731"/>
            <p14:sldId id="739"/>
            <p14:sldId id="738"/>
            <p14:sldId id="742"/>
            <p14:sldId id="740"/>
            <p14:sldId id="741"/>
            <p14:sldId id="743"/>
            <p14:sldId id="744"/>
          </p14:sldIdLst>
        </p14:section>
        <p14:section name="Data-Driven тестване" id="{3F280C88-2B6E-4845-9488-8F253BA2A4CD}">
          <p14:sldIdLst>
            <p14:sldId id="511"/>
            <p14:sldId id="512"/>
            <p14:sldId id="759"/>
            <p14:sldId id="760"/>
          </p14:sldIdLst>
        </p14:section>
        <p14:section name="Обхват на тестовете" id="{1EFFA27A-ECA3-439C-B23F-61EA7FE6B260}">
          <p14:sldIdLst>
            <p14:sldId id="714"/>
            <p14:sldId id="715"/>
            <p14:sldId id="745"/>
            <p14:sldId id="746"/>
            <p14:sldId id="747"/>
            <p14:sldId id="748"/>
            <p14:sldId id="749"/>
          </p14:sldIdLst>
        </p14:section>
        <p14:section name="Утвърдени практики в компонентното тестване" id="{E261963F-5611-4D18-9E4A-5095F6516268}">
          <p14:sldIdLst>
            <p14:sldId id="712"/>
            <p14:sldId id="533"/>
            <p14:sldId id="545"/>
            <p14:sldId id="732"/>
            <p14:sldId id="735"/>
          </p14:sldIdLst>
        </p14:section>
        <p14:section name="Обобщение" id="{81FA99EA-7E55-4D0D-A685-3C878B95E8DB}">
          <p14:sldIdLst>
            <p14:sldId id="554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4" autoAdjust="0"/>
    <p:restoredTop sz="95215" autoAdjust="0"/>
  </p:normalViewPr>
  <p:slideViewPr>
    <p:cSldViewPr showGuides="1">
      <p:cViewPr varScale="1">
        <p:scale>
          <a:sx n="30" d="100"/>
          <a:sy n="30" d="100"/>
        </p:scale>
        <p:origin x="1128" y="54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presProps" Target="presProps.xml"/><Relationship Id="rId7" Type="http://schemas.openxmlformats.org/officeDocument/2006/relationships/slide" Target="slides/slide6.xml"/><Relationship Id="rId71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viewProps" Target="view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handoutMaster" Target="handoutMasters/handoutMaster1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17.9.2023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9/17/2023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4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454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bg-BG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7">
            <a:extLst>
              <a:ext uri="{FF2B5EF4-FFF2-40B4-BE49-F238E27FC236}">
                <a16:creationId xmlns:a16="http://schemas.microsoft.com/office/drawing/2014/main" id="{E9A3BA91-A5A7-BC93-CBDC-BC31061B345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62754447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8E2B0D9-1543-5B0F-F39D-B3858A39910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2998856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63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E19FEBA-37B7-C5E8-E748-11503C0BD1B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05747309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64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B8C56E0-ACAB-D4DC-8C4F-8F63F8B8AD8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0612357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0E6A850B-DF1C-9E79-93AA-A3C1003ECCE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3195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5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15C46D0B-5B88-B819-515D-2A0145ECEB9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5768309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667D7C39-D8D8-E734-8F3A-627B40F524FE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28438415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11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5C01AA77-9D9E-3062-8220-5439D14E07A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974252763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12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A7BF5F79-A11D-6C7E-25D8-E82CBC23181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89951709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E05F5BC3-D2C3-9411-5954-F2F871A33A38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34939041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30FFB1C9-9F78-3331-232B-D72DCFC94EED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6326604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58</a:t>
            </a:fld>
            <a:endParaRPr lang="en-US" dirty="0"/>
          </a:p>
        </p:txBody>
      </p:sp>
      <p:sp>
        <p:nvSpPr>
          <p:cNvPr id="4" name="Footer Placeholder 7">
            <a:extLst>
              <a:ext uri="{FF2B5EF4-FFF2-40B4-BE49-F238E27FC236}">
                <a16:creationId xmlns:a16="http://schemas.microsoft.com/office/drawing/2014/main" id="{862A1F1D-7ED9-D16D-298C-B6B842A34D69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1267997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github.com/BG-IT-Edu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hyperlink" Target="https://nunit.org/" TargetMode="Externa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hyperlink" Target="https://github.com/nakov/UnitTestingExample/blob/main/Collections/Collection.cs" TargetMode="Externa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hyperlink" Target="https://judge.softuni.org/Contests/Practice/Index/4180#0" TargetMode="External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Relationship Id="rId4" Type="http://schemas.microsoft.com/office/2007/relationships/hdphoto" Target="../media/hdphoto1.wdp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hyperlink" Target="https://bit.ly/321wf8A" TargetMode="External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45.png"/><Relationship Id="rId4" Type="http://schemas.microsoft.com/office/2007/relationships/hdphoto" Target="../media/hdphoto3.wdp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8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3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 Placeholder 15">
            <a:extLst>
              <a:ext uri="{FF2B5EF4-FFF2-40B4-BE49-F238E27FC236}">
                <a16:creationId xmlns:a16="http://schemas.microsoft.com/office/drawing/2014/main" id="{1E41DE5F-465F-458F-B96C-CC1A3A6DA364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5805475"/>
            <a:ext cx="5248260" cy="341313"/>
          </a:xfrm>
        </p:spPr>
        <p:txBody>
          <a:bodyPr/>
          <a:lstStyle/>
          <a:p>
            <a:r>
              <a:rPr lang="bg-BG" sz="1800"/>
              <a:t>Софтуерни и хардуерни науки</a:t>
            </a:r>
            <a:endParaRPr lang="bg-BG" sz="1800" dirty="0"/>
          </a:p>
        </p:txBody>
      </p:sp>
      <p:sp>
        <p:nvSpPr>
          <p:cNvPr id="15" name="Text Placeholder 14">
            <a:extLst>
              <a:ext uri="{FF2B5EF4-FFF2-40B4-BE49-F238E27FC236}">
                <a16:creationId xmlns:a16="http://schemas.microsoft.com/office/drawing/2014/main" id="{B78792C2-A5A6-4E58-99AD-FFDD293C3B2A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0" y="5425188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sz="2000" dirty="0">
                <a:solidFill>
                  <a:srgbClr val="234465"/>
                </a:solidFill>
              </a:rPr>
              <a:t>Курс "</a:t>
            </a:r>
            <a:r>
              <a:rPr lang="ru-RU" sz="2000" dirty="0">
                <a:solidFill>
                  <a:srgbClr val="234465"/>
                </a:solidFill>
              </a:rPr>
              <a:t>Структури от данни и алгоритми</a:t>
            </a:r>
            <a:r>
              <a:rPr lang="bg-BG" sz="2000" dirty="0">
                <a:solidFill>
                  <a:srgbClr val="234465"/>
                </a:solidFill>
              </a:rPr>
              <a:t>"</a:t>
            </a:r>
          </a:p>
        </p:txBody>
      </p:sp>
      <p:sp>
        <p:nvSpPr>
          <p:cNvPr id="14" name="Text Placeholder 13">
            <a:extLst>
              <a:ext uri="{FF2B5EF4-FFF2-40B4-BE49-F238E27FC236}">
                <a16:creationId xmlns:a16="http://schemas.microsoft.com/office/drawing/2014/main" id="{01D49B2C-87F7-4355-AC11-AA46E3DD1AD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6" y="5805232"/>
            <a:ext cx="4751953" cy="341556"/>
          </a:xfrm>
        </p:spPr>
        <p:txBody>
          <a:bodyPr/>
          <a:lstStyle/>
          <a:p>
            <a:pPr marL="0" indent="0" algn="l" rtl="0" eaLnBrk="1" fontAlgn="base" latinLnBrk="0" hangingPunct="1">
              <a:lnSpc>
                <a:spcPct val="105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b="0" kern="1200" dirty="0">
                <a:solidFill>
                  <a:srgbClr val="1A334C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https://github.com/BG-IT-Edu</a:t>
            </a:r>
            <a:endParaRPr lang="bg-BG" sz="1600" dirty="0">
              <a:effectLst/>
            </a:endParaRPr>
          </a:p>
        </p:txBody>
      </p:sp>
      <p:sp>
        <p:nvSpPr>
          <p:cNvPr id="13" name="Text Placeholder 12">
            <a:extLst>
              <a:ext uri="{FF2B5EF4-FFF2-40B4-BE49-F238E27FC236}">
                <a16:creationId xmlns:a16="http://schemas.microsoft.com/office/drawing/2014/main" id="{E97EB2A9-FEB1-4F95-9F4B-070522E228E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bg-BG" dirty="0">
                <a:solidFill>
                  <a:srgbClr val="234465"/>
                </a:solidFill>
              </a:rPr>
              <a:t>Проект "Отворено учебно съдържание по програмиране и ИТ", СофтУни Фондация</a:t>
            </a:r>
          </a:p>
        </p:txBody>
      </p:sp>
      <p:sp>
        <p:nvSpPr>
          <p:cNvPr id="11" name="Subtitle 10">
            <a:extLst>
              <a:ext uri="{FF2B5EF4-FFF2-40B4-BE49-F238E27FC236}">
                <a16:creationId xmlns:a16="http://schemas.microsoft.com/office/drawing/2014/main" id="{925C4127-B68F-4F92-B6B2-BA34519390F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400"/>
              </a:spcBef>
              <a:spcAft>
                <a:spcPts val="400"/>
              </a:spcAft>
            </a:pPr>
            <a:r>
              <a:rPr lang="bg-BG" sz="3200" dirty="0"/>
              <a:t>Концепции в компонентното тестване</a:t>
            </a:r>
            <a:r>
              <a:rPr lang="en-US" sz="3200" dirty="0"/>
              <a:t>. </a:t>
            </a:r>
            <a:br>
              <a:rPr lang="bg-BG" sz="3200" dirty="0"/>
            </a:br>
            <a:r>
              <a:rPr lang="bg-BG" sz="3200" dirty="0"/>
              <a:t>Автоматизирани тестове с</a:t>
            </a:r>
            <a:r>
              <a:rPr lang="en-US" sz="3200" dirty="0"/>
              <a:t> NUnit.</a:t>
            </a:r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FA62637B-ACCB-463D-A0BF-0525A55625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5400"/>
              <a:t>Компонентно тестване (</a:t>
            </a:r>
            <a:r>
              <a:rPr lang="en-US" sz="5400"/>
              <a:t>Unit Testing)</a:t>
            </a:r>
            <a:endParaRPr lang="en-US" sz="5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FD6E16F-4315-AD5A-113A-D903E8A88B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61000" y="2819582"/>
            <a:ext cx="3934889" cy="214532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3810511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E26BD2C9-9151-40FD-8B03-7F36ACB6F4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rightnessContrast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6826" y="1629000"/>
            <a:ext cx="3198347" cy="2132232"/>
          </a:xfrm>
          <a:prstGeom prst="rect">
            <a:avLst/>
          </a:prstGeom>
        </p:spPr>
      </p:pic>
      <p:sp>
        <p:nvSpPr>
          <p:cNvPr id="3" name="Подзаглавие 2">
            <a:extLst>
              <a:ext uri="{FF2B5EF4-FFF2-40B4-BE49-F238E27FC236}">
                <a16:creationId xmlns:a16="http://schemas.microsoft.com/office/drawing/2014/main" id="{AACE3FE4-5D6D-306A-1051-8F54FC645DD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Концепции</a:t>
            </a:r>
          </a:p>
        </p:txBody>
      </p:sp>
      <p:sp>
        <p:nvSpPr>
          <p:cNvPr id="7" name="Заглавие 6">
            <a:extLst>
              <a:ext uri="{FF2B5EF4-FFF2-40B4-BE49-F238E27FC236}">
                <a16:creationId xmlns:a16="http://schemas.microsoft.com/office/drawing/2014/main" id="{2D42C12F-BEDD-F196-6EA3-472DEC902E2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Технологични рамки за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354622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F38B591-CF32-4E52-91F1-B7F11915310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85234"/>
            <a:ext cx="11818096" cy="5528766"/>
          </a:xfrm>
        </p:spPr>
        <p:txBody>
          <a:bodyPr>
            <a:noAutofit/>
          </a:bodyPr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Технологични рамки (</a:t>
            </a:r>
            <a:r>
              <a:rPr lang="en-US" sz="3200" b="1" dirty="0">
                <a:solidFill>
                  <a:schemeClr val="bg1"/>
                </a:solidFill>
              </a:rPr>
              <a:t>frameworks)</a:t>
            </a:r>
            <a:r>
              <a:rPr lang="bg-BG" sz="3200" b="1" dirty="0">
                <a:solidFill>
                  <a:schemeClr val="bg1"/>
                </a:solidFill>
              </a:rPr>
              <a:t> за тестване </a:t>
            </a:r>
            <a:r>
              <a:rPr lang="bg-BG" sz="3200" b="1" dirty="0"/>
              <a:t>== </a:t>
            </a:r>
            <a:r>
              <a:rPr lang="bg-BG" sz="3200" dirty="0"/>
              <a:t>дават</a:t>
            </a:r>
            <a:r>
              <a:rPr lang="en-US" sz="3200" dirty="0"/>
              <a:t> </a:t>
            </a:r>
            <a:r>
              <a:rPr lang="bg-BG" sz="3200" b="1" dirty="0"/>
              <a:t>основа</a:t>
            </a:r>
            <a:r>
              <a:rPr lang="en-US" sz="3200" b="1" dirty="0"/>
              <a:t> </a:t>
            </a:r>
            <a:r>
              <a:rPr lang="bg-BG" sz="3200" b="1" dirty="0"/>
              <a:t>за автоматизация на тестове</a:t>
            </a:r>
            <a:endParaRPr lang="en-US" sz="3200" b="0" dirty="0"/>
          </a:p>
          <a:p>
            <a:pPr lvl="1"/>
            <a:r>
              <a:rPr lang="bg-BG" sz="2800" dirty="0"/>
              <a:t>Състоят се от </a:t>
            </a:r>
            <a:r>
              <a:rPr lang="bg-BG" sz="2800" b="1" dirty="0"/>
              <a:t>библиотеки</a:t>
            </a:r>
            <a:r>
              <a:rPr lang="en-US" sz="2800" dirty="0"/>
              <a:t>, </a:t>
            </a:r>
            <a:r>
              <a:rPr lang="bg-BG" sz="2800" b="1" dirty="0"/>
              <a:t>модули</a:t>
            </a:r>
            <a:r>
              <a:rPr lang="en-US" sz="2800" dirty="0"/>
              <a:t> </a:t>
            </a:r>
            <a:r>
              <a:rPr lang="bg-BG" sz="2800" dirty="0"/>
              <a:t>от код и</a:t>
            </a:r>
            <a:r>
              <a:rPr lang="en-US" sz="2800" dirty="0"/>
              <a:t> </a:t>
            </a:r>
            <a:r>
              <a:rPr lang="bg-BG" sz="2800" b="1" dirty="0"/>
              <a:t>инструменти</a:t>
            </a:r>
            <a:r>
              <a:rPr lang="en-US" sz="2800" dirty="0"/>
              <a:t> </a:t>
            </a:r>
            <a:r>
              <a:rPr lang="bg-BG" sz="2800" dirty="0"/>
              <a:t>за автоматизация на тестове</a:t>
            </a:r>
            <a:endParaRPr lang="en-US" sz="2800" dirty="0"/>
          </a:p>
          <a:p>
            <a:pPr lvl="1"/>
            <a:r>
              <a:rPr lang="bg-BG" sz="2800" b="1" dirty="0"/>
              <a:t>Тестовете се структурират </a:t>
            </a:r>
            <a:r>
              <a:rPr lang="bg-BG" sz="2800" dirty="0"/>
              <a:t>в йерархична или друга форма</a:t>
            </a:r>
            <a:endParaRPr lang="en-US" sz="2800" dirty="0"/>
          </a:p>
          <a:p>
            <a:pPr lvl="1"/>
            <a:r>
              <a:rPr lang="bg-BG" sz="2800" b="1" dirty="0"/>
              <a:t>Тестовете се имплементират</a:t>
            </a:r>
            <a:r>
              <a:rPr lang="en-US" sz="2800" dirty="0"/>
              <a:t>, </a:t>
            </a:r>
            <a:r>
              <a:rPr lang="bg-BG" sz="2800" b="1" dirty="0"/>
              <a:t>изпълняват се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b="1" dirty="0"/>
              <a:t>се генерират доклади</a:t>
            </a:r>
            <a:endParaRPr lang="en-US" sz="2800" dirty="0"/>
          </a:p>
          <a:p>
            <a:pPr lvl="1"/>
            <a:r>
              <a:rPr lang="bg-BG" sz="2800" b="0" dirty="0"/>
              <a:t>Извършва се инициализация при </a:t>
            </a:r>
            <a:r>
              <a:rPr lang="bg-BG" sz="2800" b="1" dirty="0"/>
              <a:t>стартиране</a:t>
            </a:r>
            <a:r>
              <a:rPr lang="en-US" sz="2800" b="1" dirty="0"/>
              <a:t> </a:t>
            </a:r>
            <a:r>
              <a:rPr lang="en-US" sz="2800" dirty="0"/>
              <a:t>and </a:t>
            </a:r>
            <a:r>
              <a:rPr lang="bg-BG" sz="2800" dirty="0"/>
              <a:t>зачистване</a:t>
            </a:r>
            <a:r>
              <a:rPr lang="en-US" sz="2800" b="0" dirty="0"/>
              <a:t> </a:t>
            </a:r>
            <a:r>
              <a:rPr lang="bg-BG" sz="2800" b="0" dirty="0"/>
              <a:t>при</a:t>
            </a:r>
            <a:r>
              <a:rPr lang="en-US" sz="2800" b="0" dirty="0"/>
              <a:t> </a:t>
            </a:r>
            <a:r>
              <a:rPr lang="bg-BG" sz="2800" b="1" dirty="0"/>
              <a:t>приключване</a:t>
            </a:r>
            <a:endParaRPr lang="en-US" sz="2800" b="1" dirty="0"/>
          </a:p>
          <a:p>
            <a:r>
              <a:rPr lang="bg-BG" sz="3200" b="1" dirty="0"/>
              <a:t>Примери</a:t>
            </a:r>
            <a:r>
              <a:rPr lang="en-US" sz="3200" b="1" dirty="0"/>
              <a:t> </a:t>
            </a:r>
            <a:r>
              <a:rPr lang="bg-BG" sz="3200" dirty="0"/>
              <a:t>за </a:t>
            </a:r>
            <a:r>
              <a:rPr lang="en-US" sz="3200" dirty="0"/>
              <a:t>frameworks</a:t>
            </a:r>
            <a:r>
              <a:rPr lang="bg-BG" sz="3200" dirty="0"/>
              <a:t> за тестване</a:t>
            </a:r>
            <a:r>
              <a:rPr lang="en-US" sz="3200" dirty="0"/>
              <a:t>:</a:t>
            </a:r>
          </a:p>
          <a:p>
            <a:pPr lvl="1"/>
            <a:r>
              <a:rPr lang="en-US" sz="2800" dirty="0"/>
              <a:t>NUnit, </a:t>
            </a:r>
            <a:r>
              <a:rPr lang="en-US" sz="2800" noProof="1"/>
              <a:t>xUnit</a:t>
            </a:r>
            <a:r>
              <a:rPr lang="en-US" sz="2800" dirty="0"/>
              <a:t>, </a:t>
            </a:r>
            <a:r>
              <a:rPr lang="en-US" sz="2800" noProof="1"/>
              <a:t>MSTest</a:t>
            </a:r>
            <a:r>
              <a:rPr lang="en-US" sz="2800" dirty="0"/>
              <a:t> (C#), JUnit (Java), Mocha (JS), </a:t>
            </a:r>
            <a:r>
              <a:rPr lang="en-US" sz="2800" noProof="1"/>
              <a:t>PyUnit</a:t>
            </a:r>
            <a:r>
              <a:rPr lang="en-US" sz="2800" dirty="0"/>
              <a:t> (Python)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Технологични рамки за тестване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0EA5D0B-D6D1-E48A-5E97-D593915614D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2079277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Testing Frameworks </a:t>
            </a:r>
            <a:r>
              <a:rPr lang="bg-BG" sz="3000" dirty="0"/>
              <a:t>опростяват автоматизираното тестване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Примери</a:t>
            </a:r>
            <a:r>
              <a:rPr lang="en-US" sz="3000" dirty="0"/>
              <a:t>: </a:t>
            </a:r>
            <a:r>
              <a:rPr lang="en-US" sz="3000" b="1" dirty="0">
                <a:solidFill>
                  <a:schemeClr val="bg1"/>
                </a:solidFill>
              </a:rPr>
              <a:t>NUnit</a:t>
            </a:r>
            <a:r>
              <a:rPr lang="en-US" sz="3000" dirty="0"/>
              <a:t> </a:t>
            </a:r>
            <a:r>
              <a:rPr lang="bg-BG" sz="3000" dirty="0"/>
              <a:t>е</a:t>
            </a:r>
            <a:r>
              <a:rPr lang="en-US" sz="3000" dirty="0"/>
              <a:t> framework</a:t>
            </a:r>
            <a:r>
              <a:rPr lang="bg-BG" sz="3000" dirty="0"/>
              <a:t> за тестване</a:t>
            </a:r>
            <a:r>
              <a:rPr lang="en-US" sz="3000" dirty="0"/>
              <a:t> </a:t>
            </a:r>
            <a:r>
              <a:rPr lang="bg-BG" sz="3000" dirty="0"/>
              <a:t>за</a:t>
            </a:r>
            <a:r>
              <a:rPr lang="en-US" sz="3000" dirty="0"/>
              <a:t> C#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Framework </a:t>
            </a:r>
            <a:r>
              <a:rPr lang="bg-BG" dirty="0"/>
              <a:t>за тестване </a:t>
            </a:r>
            <a:r>
              <a:rPr lang="en-US" dirty="0"/>
              <a:t>– </a:t>
            </a:r>
            <a:r>
              <a:rPr lang="bg-BG" dirty="0"/>
              <a:t>Пример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561000" y="2703015"/>
            <a:ext cx="6570000" cy="3695985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using </a:t>
            </a:r>
            <a:r>
              <a:rPr lang="en-US" sz="2400" noProof="1">
                <a:solidFill>
                  <a:schemeClr val="bg1"/>
                </a:solidFill>
              </a:rPr>
              <a:t>NUnit.Framework</a:t>
            </a:r>
            <a:r>
              <a:rPr lang="en-US" sz="24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0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</a:t>
            </a:r>
            <a:r>
              <a:rPr lang="en-US" sz="24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public void </a:t>
            </a:r>
            <a:r>
              <a:rPr lang="en-US" sz="2400" noProof="1">
                <a:solidFill>
                  <a:schemeClr val="bg1"/>
                </a:solidFill>
              </a:rPr>
              <a:t>Test_SumTwoNumbers</a:t>
            </a:r>
            <a:r>
              <a:rPr lang="en-US" sz="24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var sum = Sum(new int[] {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1,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2</a:t>
            </a:r>
            <a:r>
              <a:rPr lang="en-US" sz="2400" noProof="1">
                <a:latin typeface="+mn-lt"/>
              </a:rPr>
              <a:t> </a:t>
            </a:r>
            <a:r>
              <a:rPr lang="en-US" sz="24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  </a:t>
            </a:r>
            <a:r>
              <a:rPr lang="en-US" sz="2400" noProof="1">
                <a:solidFill>
                  <a:schemeClr val="bg1"/>
                </a:solidFill>
              </a:rPr>
              <a:t>Assert.AreEqual</a:t>
            </a:r>
            <a:r>
              <a:rPr lang="en-US" sz="24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400" noProof="1"/>
              <a:t>}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24DCD1CA-D4C4-41D7-AC79-ADB64B2103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81000" y="2703015"/>
            <a:ext cx="4055324" cy="2210985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D8E49E2-990D-1E8F-7D2F-38F02A4A10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796495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F5F775-09CA-4612-9568-120EDD54C35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Framework </a:t>
            </a:r>
            <a:r>
              <a:rPr lang="bg-BG" b="1" dirty="0">
                <a:solidFill>
                  <a:schemeClr val="bg1"/>
                </a:solidFill>
              </a:rPr>
              <a:t>за компонентно тестване</a:t>
            </a:r>
            <a:r>
              <a:rPr lang="en-US" dirty="0"/>
              <a:t>== </a:t>
            </a:r>
            <a:r>
              <a:rPr lang="en-US" b="1" dirty="0"/>
              <a:t>framework </a:t>
            </a:r>
            <a:r>
              <a:rPr lang="bg-BG" b="1" dirty="0"/>
              <a:t>за автоматизирано тестване </a:t>
            </a:r>
            <a:r>
              <a:rPr lang="en-US" dirty="0"/>
              <a:t>== </a:t>
            </a:r>
            <a:r>
              <a:rPr lang="en-US" b="1" dirty="0"/>
              <a:t>framework</a:t>
            </a:r>
            <a:r>
              <a:rPr lang="bg-BG" b="1" dirty="0"/>
              <a:t> за тестване</a:t>
            </a:r>
            <a:endParaRPr lang="en-US" b="1" dirty="0"/>
          </a:p>
          <a:p>
            <a:pPr lvl="1"/>
            <a:r>
              <a:rPr lang="bg-BG" dirty="0"/>
              <a:t>Много имена за идентични концепции </a:t>
            </a:r>
            <a:r>
              <a:rPr lang="en-US" dirty="0">
                <a:sym typeface="Wingdings" panose="05000000000000000000" pitchFamily="2" charset="2"/>
              </a:rPr>
              <a:t></a:t>
            </a:r>
            <a:r>
              <a:rPr lang="bg-BG" dirty="0">
                <a:sym typeface="Wingdings" panose="05000000000000000000" pitchFamily="2" charset="2"/>
              </a:rPr>
              <a:t> защо</a:t>
            </a:r>
            <a:r>
              <a:rPr lang="en-US" dirty="0">
                <a:sym typeface="Wingdings" panose="05000000000000000000" pitchFamily="2" charset="2"/>
              </a:rPr>
              <a:t>?</a:t>
            </a:r>
          </a:p>
          <a:p>
            <a:pPr>
              <a:spcBef>
                <a:spcPts val="1200"/>
              </a:spcBef>
            </a:pPr>
            <a:r>
              <a:rPr lang="en-US" dirty="0">
                <a:sym typeface="Wingdings" panose="05000000000000000000" pitchFamily="2" charset="2"/>
              </a:rPr>
              <a:t>Frameworks</a:t>
            </a:r>
            <a:r>
              <a:rPr lang="bg-BG" dirty="0">
                <a:sym typeface="Wingdings" panose="05000000000000000000" pitchFamily="2" charset="2"/>
              </a:rPr>
              <a:t> за тестване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като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JUnit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у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en-US" b="1" dirty="0">
                <a:sym typeface="Wingdings" panose="05000000000000000000" pitchFamily="2" charset="2"/>
              </a:rPr>
              <a:t>NUnit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dirty="0">
                <a:sym typeface="Wingdings" panose="05000000000000000000" pitchFamily="2" charset="2"/>
              </a:rPr>
              <a:t>първоначално са създадени за</a:t>
            </a:r>
            <a:r>
              <a:rPr lang="en-US" dirty="0">
                <a:sym typeface="Wingdings" panose="05000000000000000000" pitchFamily="2" charset="2"/>
              </a:rPr>
              <a:t> </a:t>
            </a:r>
            <a:r>
              <a:rPr lang="bg-BG" b="1" dirty="0">
                <a:sym typeface="Wingdings" panose="05000000000000000000" pitchFamily="2" charset="2"/>
              </a:rPr>
              <a:t>компонентно 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но не се ограничават само с него</a:t>
            </a:r>
            <a:endParaRPr lang="en-US" dirty="0">
              <a:sym typeface="Wingdings" panose="05000000000000000000" pitchFamily="2" charset="2"/>
            </a:endParaRPr>
          </a:p>
          <a:p>
            <a:pPr>
              <a:spcBef>
                <a:spcPts val="1200"/>
              </a:spcBef>
            </a:pPr>
            <a:r>
              <a:rPr lang="bg-BG" dirty="0">
                <a:sym typeface="Wingdings" panose="05000000000000000000" pitchFamily="2" charset="2"/>
              </a:rPr>
              <a:t>С допълнителни библиотеки</a:t>
            </a:r>
            <a:r>
              <a:rPr lang="en-US" dirty="0">
                <a:sym typeface="Wingdings" panose="05000000000000000000" pitchFamily="2" charset="2"/>
              </a:rPr>
              <a:t>, NUnit </a:t>
            </a:r>
            <a:r>
              <a:rPr lang="bg-BG" dirty="0">
                <a:sym typeface="Wingdings" panose="05000000000000000000" pitchFamily="2" charset="2"/>
              </a:rPr>
              <a:t>и</a:t>
            </a:r>
            <a:r>
              <a:rPr lang="en-US" dirty="0">
                <a:sym typeface="Wingdings" panose="05000000000000000000" pitchFamily="2" charset="2"/>
              </a:rPr>
              <a:t> JUnit </a:t>
            </a:r>
            <a:r>
              <a:rPr lang="bg-BG" dirty="0">
                <a:sym typeface="Wingdings" panose="05000000000000000000" pitchFamily="2" charset="2"/>
              </a:rPr>
              <a:t>се използват за</a:t>
            </a:r>
            <a:r>
              <a:rPr lang="en-US" dirty="0">
                <a:sym typeface="Wingdings" panose="05000000000000000000" pitchFamily="2" charset="2"/>
              </a:rPr>
              <a:t>:</a:t>
            </a:r>
          </a:p>
          <a:p>
            <a:pPr lvl="1"/>
            <a:r>
              <a:rPr lang="bg-BG" b="1" dirty="0">
                <a:sym typeface="Wingdings" panose="05000000000000000000" pitchFamily="2" charset="2"/>
              </a:rPr>
              <a:t>Интеграционни тестове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en-US" b="1" dirty="0">
                <a:sym typeface="Wingdings" panose="05000000000000000000" pitchFamily="2" charset="2"/>
              </a:rPr>
              <a:t>API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dirty="0">
                <a:sym typeface="Wingdings" panose="05000000000000000000" pitchFamily="2" charset="2"/>
              </a:rPr>
              <a:t>тестване на уеб услуги</a:t>
            </a:r>
            <a:endParaRPr lang="en-US" b="1" dirty="0">
              <a:sym typeface="Wingdings" panose="05000000000000000000" pitchFamily="2" charset="2"/>
            </a:endParaRPr>
          </a:p>
          <a:p>
            <a:pPr lvl="1"/>
            <a:r>
              <a:rPr lang="en-US" b="1" dirty="0">
                <a:sym typeface="Wingdings" panose="05000000000000000000" pitchFamily="2" charset="2"/>
              </a:rPr>
              <a:t>End-to-end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уеб</a:t>
            </a:r>
            <a:r>
              <a:rPr lang="en-US" b="1" dirty="0">
                <a:sym typeface="Wingdings" panose="05000000000000000000" pitchFamily="2" charset="2"/>
              </a:rPr>
              <a:t> UI </a:t>
            </a:r>
            <a:r>
              <a:rPr lang="bg-BG" b="1" dirty="0">
                <a:sym typeface="Wingdings" panose="05000000000000000000" pitchFamily="2" charset="2"/>
              </a:rPr>
              <a:t>тестване</a:t>
            </a:r>
            <a:r>
              <a:rPr lang="en-US" dirty="0">
                <a:sym typeface="Wingdings" panose="05000000000000000000" pitchFamily="2" charset="2"/>
              </a:rPr>
              <a:t>, </a:t>
            </a:r>
            <a:r>
              <a:rPr lang="bg-BG" b="1" dirty="0">
                <a:sym typeface="Wingdings" panose="05000000000000000000" pitchFamily="2" charset="2"/>
              </a:rPr>
              <a:t>мобилно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B8B50D2-73BE-4C71-A29E-63F40C3F4E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400" dirty="0"/>
              <a:t>Сравнение между </a:t>
            </a:r>
            <a:r>
              <a:rPr lang="en-US" sz="3400" dirty="0"/>
              <a:t>Framework </a:t>
            </a:r>
            <a:r>
              <a:rPr lang="bg-BG" sz="3400" dirty="0"/>
              <a:t>за тестване и за компонентно тестване</a:t>
            </a:r>
            <a:endParaRPr lang="en-US" sz="3400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CEF6068-DB47-BC25-FEED-CC8CB96DBB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0546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5DFB1EB4-28F3-4052-AECF-E4477A5088A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0" y="1143000"/>
            <a:ext cx="3048000" cy="3048000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709DD02F-1233-22B5-49A3-F0913A9BEC9C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/>
              <a:t>Конфигурация и първи тест</a:t>
            </a:r>
          </a:p>
        </p:txBody>
      </p:sp>
    </p:spTree>
    <p:extLst>
      <p:ext uri="{BB962C8B-B14F-4D97-AF65-F5344CB8AC3E}">
        <p14:creationId xmlns:p14="http://schemas.microsoft.com/office/powerpoint/2010/main" val="13426546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7036BB7-01EF-41CE-833A-15F25E3F7B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en-US" b="1" dirty="0">
                <a:solidFill>
                  <a:schemeClr val="bg1"/>
                </a:solidFill>
              </a:rPr>
              <a:t>NUnit</a:t>
            </a:r>
            <a:r>
              <a:rPr lang="en-US" b="1" dirty="0"/>
              <a:t> </a:t>
            </a:r>
            <a:r>
              <a:rPr lang="en-US" dirty="0"/>
              <a:t>== </a:t>
            </a:r>
            <a:r>
              <a:rPr lang="bg-BG" dirty="0"/>
              <a:t>популярен </a:t>
            </a:r>
            <a:r>
              <a:rPr lang="en-US" b="1" dirty="0"/>
              <a:t>framework</a:t>
            </a:r>
            <a:r>
              <a:rPr lang="bg-BG" b="1" dirty="0"/>
              <a:t> за тестване </a:t>
            </a:r>
            <a:r>
              <a:rPr lang="bg-BG" dirty="0"/>
              <a:t>за</a:t>
            </a:r>
            <a:r>
              <a:rPr lang="en-US" dirty="0"/>
              <a:t> C# </a:t>
            </a:r>
            <a:endParaRPr lang="bg-BG" dirty="0"/>
          </a:p>
          <a:p>
            <a:r>
              <a:rPr lang="bg-BG" dirty="0"/>
              <a:t>Поддържа</a:t>
            </a:r>
            <a:r>
              <a:rPr lang="en-US" dirty="0"/>
              <a:t> test suites, test cases, before </a:t>
            </a:r>
            <a:r>
              <a:rPr lang="bg-BG" dirty="0"/>
              <a:t>и</a:t>
            </a:r>
            <a:r>
              <a:rPr lang="en-US" dirty="0"/>
              <a:t> after </a:t>
            </a:r>
            <a:r>
              <a:rPr lang="bg-BG" dirty="0"/>
              <a:t>код</a:t>
            </a:r>
            <a:r>
              <a:rPr lang="en-US" dirty="0"/>
              <a:t>, startup </a:t>
            </a:r>
            <a:r>
              <a:rPr lang="bg-BG" dirty="0"/>
              <a:t>и</a:t>
            </a:r>
            <a:r>
              <a:rPr lang="en-US" dirty="0"/>
              <a:t> cleanup code, timeouts, expected errors, …</a:t>
            </a:r>
          </a:p>
          <a:p>
            <a:pPr lvl="1"/>
            <a:r>
              <a:rPr lang="bg-BG" dirty="0"/>
              <a:t>Като</a:t>
            </a:r>
            <a:r>
              <a:rPr lang="en-US" dirty="0"/>
              <a:t> </a:t>
            </a:r>
            <a:r>
              <a:rPr lang="en-US" b="1" dirty="0"/>
              <a:t>JUnit</a:t>
            </a:r>
            <a:r>
              <a:rPr lang="en-US" dirty="0"/>
              <a:t> (</a:t>
            </a:r>
            <a:r>
              <a:rPr lang="bg-BG" dirty="0"/>
              <a:t>за</a:t>
            </a:r>
            <a:r>
              <a:rPr lang="en-US" dirty="0"/>
              <a:t> Java)</a:t>
            </a:r>
          </a:p>
          <a:p>
            <a:pPr lvl="1"/>
            <a:r>
              <a:rPr lang="bg-BG" dirty="0"/>
              <a:t>Безплатен</a:t>
            </a:r>
            <a:r>
              <a:rPr lang="en-US" dirty="0"/>
              <a:t>, open-source</a:t>
            </a:r>
          </a:p>
          <a:p>
            <a:pPr lvl="1"/>
            <a:r>
              <a:rPr lang="bg-BG" dirty="0"/>
              <a:t>Мощен</a:t>
            </a:r>
            <a:r>
              <a:rPr lang="en-US" dirty="0"/>
              <a:t> </a:t>
            </a:r>
            <a:r>
              <a:rPr lang="bg-BG" dirty="0"/>
              <a:t>и</a:t>
            </a:r>
            <a:r>
              <a:rPr lang="en-US" dirty="0"/>
              <a:t> </a:t>
            </a:r>
            <a:r>
              <a:rPr lang="bg-BG" dirty="0"/>
              <a:t>богат на функционалност</a:t>
            </a:r>
            <a:endParaRPr lang="en-US" dirty="0"/>
          </a:p>
          <a:p>
            <a:pPr lvl="1"/>
            <a:r>
              <a:rPr lang="bg-BG" dirty="0"/>
              <a:t>Голяма общност</a:t>
            </a:r>
            <a:endParaRPr lang="en-US" dirty="0"/>
          </a:p>
          <a:p>
            <a:pPr lvl="1"/>
            <a:r>
              <a:rPr lang="bg-BG" dirty="0"/>
              <a:t>Вградена поддръжка в </a:t>
            </a:r>
            <a:r>
              <a:rPr lang="en-US" dirty="0"/>
              <a:t>Visual Studio</a:t>
            </a:r>
          </a:p>
          <a:p>
            <a:pPr lvl="1"/>
            <a:r>
              <a:rPr lang="bg-BG" dirty="0"/>
              <a:t>Официален сайт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nunit.org</a:t>
            </a:r>
            <a:r>
              <a:rPr lang="en-US" dirty="0"/>
              <a:t> 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NUnit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795DE8D-1907-462C-B133-CCE0AD61FA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89499" y="4519657"/>
            <a:ext cx="3005737" cy="1477473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E0EB6DCE-52F6-5E77-0A47-301CFAE16782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65923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0402" y="1228484"/>
            <a:ext cx="11845598" cy="5528766"/>
          </a:xfrm>
        </p:spPr>
        <p:txBody>
          <a:bodyPr>
            <a:normAutofit/>
          </a:bodyPr>
          <a:lstStyle/>
          <a:p>
            <a:r>
              <a:rPr lang="bg-BG" sz="4000" dirty="0"/>
              <a:t>Създайте </a:t>
            </a:r>
            <a:r>
              <a:rPr lang="bg-BG" sz="4000" b="1" dirty="0">
                <a:solidFill>
                  <a:schemeClr val="bg1"/>
                </a:solidFill>
              </a:rPr>
              <a:t>празно решение </a:t>
            </a:r>
            <a:r>
              <a:rPr lang="bg-BG" sz="4000" dirty="0"/>
              <a:t>(</a:t>
            </a:r>
            <a:r>
              <a:rPr lang="en-US" sz="4000" dirty="0"/>
              <a:t>blank solution) </a:t>
            </a:r>
            <a:r>
              <a:rPr lang="bg-BG" sz="4000" dirty="0"/>
              <a:t>във </a:t>
            </a:r>
            <a:r>
              <a:rPr lang="en-US" sz="4000" dirty="0"/>
              <a:t>Visual Studio</a:t>
            </a:r>
          </a:p>
          <a:p>
            <a:pPr lvl="1"/>
            <a:r>
              <a:rPr lang="bg-BG" sz="3800" dirty="0"/>
              <a:t>Ще съдържа:</a:t>
            </a:r>
          </a:p>
          <a:p>
            <a:pPr lvl="2"/>
            <a:r>
              <a:rPr lang="bg-BG" sz="3600" dirty="0"/>
              <a:t>Проекта за </a:t>
            </a:r>
            <a:r>
              <a:rPr lang="bg-BG" sz="3600" b="1" dirty="0">
                <a:solidFill>
                  <a:schemeClr val="bg1"/>
                </a:solidFill>
              </a:rPr>
              <a:t>тестване</a:t>
            </a:r>
          </a:p>
          <a:p>
            <a:pPr lvl="2"/>
            <a:r>
              <a:rPr lang="bg-BG" sz="3600" dirty="0"/>
              <a:t>Проекта за </a:t>
            </a:r>
            <a:br>
              <a:rPr lang="bg-BG" sz="3600" b="1" dirty="0">
                <a:solidFill>
                  <a:schemeClr val="bg1"/>
                </a:solidFill>
              </a:rPr>
            </a:br>
            <a:r>
              <a:rPr lang="bg-BG" sz="3600" b="1" dirty="0">
                <a:solidFill>
                  <a:schemeClr val="bg1"/>
                </a:solidFill>
              </a:rPr>
              <a:t>компонентно </a:t>
            </a:r>
            <a:br>
              <a:rPr lang="bg-BG" sz="3600" b="1" dirty="0">
                <a:solidFill>
                  <a:schemeClr val="bg1"/>
                </a:solidFill>
              </a:rPr>
            </a:br>
            <a:r>
              <a:rPr lang="bg-BG" sz="3600" b="1" dirty="0">
                <a:solidFill>
                  <a:schemeClr val="bg1"/>
                </a:solidFill>
              </a:rPr>
              <a:t>тестване</a:t>
            </a:r>
            <a:endParaRPr lang="en-US" sz="36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празно решение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9824E9-4F99-4DDB-B929-B919350FC2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5201" y="2169000"/>
            <a:ext cx="6471412" cy="396000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00C17AF-5AFE-29FA-329E-CAC882F6206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421360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016F60-F08F-420C-91E2-BA3EE99826F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000" dirty="0"/>
              <a:t>Създайте </a:t>
            </a:r>
            <a:r>
              <a:rPr lang="bg-BG" sz="3000" b="1" dirty="0">
                <a:solidFill>
                  <a:schemeClr val="bg1"/>
                </a:solidFill>
              </a:rPr>
              <a:t>конзолно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bg-BG" sz="3000" b="1" dirty="0">
                <a:solidFill>
                  <a:schemeClr val="bg1"/>
                </a:solidFill>
              </a:rPr>
              <a:t>приложение</a:t>
            </a:r>
            <a:r>
              <a:rPr lang="en-US" sz="3000" dirty="0"/>
              <a:t>, </a:t>
            </a:r>
            <a:r>
              <a:rPr lang="bg-BG" sz="3000" dirty="0"/>
              <a:t>което съдържа </a:t>
            </a:r>
            <a:r>
              <a:rPr lang="bg-BG" sz="3000" b="1" dirty="0">
                <a:solidFill>
                  <a:schemeClr val="bg1"/>
                </a:solidFill>
              </a:rPr>
              <a:t>кода за тестване</a:t>
            </a:r>
            <a:endParaRPr lang="en-US" sz="3000" b="1" dirty="0">
              <a:solidFill>
                <a:schemeClr val="bg1"/>
              </a:solidFill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(1)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B33AEED-CE4D-4D6F-BD27-B73C3CBB9A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780" y="2243073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50365C86-0AE8-42C7-B52D-3F4639409B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9585" y="1968827"/>
            <a:ext cx="6337199" cy="4475173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8EF6E337-1E8E-2F5C-3C41-1F8A59CD80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157435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проект за тестване </a:t>
            </a:r>
            <a:r>
              <a:rPr lang="en-US" dirty="0"/>
              <a:t>(2)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614DADF-65AA-4D0B-B75E-14ED9CC69E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4032" y="1299144"/>
            <a:ext cx="8883938" cy="537748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822F958-3995-4336-AAE1-A4882906D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6000" y="3354886"/>
            <a:ext cx="4499234" cy="1820949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A3C391F-0F89-DF7E-A500-9EC2E3EADF2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546479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1707CA0-CB7F-430B-91E3-33FFCE6663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Създаване на </a:t>
            </a:r>
            <a:r>
              <a:rPr lang="en-US" dirty="0"/>
              <a:t>NUnit </a:t>
            </a:r>
            <a:r>
              <a:rPr lang="bg-BG" dirty="0"/>
              <a:t>проект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A20DAAB-62AD-4272-AC5C-7846D3EBA13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1000" y="2561886"/>
            <a:ext cx="4800840" cy="3926679"/>
          </a:xfrm>
          <a:prstGeom prst="rect">
            <a:avLst/>
          </a:prstGeom>
          <a:ln>
            <a:solidFill>
              <a:schemeClr val="tx1">
                <a:lumMod val="60000"/>
                <a:lumOff val="40000"/>
              </a:schemeClr>
            </a:solidFill>
          </a:ln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24F9488-9FB7-4CE7-B0C9-A317ACD6D74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3937" y="1483216"/>
            <a:ext cx="8852159" cy="4375784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49E9FF86-CF29-244E-3729-651356BFC1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18037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4419" name="Rectangle 3"/>
          <p:cNvSpPr>
            <a:spLocks noGrp="1" noChangeArrowheads="1"/>
          </p:cNvSpPr>
          <p:nvPr>
            <p:ph type="body" sz="quarter" idx="13"/>
          </p:nvPr>
        </p:nvSpPr>
        <p:spPr>
          <a:xfrm>
            <a:off x="241766" y="1314000"/>
            <a:ext cx="11704234" cy="5322604"/>
          </a:xfrm>
        </p:spPr>
        <p:txBody>
          <a:bodyPr>
            <a:normAutofit fontScale="92500" lnSpcReduction="20000"/>
          </a:bodyPr>
          <a:lstStyle/>
          <a:p>
            <a:pPr>
              <a:lnSpc>
                <a:spcPct val="110000"/>
              </a:lnSpc>
            </a:pPr>
            <a:r>
              <a:rPr lang="bg-BG" sz="3400" dirty="0"/>
              <a:t>Какво представлява </a:t>
            </a:r>
            <a:r>
              <a:rPr lang="bg-BG" sz="3400" b="1" dirty="0">
                <a:solidFill>
                  <a:schemeClr val="bg1"/>
                </a:solidFill>
              </a:rPr>
              <a:t>компонентното тестване</a:t>
            </a:r>
            <a:r>
              <a:rPr lang="bg-BG" sz="3400" dirty="0"/>
              <a:t>?</a:t>
            </a:r>
            <a:r>
              <a:rPr lang="en-US" sz="3400" dirty="0"/>
              <a:t> </a:t>
            </a:r>
          </a:p>
          <a:p>
            <a:pPr>
              <a:lnSpc>
                <a:spcPct val="110000"/>
              </a:lnSpc>
            </a:pPr>
            <a:r>
              <a:rPr lang="en-US" sz="3400" dirty="0"/>
              <a:t>͏</a:t>
            </a:r>
            <a:r>
              <a:rPr lang="bg-BG" sz="3400" b="1" dirty="0">
                <a:solidFill>
                  <a:schemeClr val="bg1"/>
                </a:solidFill>
              </a:rPr>
              <a:t>Технологични рамки</a:t>
            </a:r>
            <a:r>
              <a:rPr lang="bg-BG" sz="3400" dirty="0"/>
              <a:t> (</a:t>
            </a:r>
            <a:r>
              <a:rPr lang="en-US" sz="3400" dirty="0"/>
              <a:t>frameworks)</a:t>
            </a:r>
            <a:r>
              <a:rPr lang="bg-BG" sz="3400" dirty="0"/>
              <a:t> за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Първи стъпки с </a:t>
            </a:r>
            <a:r>
              <a:rPr lang="en-US" sz="3400" b="1" dirty="0">
                <a:solidFill>
                  <a:schemeClr val="bg1"/>
                </a:solidFill>
              </a:rPr>
              <a:t>NUnit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Моделът</a:t>
            </a:r>
            <a:r>
              <a:rPr lang="en-US" sz="3400" dirty="0"/>
              <a:t> </a:t>
            </a:r>
            <a:r>
              <a:rPr lang="en-US" sz="3400" b="1" dirty="0">
                <a:solidFill>
                  <a:schemeClr val="bg1"/>
                </a:solidFill>
              </a:rPr>
              <a:t>AAA</a:t>
            </a:r>
            <a:r>
              <a:rPr lang="en-US" sz="3400" dirty="0"/>
              <a:t> – Arrange, Act, Assert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Проверка на </a:t>
            </a:r>
            <a:r>
              <a:rPr lang="bg-BG" sz="3400" b="1" dirty="0">
                <a:solidFill>
                  <a:schemeClr val="bg1"/>
                </a:solidFill>
              </a:rPr>
              <a:t>резултатите</a:t>
            </a:r>
            <a:endParaRPr lang="en-US" sz="3400" b="1" dirty="0">
              <a:solidFill>
                <a:schemeClr val="bg1"/>
              </a:solidFill>
            </a:endParaRPr>
          </a:p>
          <a:p>
            <a:pPr>
              <a:lnSpc>
                <a:spcPct val="110000"/>
              </a:lnSpc>
            </a:pPr>
            <a:r>
              <a:rPr lang="bg-BG" sz="3400" dirty="0"/>
              <a:t>͏</a:t>
            </a:r>
            <a:r>
              <a:rPr lang="bg-BG" sz="3400" b="1" dirty="0">
                <a:solidFill>
                  <a:schemeClr val="bg1"/>
                </a:solidFill>
              </a:rPr>
              <a:t>Примери</a:t>
            </a:r>
            <a:r>
              <a:rPr lang="bg-BG" sz="3400" dirty="0"/>
              <a:t> за компонентно 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͏</a:t>
            </a:r>
            <a:r>
              <a:rPr lang="en-US" sz="3400" b="1" dirty="0">
                <a:solidFill>
                  <a:schemeClr val="bg1"/>
                </a:solidFill>
              </a:rPr>
              <a:t>Data-Driven </a:t>
            </a:r>
            <a:r>
              <a:rPr lang="bg-BG" sz="3400" dirty="0"/>
              <a:t>тестване</a:t>
            </a:r>
            <a:endParaRPr lang="en-US" sz="3400" dirty="0"/>
          </a:p>
          <a:p>
            <a:pPr>
              <a:lnSpc>
                <a:spcPct val="110000"/>
              </a:lnSpc>
            </a:pPr>
            <a:r>
              <a:rPr lang="bg-BG" sz="3400" dirty="0"/>
              <a:t>͏</a:t>
            </a:r>
            <a:r>
              <a:rPr lang="bg-BG" sz="3400" b="1" dirty="0">
                <a:solidFill>
                  <a:schemeClr val="bg1"/>
                </a:solidFill>
              </a:rPr>
              <a:t>Обхват</a:t>
            </a:r>
            <a:r>
              <a:rPr lang="bg-BG" sz="3400" dirty="0"/>
              <a:t> на тестовете </a:t>
            </a:r>
          </a:p>
          <a:p>
            <a:pPr>
              <a:lnSpc>
                <a:spcPct val="110000"/>
              </a:lnSpc>
            </a:pPr>
            <a:r>
              <a:rPr lang="bg-BG" sz="3400" dirty="0"/>
              <a:t>͏</a:t>
            </a:r>
            <a:r>
              <a:rPr lang="bg-BG" sz="3400" b="1" dirty="0">
                <a:solidFill>
                  <a:schemeClr val="bg1"/>
                </a:solidFill>
              </a:rPr>
              <a:t>Утвърдени практики </a:t>
            </a:r>
            <a:r>
              <a:rPr lang="bg-BG" sz="3400" dirty="0"/>
              <a:t>в компонентното тестване</a:t>
            </a:r>
            <a:endParaRPr lang="en-US" sz="3400" dirty="0"/>
          </a:p>
        </p:txBody>
      </p:sp>
      <p:sp>
        <p:nvSpPr>
          <p:cNvPr id="4444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Съдържание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BE50D32-2043-68FB-8BB8-D0695162385A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3591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4653978C-1A31-40ED-AF74-B37A3DBF12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Добавете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проектна референция </a:t>
            </a:r>
            <a:r>
              <a:rPr lang="bg-BG" dirty="0"/>
              <a:t>към проекта за тестване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40CE666C-DD01-4A22-BF9C-15ABAD75C9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dirty="0"/>
              <a:t>Добавяне на проектна референция</a:t>
            </a: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52BA4AE0-2E05-4D51-B3E3-0974000D7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36227" y="1854000"/>
            <a:ext cx="7404510" cy="2399815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2E561D1-BF79-4204-9561-D3CC5515C4D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36227" y="4337635"/>
            <a:ext cx="7404510" cy="2370779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BBA18E2-A6C5-4941-C5D0-DD2DB8930A2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72820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A4137A-FA97-4458-B4F6-B45BBE6A129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Напишете първия </a:t>
            </a:r>
            <a:r>
              <a:rPr lang="en-US" b="1" dirty="0">
                <a:solidFill>
                  <a:schemeClr val="bg1"/>
                </a:solidFill>
              </a:rPr>
              <a:t>NUnit </a:t>
            </a:r>
            <a:r>
              <a:rPr lang="bg-BG" b="1" dirty="0">
                <a:solidFill>
                  <a:schemeClr val="bg1"/>
                </a:solidFill>
              </a:rPr>
              <a:t>тестов метод</a:t>
            </a:r>
            <a:r>
              <a:rPr lang="en-US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EE1D05C-3060-4EE0-A563-311E4D7CE6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Напишете първия тест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61D56B8-CEF6-4372-BC71-7DA6415018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1000" y="1955776"/>
            <a:ext cx="9810000" cy="461829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06E47CCD-7385-CB9F-1F94-0B6737F68E7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638371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3AB665-9087-4FD4-BCDD-3556B5254A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5185598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dirty="0"/>
              <a:t>Инструмента</a:t>
            </a:r>
            <a:r>
              <a:rPr lang="en-US" sz="3000" dirty="0"/>
              <a:t> </a:t>
            </a:r>
            <a:r>
              <a:rPr lang="en-US" sz="3000" b="1" dirty="0">
                <a:solidFill>
                  <a:schemeClr val="bg1"/>
                </a:solidFill>
              </a:rPr>
              <a:t>[Test Explorer] </a:t>
            </a:r>
            <a:r>
              <a:rPr lang="bg-BG" sz="3000" dirty="0"/>
              <a:t>във </a:t>
            </a:r>
            <a:r>
              <a:rPr lang="en-US" sz="3000" dirty="0"/>
              <a:t>Visual Studio</a:t>
            </a:r>
          </a:p>
          <a:p>
            <a:pPr lvl="1"/>
            <a:r>
              <a:rPr lang="bg-BG" sz="3000" dirty="0"/>
              <a:t>Отворете </a:t>
            </a:r>
            <a:r>
              <a:rPr lang="en-US" sz="3000" dirty="0"/>
              <a:t>[Test Explorer]:</a:t>
            </a:r>
          </a:p>
          <a:p>
            <a:pPr lvl="2"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[Ctrl + E] + T</a:t>
            </a:r>
          </a:p>
          <a:p>
            <a:pPr lvl="1">
              <a:buClr>
                <a:schemeClr val="tx1"/>
              </a:buClr>
            </a:pPr>
            <a:r>
              <a:rPr lang="bg-BG" sz="3000" dirty="0"/>
              <a:t>Визуализира се</a:t>
            </a:r>
            <a:br>
              <a:rPr lang="en-US" sz="3000" dirty="0"/>
            </a:br>
            <a:r>
              <a:rPr lang="bg-BG" sz="3000" b="1" dirty="0">
                <a:solidFill>
                  <a:schemeClr val="bg1"/>
                </a:solidFill>
              </a:rPr>
              <a:t>йерархията</a:t>
            </a:r>
            <a:r>
              <a:rPr lang="en-US" sz="3000" b="1" dirty="0"/>
              <a:t> </a:t>
            </a:r>
            <a:r>
              <a:rPr lang="bg-BG" sz="3000" dirty="0"/>
              <a:t>от тестове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Изпълняват</a:t>
            </a:r>
            <a:r>
              <a:rPr lang="en-US" sz="3000" dirty="0"/>
              <a:t> </a:t>
            </a:r>
            <a:r>
              <a:rPr lang="bg-BG" sz="3000" dirty="0"/>
              <a:t>се тестовете</a:t>
            </a:r>
            <a:endParaRPr lang="en-US" sz="3000" dirty="0"/>
          </a:p>
          <a:p>
            <a:pPr lvl="1"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Докладват</a:t>
            </a:r>
            <a:r>
              <a:rPr lang="en-US" sz="3000" dirty="0"/>
              <a:t> </a:t>
            </a:r>
            <a:r>
              <a:rPr lang="bg-BG" sz="3000" dirty="0"/>
              <a:t>се резултатите</a:t>
            </a:r>
            <a:endParaRPr lang="en-US" sz="30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AB99073F-952D-49EF-8282-2FC8BFBA1B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Изпълнение на тестовете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84707D9-0584-456A-BE8E-4EC95F8117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90999" y="1302256"/>
            <a:ext cx="6289521" cy="5204744"/>
          </a:xfrm>
          <a:prstGeom prst="rect">
            <a:avLst/>
          </a:prstGeom>
          <a:ln>
            <a:solidFill>
              <a:schemeClr val="tx1">
                <a:lumMod val="40000"/>
                <a:lumOff val="6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D7AE9EAE-279E-B7EB-331D-AF7AC63727C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871850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D4576F4A-B65B-4DB2-A571-65F31EF17A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556" y="1196125"/>
            <a:ext cx="11936942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2800" dirty="0"/>
              <a:t>Инсталирайте</a:t>
            </a:r>
            <a:r>
              <a:rPr lang="bg-BG" sz="2800" b="1" dirty="0">
                <a:solidFill>
                  <a:schemeClr val="bg1"/>
                </a:solidFill>
              </a:rPr>
              <a:t> </a:t>
            </a:r>
            <a:r>
              <a:rPr lang="en-US" sz="2800" b="1" dirty="0">
                <a:solidFill>
                  <a:schemeClr val="bg1"/>
                </a:solidFill>
              </a:rPr>
              <a:t>NuGet </a:t>
            </a:r>
            <a:r>
              <a:rPr lang="bg-BG" sz="2800" b="1" dirty="0">
                <a:solidFill>
                  <a:schemeClr val="bg1"/>
                </a:solidFill>
              </a:rPr>
              <a:t>пакети</a:t>
            </a:r>
            <a:r>
              <a:rPr lang="en-US" sz="2800" dirty="0"/>
              <a:t>, </a:t>
            </a:r>
            <a:r>
              <a:rPr lang="bg-BG" sz="2800" dirty="0"/>
              <a:t>нужни за изпълнение на </a:t>
            </a:r>
            <a:r>
              <a:rPr lang="en-US" sz="2800" dirty="0"/>
              <a:t>NUnit </a:t>
            </a:r>
            <a:r>
              <a:rPr lang="bg-BG" sz="2800" dirty="0"/>
              <a:t>тестове</a:t>
            </a:r>
            <a:r>
              <a:rPr lang="en-US" sz="2800" dirty="0"/>
              <a:t> </a:t>
            </a:r>
            <a:r>
              <a:rPr lang="bg-BG" sz="2800" dirty="0"/>
              <a:t>във</a:t>
            </a:r>
            <a:r>
              <a:rPr lang="en-US" sz="2800" dirty="0"/>
              <a:t> Visual Studio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DC6C6D-C5E6-48AF-8346-80A88A42C3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NUnit: NuGet </a:t>
            </a:r>
            <a:r>
              <a:rPr lang="bg-BG" dirty="0"/>
              <a:t>пакети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F28F2BA-F758-47DE-8AFF-2A7B3CAA22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8500" y="2259000"/>
            <a:ext cx="10395000" cy="4368773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B78C0B3D-7C34-8B65-3C32-2CB61DA120F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54295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D91EE00-856E-41D6-A4B5-1677713F38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Тестови класове и методи</a:t>
            </a:r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A6729786-64E3-4348-A40C-D2F31B7A36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Тестовите класове </a:t>
            </a:r>
            <a:r>
              <a:rPr lang="bg-BG" dirty="0"/>
              <a:t>съдържат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тестови методи</a:t>
            </a:r>
            <a:r>
              <a:rPr lang="en-US" dirty="0"/>
              <a:t>:</a:t>
            </a:r>
          </a:p>
        </p:txBody>
      </p:sp>
      <p:sp>
        <p:nvSpPr>
          <p:cNvPr id="7" name="Text Placeholder 5">
            <a:extLst>
              <a:ext uri="{FF2B5EF4-FFF2-40B4-BE49-F238E27FC236}">
                <a16:creationId xmlns:a16="http://schemas.microsoft.com/office/drawing/2014/main" id="{7605C59B-2AF7-403C-BF30-B2C5580D918C}"/>
              </a:ext>
            </a:extLst>
          </p:cNvPr>
          <p:cNvSpPr txBox="1">
            <a:spLocks/>
          </p:cNvSpPr>
          <p:nvPr/>
        </p:nvSpPr>
        <p:spPr>
          <a:xfrm>
            <a:off x="696000" y="2034000"/>
            <a:ext cx="10800000" cy="446542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using </a:t>
            </a:r>
            <a:r>
              <a:rPr lang="en-US" sz="2600" noProof="1">
                <a:solidFill>
                  <a:schemeClr val="bg1"/>
                </a:solidFill>
              </a:rPr>
              <a:t>NUnit.Framework</a:t>
            </a:r>
            <a:r>
              <a:rPr lang="en-US" sz="2600" noProof="1"/>
              <a:t>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1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[TestFixture]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class SummatorTests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</a:t>
            </a:r>
            <a:r>
              <a:rPr lang="en-US" sz="2600" noProof="1">
                <a:solidFill>
                  <a:schemeClr val="bg1"/>
                </a:solidFill>
              </a:rPr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public void </a:t>
            </a:r>
            <a:r>
              <a:rPr lang="en-US" sz="2600" noProof="1">
                <a:solidFill>
                  <a:schemeClr val="bg1"/>
                </a:solidFill>
              </a:rPr>
              <a:t>Test_SumTwoNumbers</a:t>
            </a:r>
            <a:r>
              <a:rPr lang="en-US" sz="2600" noProof="1"/>
              <a:t>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var sum = Sum(new int[] {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1,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2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});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</a:t>
            </a:r>
            <a:r>
              <a:rPr lang="en-US" sz="2600" noProof="1">
                <a:solidFill>
                  <a:schemeClr val="bg1"/>
                </a:solidFill>
              </a:rPr>
              <a:t>Assert.AreEqual</a:t>
            </a:r>
            <a:r>
              <a:rPr lang="en-US" sz="2600" noProof="1"/>
              <a:t>(3,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}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8" name="AutoShape 5">
            <a:extLst>
              <a:ext uri="{FF2B5EF4-FFF2-40B4-BE49-F238E27FC236}">
                <a16:creationId xmlns:a16="http://schemas.microsoft.com/office/drawing/2014/main" id="{48D4A160-13EF-41A1-89E8-D72F93B137DA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15999" y="2580118"/>
            <a:ext cx="3688501" cy="578882"/>
          </a:xfrm>
          <a:prstGeom prst="wedgeRoundRectCallout">
            <a:avLst>
              <a:gd name="adj1" fmla="val -96878"/>
              <a:gd name="adj2" fmla="val 23420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Опционална нотация</a:t>
            </a:r>
          </a:p>
        </p:txBody>
      </p:sp>
      <p:sp>
        <p:nvSpPr>
          <p:cNvPr id="9" name="AutoShape 5">
            <a:extLst>
              <a:ext uri="{FF2B5EF4-FFF2-40B4-BE49-F238E27FC236}">
                <a16:creationId xmlns:a16="http://schemas.microsoft.com/office/drawing/2014/main" id="{6BB47D31-AADF-4510-98FB-ED4ADEC2EB33}"/>
              </a:ext>
            </a:extLst>
          </p:cNvPr>
          <p:cNvSpPr>
            <a:spLocks noChangeArrowheads="1"/>
          </p:cNvSpPr>
          <p:nvPr/>
        </p:nvSpPr>
        <p:spPr bwMode="auto">
          <a:xfrm>
            <a:off x="6276000" y="3440930"/>
            <a:ext cx="2250000" cy="578882"/>
          </a:xfrm>
          <a:prstGeom prst="wedgeRoundRectCallout">
            <a:avLst>
              <a:gd name="adj1" fmla="val -79601"/>
              <a:gd name="adj2" fmla="val -4342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клас</a:t>
            </a:r>
          </a:p>
        </p:txBody>
      </p:sp>
      <p:sp>
        <p:nvSpPr>
          <p:cNvPr id="10" name="AutoShape 5">
            <a:extLst>
              <a:ext uri="{FF2B5EF4-FFF2-40B4-BE49-F238E27FC236}">
                <a16:creationId xmlns:a16="http://schemas.microsoft.com/office/drawing/2014/main" id="{9A3ABF7D-91CF-4FD2-AB7E-3FD96C8891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900999" y="3687338"/>
            <a:ext cx="2520001" cy="578882"/>
          </a:xfrm>
          <a:prstGeom prst="wedgeRoundRectCallout">
            <a:avLst>
              <a:gd name="adj1" fmla="val -71157"/>
              <a:gd name="adj2" fmla="val 3549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Тестов метод</a:t>
            </a:r>
          </a:p>
        </p:txBody>
      </p:sp>
      <p:sp>
        <p:nvSpPr>
          <p:cNvPr id="11" name="AutoShape 5">
            <a:extLst>
              <a:ext uri="{FF2B5EF4-FFF2-40B4-BE49-F238E27FC236}">
                <a16:creationId xmlns:a16="http://schemas.microsoft.com/office/drawing/2014/main" id="{1F7CEC6F-05F7-43F7-A623-4C5A3215A6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86000" y="5713692"/>
            <a:ext cx="1845000" cy="578882"/>
          </a:xfrm>
          <a:prstGeom prst="wedgeRoundRectCallout">
            <a:avLst>
              <a:gd name="adj1" fmla="val -71157"/>
              <a:gd name="adj2" fmla="val -703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Проверка</a:t>
            </a:r>
          </a:p>
        </p:txBody>
      </p:sp>
      <p:sp>
        <p:nvSpPr>
          <p:cNvPr id="12" name="AutoShape 5">
            <a:extLst>
              <a:ext uri="{FF2B5EF4-FFF2-40B4-BE49-F238E27FC236}">
                <a16:creationId xmlns:a16="http://schemas.microsoft.com/office/drawing/2014/main" id="{CD9036B1-2572-4975-BE1B-4F48B0A01A73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01000" y="1795378"/>
            <a:ext cx="3555000" cy="578882"/>
          </a:xfrm>
          <a:prstGeom prst="wedgeRoundRectCallout">
            <a:avLst>
              <a:gd name="adj1" fmla="val -72045"/>
              <a:gd name="adj2" fmla="val 47348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spAutoFit/>
          </a:bodyPr>
          <a:lstStyle/>
          <a:p>
            <a:pPr algn="ctr" eaLnBrk="0" hangingPunct="0"/>
            <a:r>
              <a:rPr lang="bg-BG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Включване на</a:t>
            </a:r>
            <a:r>
              <a: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 NUnit</a:t>
            </a:r>
            <a:endParaRPr lang="bg-BG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AB8458C-A6EA-4B82-A569-DF8A371D4A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09994" y="2586981"/>
            <a:ext cx="2580512" cy="22212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7B22744B-4C8F-3CD5-88A6-EAA9EA5C2C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315738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Методи за инициализация и изчистване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520808" y="1319240"/>
            <a:ext cx="11070000" cy="53231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private 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Summator</a:t>
            </a: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summator;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[SetUp] 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[OneTimeSetUp]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TestInitialize</a:t>
            </a:r>
            <a:r>
              <a:rPr lang="en-GB" sz="2799" b="1" noProof="1">
                <a:latin typeface="Consolas" pitchFamily="49" charset="0"/>
                <a:cs typeface="Consolas" pitchFamily="49" charset="0"/>
              </a:rPr>
              <a:t>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this.summator = new Summator();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GB" sz="1600" b="1" noProof="1">
              <a:solidFill>
                <a:schemeClr val="tx2"/>
              </a:solidFill>
              <a:latin typeface="Consolas" pitchFamily="49" charset="0"/>
              <a:cs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[TearDown]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// </a:t>
            </a:r>
            <a:r>
              <a:rPr lang="bg-BG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или</a:t>
            </a: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[OneTimeTearDown]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public void TestCleanup()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{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…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AutoShape 6"/>
          <p:cNvSpPr>
            <a:spLocks noChangeArrowheads="1"/>
          </p:cNvSpPr>
          <p:nvPr/>
        </p:nvSpPr>
        <p:spPr bwMode="auto">
          <a:xfrm>
            <a:off x="6906000" y="1951655"/>
            <a:ext cx="2655000" cy="882654"/>
          </a:xfrm>
          <a:prstGeom prst="wedgeRoundRectCallout">
            <a:avLst>
              <a:gd name="adj1" fmla="val -75907"/>
              <a:gd name="adj2" fmla="val 34935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преди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5061000" y="5454000"/>
            <a:ext cx="2475000" cy="882654"/>
          </a:xfrm>
          <a:prstGeom prst="wedgeRoundRectCallout">
            <a:avLst>
              <a:gd name="adj1" fmla="val -72548"/>
              <a:gd name="adj2" fmla="val -6185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Изпълнява се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след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всеки тест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CDA3B620-2C3F-A536-0F53-40EF256838D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581286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557E8A64-00D9-42CB-8419-B3264BD391C0}"/>
              </a:ext>
            </a:extLst>
          </p:cNvPr>
          <p:cNvSpPr txBox="1"/>
          <p:nvPr/>
        </p:nvSpPr>
        <p:spPr>
          <a:xfrm>
            <a:off x="4521001" y="1697144"/>
            <a:ext cx="3150000" cy="1862048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ctr"/>
            <a:r>
              <a:rPr lang="en-US" sz="11500" b="1" dirty="0">
                <a:solidFill>
                  <a:schemeClr val="bg2"/>
                </a:solidFill>
              </a:rPr>
              <a:t>AAA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2D22E76-0877-4AC4-8862-6AE850FEB6B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/>
              <a:t>Arrange, Act, Assert</a:t>
            </a:r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9248151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/>
          <p:cNvSpPr>
            <a:spLocks noGrp="1"/>
          </p:cNvSpPr>
          <p:nvPr>
            <p:ph type="body" sz="quarter" idx="10"/>
          </p:nvPr>
        </p:nvSpPr>
        <p:spPr>
          <a:xfrm>
            <a:off x="190402" y="1268999"/>
            <a:ext cx="5905598" cy="5455891"/>
          </a:xfrm>
        </p:spPr>
        <p:txBody>
          <a:bodyPr>
            <a:normAutofit fontScale="92500" lnSpcReduction="10000"/>
          </a:bodyPr>
          <a:lstStyle/>
          <a:p>
            <a:pPr>
              <a:buClr>
                <a:schemeClr val="tx1"/>
              </a:buClr>
            </a:pPr>
            <a:r>
              <a:rPr lang="bg-BG" dirty="0"/>
              <a:t>Автоматизираните тестове обикновено следват </a:t>
            </a:r>
            <a:r>
              <a:rPr lang="bg-BG" b="1" dirty="0"/>
              <a:t>модела</a:t>
            </a:r>
            <a:r>
              <a:rPr lang="bg-BG" dirty="0"/>
              <a:t> </a:t>
            </a:r>
            <a:r>
              <a:rPr lang="en-US" b="1" dirty="0"/>
              <a:t>"AAA"</a:t>
            </a:r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rrange</a:t>
            </a:r>
            <a:r>
              <a:rPr lang="en-US" dirty="0"/>
              <a:t>: </a:t>
            </a:r>
            <a:r>
              <a:rPr lang="bg-BG" dirty="0"/>
              <a:t>подготовка на </a:t>
            </a:r>
            <a:r>
              <a:rPr lang="bg-BG" b="1" dirty="0"/>
              <a:t>входните данни</a:t>
            </a:r>
            <a:r>
              <a:rPr lang="en-US" dirty="0"/>
              <a:t> </a:t>
            </a:r>
            <a:r>
              <a:rPr lang="bg-BG" dirty="0"/>
              <a:t>и входящите условия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ct</a:t>
            </a:r>
            <a:r>
              <a:rPr lang="en-US" dirty="0"/>
              <a:t>: </a:t>
            </a:r>
            <a:r>
              <a:rPr lang="bg-BG" dirty="0"/>
              <a:t>извикване</a:t>
            </a:r>
            <a:r>
              <a:rPr lang="en-US" dirty="0"/>
              <a:t> </a:t>
            </a:r>
            <a:r>
              <a:rPr lang="bg-BG" dirty="0"/>
              <a:t>на</a:t>
            </a:r>
            <a:r>
              <a:rPr lang="en-US" dirty="0"/>
              <a:t> </a:t>
            </a:r>
            <a:r>
              <a:rPr lang="bg-BG" b="1" dirty="0"/>
              <a:t>действието</a:t>
            </a:r>
            <a:r>
              <a:rPr lang="en-US" dirty="0"/>
              <a:t> </a:t>
            </a:r>
            <a:r>
              <a:rPr lang="bg-BG" dirty="0"/>
              <a:t>за тестване</a:t>
            </a:r>
            <a:endParaRPr lang="en-US" dirty="0"/>
          </a:p>
          <a:p>
            <a:pPr lvl="1">
              <a:spcBef>
                <a:spcPts val="1200"/>
              </a:spcBef>
              <a:buClr>
                <a:schemeClr val="tx1"/>
              </a:buClr>
            </a:pPr>
            <a:r>
              <a:rPr lang="en-US" b="1" dirty="0">
                <a:solidFill>
                  <a:schemeClr val="bg1">
                    <a:lumMod val="75000"/>
                  </a:schemeClr>
                </a:solidFill>
              </a:rPr>
              <a:t>A</a:t>
            </a:r>
            <a:r>
              <a:rPr lang="en-US" b="1" dirty="0">
                <a:solidFill>
                  <a:schemeClr val="bg1"/>
                </a:solidFill>
              </a:rPr>
              <a:t>ssert</a:t>
            </a:r>
            <a:r>
              <a:rPr lang="bg-BG" dirty="0"/>
              <a:t>: Проверка на </a:t>
            </a:r>
            <a:r>
              <a:rPr lang="bg-BG" b="1" dirty="0"/>
              <a:t>изхода</a:t>
            </a:r>
            <a:r>
              <a:rPr lang="en-US" dirty="0"/>
              <a:t> </a:t>
            </a:r>
            <a:r>
              <a:rPr lang="bg-BG" dirty="0"/>
              <a:t>и изходните условия</a:t>
            </a:r>
            <a:endParaRPr lang="en-US" dirty="0"/>
          </a:p>
          <a:p>
            <a:pPr>
              <a:buClr>
                <a:schemeClr val="tx1"/>
              </a:buClr>
            </a:pPr>
            <a:endParaRPr lang="en-US" dirty="0"/>
          </a:p>
          <a:p>
            <a:pPr>
              <a:buClr>
                <a:schemeClr val="tx1"/>
              </a:buClr>
            </a:pPr>
            <a:endParaRPr lang="bg-BG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Моделът за тестване </a:t>
            </a:r>
            <a:r>
              <a:rPr lang="en-US" dirty="0"/>
              <a:t>"AAA"</a:t>
            </a:r>
            <a:endParaRPr lang="bg-B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F26A674F-9150-48A3-833A-E580EEFA3D06}"/>
              </a:ext>
            </a:extLst>
          </p:cNvPr>
          <p:cNvSpPr txBox="1">
            <a:spLocks/>
          </p:cNvSpPr>
          <p:nvPr/>
        </p:nvSpPr>
        <p:spPr>
          <a:xfrm>
            <a:off x="6159640" y="1469096"/>
            <a:ext cx="5638390" cy="5019424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[Test]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public void Test_SumNumbers()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Arrange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nums = new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int[]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{3,</a:t>
            </a:r>
            <a:r>
              <a:rPr lang="en-US" sz="2600" noProof="1">
                <a:latin typeface="+mn-lt"/>
              </a:rPr>
              <a:t> </a:t>
            </a:r>
            <a:r>
              <a:rPr lang="en-US" sz="2600" noProof="1"/>
              <a:t>5};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Act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var sum = Sum(nums);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endParaRPr lang="en-US" sz="2600" noProof="1"/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>
                <a:solidFill>
                  <a:schemeClr val="bg1"/>
                </a:solidFill>
              </a:rPr>
              <a:t>  </a:t>
            </a:r>
            <a:r>
              <a:rPr lang="en-US" sz="2600" noProof="1">
                <a:solidFill>
                  <a:srgbClr val="009242"/>
                </a:solidFill>
              </a:rPr>
              <a:t>// Assert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Assert.AreEqual(8, sum);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38CB0774-0F12-CF17-A9B7-1DEB2D36666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353665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7A3D02B-ED89-EB02-59A9-C8AD4EC979F1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604175"/>
          </a:xfrm>
        </p:spPr>
        <p:txBody>
          <a:bodyPr/>
          <a:lstStyle/>
          <a:p>
            <a:r>
              <a:rPr lang="bg-BG" dirty="0"/>
              <a:t>Проверка на резултатите и </a:t>
            </a:r>
            <a:br>
              <a:rPr lang="bg-BG" dirty="0"/>
            </a:br>
            <a:r>
              <a:rPr lang="bg-BG" dirty="0"/>
              <a:t>изходните изисквания</a:t>
            </a:r>
          </a:p>
        </p:txBody>
      </p:sp>
    </p:spTree>
    <p:extLst>
      <p:ext uri="{BB962C8B-B14F-4D97-AF65-F5344CB8AC3E}">
        <p14:creationId xmlns:p14="http://schemas.microsoft.com/office/powerpoint/2010/main" val="28885404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Очакване</a:t>
            </a:r>
            <a:r>
              <a:rPr lang="en-GB" dirty="0"/>
              <a:t> </a:t>
            </a:r>
            <a:r>
              <a:rPr lang="bg-BG" b="1" dirty="0">
                <a:solidFill>
                  <a:schemeClr val="bg1"/>
                </a:solidFill>
              </a:rPr>
              <a:t>условието</a:t>
            </a:r>
            <a:r>
              <a:rPr lang="en-GB" dirty="0"/>
              <a:t> </a:t>
            </a:r>
            <a:r>
              <a:rPr lang="bg-BG" dirty="0"/>
              <a:t>да е вярно (</a:t>
            </a:r>
            <a:r>
              <a:rPr lang="en-US" dirty="0">
                <a:latin typeface="Consolas" panose="020B0609020204030204" pitchFamily="49" charset="0"/>
                <a:cs typeface="Consolas" panose="020B0609020204030204" pitchFamily="49" charset="0"/>
              </a:rPr>
              <a:t>true</a:t>
            </a:r>
            <a:r>
              <a:rPr lang="en-US" dirty="0"/>
              <a:t>)</a:t>
            </a:r>
            <a:endParaRPr lang="en-GB" dirty="0"/>
          </a:p>
          <a:p>
            <a:endParaRPr lang="en-GB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Сравнение</a:t>
            </a:r>
            <a:r>
              <a:rPr lang="en-GB" dirty="0"/>
              <a:t> (</a:t>
            </a:r>
            <a:r>
              <a:rPr lang="bg-BG" dirty="0"/>
              <a:t>равно</a:t>
            </a:r>
            <a:r>
              <a:rPr lang="en-GB" dirty="0"/>
              <a:t>, </a:t>
            </a:r>
            <a:r>
              <a:rPr lang="bg-BG" dirty="0"/>
              <a:t>по-голямо</a:t>
            </a:r>
            <a:r>
              <a:rPr lang="en-GB" dirty="0"/>
              <a:t>, </a:t>
            </a:r>
            <a:r>
              <a:rPr lang="bg-BG" dirty="0"/>
              <a:t>по-малко или равно</a:t>
            </a:r>
            <a:r>
              <a:rPr lang="en-GB" dirty="0"/>
              <a:t>, …)</a:t>
            </a:r>
          </a:p>
          <a:p>
            <a:endParaRPr lang="en-GB" dirty="0"/>
          </a:p>
          <a:p>
            <a:endParaRPr lang="en-GB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Диапазон</a:t>
            </a:r>
            <a:endParaRPr lang="en-GB" dirty="0"/>
          </a:p>
          <a:p>
            <a:endParaRPr lang="en-GB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r>
              <a:rPr lang="en-US" dirty="0"/>
              <a:t> (1)</a:t>
            </a:r>
          </a:p>
        </p:txBody>
      </p:sp>
      <p:sp>
        <p:nvSpPr>
          <p:cNvPr id="9" name="Rectangle 4"/>
          <p:cNvSpPr>
            <a:spLocks noChangeArrowheads="1"/>
          </p:cNvSpPr>
          <p:nvPr/>
        </p:nvSpPr>
        <p:spPr bwMode="auto">
          <a:xfrm>
            <a:off x="744904" y="3283952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Assert.That(actual,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Is.EqualTo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(expected));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744904" y="1915916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That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(bool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condition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655ABFFF-B137-4374-BF6D-864A29F757F8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4" y="4077883"/>
            <a:ext cx="10571097" cy="576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Assert.AreEqual(expected, actual);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709E0DBF-8930-4057-9BA5-969DFF7DDC2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10" y="548207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double percentage = 99.95;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(80, 100));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AB445B8F-D60F-9086-D0EE-85C580A56C8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141811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2" grpId="0" animBg="1"/>
      <p:bldP spid="13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921B9CD0-2B6D-45DF-9F39-84E2CA7D28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56360" y="1384300"/>
            <a:ext cx="2479280" cy="2479280"/>
          </a:xfrm>
          <a:prstGeom prst="rect">
            <a:avLst/>
          </a:prstGeom>
        </p:spPr>
      </p:pic>
      <p:sp>
        <p:nvSpPr>
          <p:cNvPr id="5" name="Подзаглавие 4">
            <a:extLst>
              <a:ext uri="{FF2B5EF4-FFF2-40B4-BE49-F238E27FC236}">
                <a16:creationId xmlns:a16="http://schemas.microsoft.com/office/drawing/2014/main" id="{F82BC4F0-DC9E-3C7C-C80B-DC33EE713F5C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ru-RU" dirty="0"/>
              <a:t>Проверка на работата на кода</a:t>
            </a:r>
            <a:endParaRPr lang="bg-BG" dirty="0"/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4C5D0C96-0C17-3AE0-BA15-70EADC2656B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Компонентно тестване (</a:t>
            </a:r>
            <a:r>
              <a:rPr lang="en-US" dirty="0"/>
              <a:t>Unit Testing)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2995695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dirty="0"/>
              <a:t>Съвпадение с </a:t>
            </a:r>
            <a:r>
              <a:rPr lang="bg-BG" b="1" dirty="0">
                <a:solidFill>
                  <a:schemeClr val="bg1"/>
                </a:solidFill>
              </a:rPr>
              <a:t>подстринг</a:t>
            </a:r>
            <a:endParaRPr lang="en-GB" dirty="0"/>
          </a:p>
          <a:p>
            <a:endParaRPr lang="en-GB" sz="2799" b="1" dirty="0"/>
          </a:p>
          <a:p>
            <a:endParaRPr lang="en-GB" sz="1400" b="1" dirty="0"/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Съвпадение с </a:t>
            </a:r>
            <a:r>
              <a:rPr lang="bg-BG" b="1" dirty="0">
                <a:solidFill>
                  <a:schemeClr val="bg1"/>
                </a:solidFill>
              </a:rPr>
              <a:t>регекс</a:t>
            </a:r>
            <a:endParaRPr lang="en-GB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3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Очаквани изключения </a:t>
            </a:r>
            <a:r>
              <a:rPr lang="bg-BG" dirty="0"/>
              <a:t>(</a:t>
            </a:r>
            <a:r>
              <a:rPr lang="en-US" dirty="0"/>
              <a:t>expected exceptions)</a:t>
            </a:r>
            <a:endParaRPr lang="en-GB" dirty="0"/>
          </a:p>
          <a:p>
            <a:endParaRPr lang="en-GB" b="1" dirty="0"/>
          </a:p>
          <a:p>
            <a:endParaRPr lang="en-GB" b="1" dirty="0"/>
          </a:p>
          <a:p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r>
              <a:rPr lang="en-US" dirty="0"/>
              <a:t> (2)</a:t>
            </a:r>
          </a:p>
        </p:txBody>
      </p:sp>
      <p:sp>
        <p:nvSpPr>
          <p:cNvPr id="8" name="Rectangle 4"/>
          <p:cNvSpPr>
            <a:spLocks noChangeArrowheads="1"/>
          </p:cNvSpPr>
          <p:nvPr/>
        </p:nvSpPr>
        <p:spPr bwMode="auto">
          <a:xfrm>
            <a:off x="687210" y="1874096"/>
            <a:ext cx="1072358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actual,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Does.Contain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expected));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54640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Assert.That(() =&gt; { code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Throws.InstanceOf&lt;</a:t>
            </a:r>
            <a:r>
              <a:rPr lang="en-US" sz="2799" b="1" noProof="1">
                <a:solidFill>
                  <a:schemeClr val="bg1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ArgumentOutOfRangeException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&gt;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36251179-C61A-4E6E-860A-8BA68C2E299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366274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string date = "7/11/2021";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nb-NO" sz="2799" b="1" noProof="1">
                <a:latin typeface="Consolas" pitchFamily="49" charset="0"/>
                <a:cs typeface="Consolas" pitchFamily="49" charset="0"/>
              </a:rPr>
              <a:t>Assert.That(date, </a:t>
            </a:r>
            <a:r>
              <a:rPr lang="nb-NO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Does.Match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(@"</a:t>
            </a:r>
            <a:r>
              <a:rPr lang="nb-NO" sz="2799" b="1" noProof="1">
                <a:solidFill>
                  <a:schemeClr val="bg1">
                    <a:lumMod val="75000"/>
                  </a:schemeClr>
                </a:solidFill>
                <a:cs typeface="Consolas" pitchFamily="49" charset="0"/>
              </a:rPr>
              <a:t>^\d{1,2}/\d{1,2}/\d{4}$</a:t>
            </a:r>
            <a:r>
              <a:rPr lang="nb-NO" sz="2799" b="1" noProof="1">
                <a:latin typeface="Consolas" pitchFamily="49" charset="0"/>
                <a:cs typeface="Consolas" pitchFamily="49" charset="0"/>
              </a:rPr>
              <a:t>"));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2C6F33C-52F2-9019-6EFF-7E1E61A6E0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214985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2" grpId="0" animBg="1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dirty="0"/>
              <a:t>Съдържание на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endParaRPr lang="en-GB" dirty="0"/>
          </a:p>
          <a:p>
            <a:pPr>
              <a:spcBef>
                <a:spcPts val="1200"/>
              </a:spcBef>
            </a:pPr>
            <a:endParaRPr lang="en-GB" b="1" dirty="0"/>
          </a:p>
          <a:p>
            <a:pPr>
              <a:spcBef>
                <a:spcPts val="3000"/>
              </a:spcBef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Диапазон </a:t>
            </a:r>
            <a:r>
              <a:rPr lang="bg-BG" dirty="0"/>
              <a:t>на </a:t>
            </a:r>
            <a:r>
              <a:rPr lang="bg-BG" b="1" dirty="0">
                <a:solidFill>
                  <a:schemeClr val="bg1"/>
                </a:solidFill>
              </a:rPr>
              <a:t>колекция</a:t>
            </a:r>
            <a:endParaRPr lang="en-GB" dirty="0"/>
          </a:p>
          <a:p>
            <a:endParaRPr lang="en-GB" b="1" dirty="0"/>
          </a:p>
          <a:p>
            <a:endParaRPr lang="en-GB" sz="1200" b="1" dirty="0"/>
          </a:p>
          <a:p>
            <a:pPr>
              <a:spcBef>
                <a:spcPts val="1500"/>
              </a:spcBef>
              <a:buClr>
                <a:schemeClr val="tx1"/>
              </a:buClr>
            </a:pPr>
            <a:r>
              <a:rPr lang="bg-BG" dirty="0"/>
              <a:t>Наличие на </a:t>
            </a:r>
            <a:r>
              <a:rPr lang="bg-BG" b="1" dirty="0">
                <a:solidFill>
                  <a:schemeClr val="bg1"/>
                </a:solidFill>
              </a:rPr>
              <a:t>файл</a:t>
            </a:r>
            <a:r>
              <a:rPr lang="en-GB" dirty="0"/>
              <a:t> / </a:t>
            </a:r>
            <a:r>
              <a:rPr lang="bg-BG" b="1" dirty="0">
                <a:solidFill>
                  <a:schemeClr val="bg1"/>
                </a:solidFill>
              </a:rPr>
              <a:t>директория</a:t>
            </a:r>
            <a:endParaRPr lang="en-GB" b="1" dirty="0"/>
          </a:p>
          <a:p>
            <a:endParaRPr lang="en-GB" b="1" dirty="0"/>
          </a:p>
          <a:p>
            <a:pPr marL="0" indent="0">
              <a:buNone/>
            </a:pPr>
            <a:endParaRPr lang="en-GB" b="1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Проверки</a:t>
            </a:r>
            <a:r>
              <a:rPr lang="en-US" dirty="0"/>
              <a:t> (3)</a:t>
            </a:r>
          </a:p>
        </p:txBody>
      </p:sp>
      <p:sp>
        <p:nvSpPr>
          <p:cNvPr id="10" name="Rectangle 4"/>
          <p:cNvSpPr>
            <a:spLocks noChangeArrowheads="1"/>
          </p:cNvSpPr>
          <p:nvPr/>
        </p:nvSpPr>
        <p:spPr bwMode="auto">
          <a:xfrm>
            <a:off x="687208" y="3682076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var percentages = new int[] { 10, 30, 50, 100 };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Assert.That(percentages,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Is.All.InRange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(0, 100));</a:t>
            </a:r>
          </a:p>
        </p:txBody>
      </p:sp>
      <p:sp>
        <p:nvSpPr>
          <p:cNvPr id="12" name="Rectangle 4">
            <a:extLst>
              <a:ext uri="{FF2B5EF4-FFF2-40B4-BE49-F238E27FC236}">
                <a16:creationId xmlns:a16="http://schemas.microsoft.com/office/drawing/2014/main" id="{0EE2711C-F928-4ED8-A950-37DD9139C2C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4902" y="1882076"/>
            <a:ext cx="10571098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IEnumerable</a:t>
            </a:r>
            <a:r>
              <a:rPr lang="en-US" sz="27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 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expected,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  Has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.Member(object actual));</a:t>
            </a:r>
          </a:p>
        </p:txBody>
      </p:sp>
      <p:sp>
        <p:nvSpPr>
          <p:cNvPr id="13" name="Rectangle 4">
            <a:extLst>
              <a:ext uri="{FF2B5EF4-FFF2-40B4-BE49-F238E27FC236}">
                <a16:creationId xmlns:a16="http://schemas.microsoft.com/office/drawing/2014/main" id="{0AC14427-9391-48A5-B4F7-F2C7EE510194}"/>
              </a:ext>
            </a:extLst>
          </p:cNvPr>
          <p:cNvSpPr>
            <a:spLocks noChangeArrowheads="1"/>
          </p:cNvSpPr>
          <p:nvPr/>
        </p:nvSpPr>
        <p:spPr bwMode="auto">
          <a:xfrm>
            <a:off x="687208" y="5522268"/>
            <a:ext cx="10723579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Assert.That(string filePath,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Does.Exist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DirectoryAssert.Exists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(string path);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4ACEB039-3A95-AC9F-0B53-C972600D24D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1534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3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Проверките (</a:t>
            </a:r>
            <a:r>
              <a:rPr lang="en-US" dirty="0"/>
              <a:t>assertions) </a:t>
            </a:r>
            <a:r>
              <a:rPr lang="bg-BG" dirty="0"/>
              <a:t>може да</a:t>
            </a:r>
            <a:r>
              <a:rPr lang="en-US" dirty="0"/>
              <a:t> </a:t>
            </a:r>
            <a:r>
              <a:rPr lang="bg-BG" b="1" dirty="0">
                <a:solidFill>
                  <a:schemeClr val="bg1"/>
                </a:solidFill>
              </a:rPr>
              <a:t>показват съобщения</a:t>
            </a:r>
            <a:r>
              <a:rPr lang="bg-BG" dirty="0"/>
              <a:t>, които</a:t>
            </a:r>
            <a:r>
              <a:rPr lang="en-US" dirty="0"/>
              <a:t> </a:t>
            </a:r>
            <a:r>
              <a:rPr lang="bg-BG" dirty="0"/>
              <a:t>помагат с </a:t>
            </a:r>
            <a:r>
              <a:rPr lang="bg-BG" b="1" dirty="0">
                <a:solidFill>
                  <a:schemeClr val="bg1"/>
                </a:solidFill>
              </a:rPr>
              <a:t>диагностиката</a:t>
            </a:r>
            <a:endParaRPr lang="en-US" b="1" dirty="0">
              <a:solidFill>
                <a:schemeClr val="bg1"/>
              </a:solidFill>
            </a:endParaRPr>
          </a:p>
          <a:p>
            <a:endParaRPr lang="en-US" dirty="0"/>
          </a:p>
          <a:p>
            <a:endParaRPr lang="en-US" dirty="0"/>
          </a:p>
          <a:p>
            <a:endParaRPr lang="en-US" dirty="0"/>
          </a:p>
          <a:p>
            <a:pPr lvl="1"/>
            <a:endParaRPr lang="en-US" dirty="0"/>
          </a:p>
          <a:p>
            <a:endParaRPr lang="bg-BG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Съобщения при проверки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96000" y="2619000"/>
            <a:ext cx="10800000" cy="100692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Assert.That(axe.DurabilityPoints, Is.EqualTo(12),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"Axe Durability doesn't change after attack"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);</a:t>
            </a:r>
            <a:endParaRPr lang="en-GB" sz="2799" b="1" noProof="1">
              <a:latin typeface="Consolas" pitchFamily="49" charset="0"/>
              <a:cs typeface="Consolas" pitchFamily="49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001" y="4072965"/>
            <a:ext cx="6165000" cy="2076131"/>
          </a:xfrm>
          <a:prstGeom prst="roundRect">
            <a:avLst>
              <a:gd name="adj" fmla="val 10240"/>
            </a:avLst>
          </a:prstGeom>
          <a:ln w="12700">
            <a:solidFill>
              <a:schemeClr val="tx1">
                <a:lumMod val="75000"/>
              </a:schemeClr>
            </a:solidFill>
          </a:ln>
          <a:scene3d>
            <a:camera prst="orthographicFront"/>
            <a:lightRig rig="threePt" dir="t"/>
          </a:scene3d>
          <a:sp3d extrusionH="76200" contourW="12700">
            <a:bevelT w="165100" prst="coolSlant"/>
            <a:extrusionClr>
              <a:schemeClr val="tx1"/>
            </a:extrusionClr>
            <a:contourClr>
              <a:schemeClr val="tx1"/>
            </a:contourClr>
          </a:sp3d>
        </p:spPr>
      </p:pic>
      <p:sp>
        <p:nvSpPr>
          <p:cNvPr id="9" name="AutoShape 6"/>
          <p:cNvSpPr>
            <a:spLocks noChangeArrowheads="1"/>
          </p:cNvSpPr>
          <p:nvPr/>
        </p:nvSpPr>
        <p:spPr bwMode="auto">
          <a:xfrm>
            <a:off x="7446000" y="4072965"/>
            <a:ext cx="4410000" cy="1038066"/>
          </a:xfrm>
          <a:prstGeom prst="wedgeRoundRectCallout">
            <a:avLst>
              <a:gd name="adj1" fmla="val -61840"/>
              <a:gd name="adj2" fmla="val 31168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Съобщенията от тестовете ни помагат да открием проблема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A3CEDDC-E721-DDDC-5686-2EBA45315D7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079408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9BF81DF6-A0AD-4F5B-BADE-C5EB68F16D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10546" y="1281546"/>
            <a:ext cx="2770909" cy="2770909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9E81D120-F5A7-A044-7A19-86487392408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704824"/>
            <a:ext cx="10961783" cy="1514175"/>
          </a:xfrm>
        </p:spPr>
        <p:txBody>
          <a:bodyPr/>
          <a:lstStyle/>
          <a:p>
            <a:r>
              <a:rPr lang="bg-BG" dirty="0"/>
              <a:t>Имплементиране на </a:t>
            </a:r>
            <a:r>
              <a:rPr lang="en-US" dirty="0"/>
              <a:t>NUnit </a:t>
            </a:r>
            <a:br>
              <a:rPr lang="en-US" dirty="0"/>
            </a:br>
            <a:r>
              <a:rPr lang="bg-BG" dirty="0"/>
              <a:t>тестове</a:t>
            </a:r>
          </a:p>
        </p:txBody>
      </p:sp>
    </p:spTree>
    <p:extLst>
      <p:ext uri="{BB962C8B-B14F-4D97-AF65-F5344CB8AC3E}">
        <p14:creationId xmlns:p14="http://schemas.microsoft.com/office/powerpoint/2010/main" val="192185341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B77BDA0D-5E86-42D7-A350-FB0142C314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4000" dirty="0"/>
              <a:t>Тестове за клас </a:t>
            </a:r>
            <a:r>
              <a:rPr lang="en-US" sz="4000" dirty="0">
                <a:solidFill>
                  <a:schemeClr val="bg1">
                    <a:lumMod val="60000"/>
                    <a:lumOff val="40000"/>
                  </a:schemeClr>
                </a:solidFill>
              </a:rPr>
              <a:t>Collection&lt;T&gt;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8F1632D-2A93-4EED-AC94-46D2CB21F27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50000" y="1359000"/>
            <a:ext cx="1132312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class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Collection&lt;T&gt;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Capacity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int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Count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Collection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(params T[] items)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this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[int index]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InsertAt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index, T item)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Exchange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index1, int index2)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T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(int index)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Clear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public override string 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ToString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2B0345-C894-4CE8-AA41-B8CB710188FA}"/>
              </a:ext>
            </a:extLst>
          </p:cNvPr>
          <p:cNvSpPr txBox="1"/>
          <p:nvPr/>
        </p:nvSpPr>
        <p:spPr>
          <a:xfrm>
            <a:off x="2503125" y="6305721"/>
            <a:ext cx="9270001" cy="369332"/>
          </a:xfrm>
          <a:prstGeom prst="rect">
            <a:avLst/>
          </a:prstGeom>
          <a:solidFill>
            <a:srgbClr val="E0E3E9">
              <a:alpha val="50196"/>
            </a:srgb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/>
            <a:r>
              <a:rPr lang="bg-BG" dirty="0"/>
              <a:t>Сорс</a:t>
            </a:r>
            <a:r>
              <a:rPr lang="en-US" dirty="0"/>
              <a:t> </a:t>
            </a:r>
            <a:r>
              <a:rPr lang="bg-BG" dirty="0"/>
              <a:t>код</a:t>
            </a:r>
            <a:r>
              <a:rPr lang="en-US" dirty="0"/>
              <a:t>: </a:t>
            </a:r>
            <a:r>
              <a:rPr lang="en-US" dirty="0">
                <a:hlinkClick r:id="rId2"/>
              </a:rPr>
              <a:t>https://github.com/nakov/UnitTestingExample/blob/main/Collections/Collection.cs</a:t>
            </a:r>
            <a:endParaRPr lang="en-US" dirty="0"/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D3B19D2-1653-46E1-B6C5-E31E80322F3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74306" y="1404000"/>
            <a:ext cx="4074000" cy="189000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2F953B73-8511-BCA9-8516-D1469696DE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651876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(1)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public class CollectionTests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Test_Collection_EmptyConstructor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Test_Collection_ConstructorSingleItem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Test_Collection_ConstructorMultipleItems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Test_Collection_GetByInvalidIndex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Test_Collection_SetByInvalidIndex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68424FF9-2F2C-E466-01EA-B9BEE1BBB60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16613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(2)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6933" y="1404000"/>
            <a:ext cx="11169068" cy="514677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Test_Collection_AddRangeWithGrow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Test_Collection_InsertAtWithGrow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Test_Collection_InsertAtInvalidIndex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Test_Collection_ExchangeFirstLast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Test_Collection_ExchangeInvalidIndexes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Test_Collection_RemoveAtStart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Test_Collection_RemoveAtEnd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0893885A-0FCB-1262-88EA-2FD44D199F9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74632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9FBC43E-B615-479C-BF58-EA420994DA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Дефиниране на тестове </a:t>
            </a:r>
            <a:r>
              <a:rPr lang="en-US" dirty="0"/>
              <a:t>(3)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4D0D962A-ECCC-467E-82C9-A359454DEC14}"/>
              </a:ext>
            </a:extLst>
          </p:cNvPr>
          <p:cNvSpPr>
            <a:spLocks noChangeArrowheads="1"/>
          </p:cNvSpPr>
          <p:nvPr/>
        </p:nvSpPr>
        <p:spPr bwMode="auto">
          <a:xfrm>
            <a:off x="429904" y="1404000"/>
            <a:ext cx="11323126" cy="476205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…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Test_Collection_RemoveAtMiddle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Test_Collection_RemoveAtInvalidIndex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Test_Collection_RemoveAll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Test_Collection_Clear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Test_Collection_CountAndCapacity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Test_Collection_ToStringEmpty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Test_Collection_ToStringSingle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Test_Collection_ToStringMultiple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Test_Collection_ToStringNestedCollections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  public void </a:t>
            </a:r>
            <a:r>
              <a:rPr lang="en-US" sz="25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Test_Collection_1MillionItems</a:t>
            </a:r>
            <a:r>
              <a:rPr lang="en-US" sz="2500" b="1" noProof="1">
                <a:latin typeface="Consolas" pitchFamily="49" charset="0"/>
                <a:cs typeface="Consolas" pitchFamily="49" charset="0"/>
              </a:rPr>
              <a:t>() { … }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5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75D8775-7C4E-1F59-8BD3-88199A978DE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635844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празен конструктор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72608"/>
            <a:ext cx="10989068" cy="374639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Test_Collection_EmptyConstructor()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6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E38D89D-92CF-43D7-A7F8-48ADA269C383}"/>
              </a:ext>
            </a:extLst>
          </p:cNvPr>
          <p:cNvSpPr txBox="1"/>
          <p:nvPr/>
        </p:nvSpPr>
        <p:spPr>
          <a:xfrm>
            <a:off x="761801" y="6189428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bg-BG" sz="1799" dirty="0"/>
              <a:t>Проверете решението си тук</a:t>
            </a:r>
            <a:r>
              <a:rPr lang="en-US" sz="1799" dirty="0"/>
              <a:t>: </a:t>
            </a:r>
            <a:r>
              <a:rPr lang="en-US" sz="1799" u="sng" dirty="0">
                <a:hlinkClick r:id="rId2"/>
              </a:rPr>
              <a:t>https://judge.softuni.org/Contests/Practice/Index/4180#0</a:t>
            </a:r>
            <a:endParaRPr lang="en-US" sz="1799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7AA4AF93-F2DF-ABAC-B35C-314F1EDDB43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0019959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000" y="144000"/>
            <a:ext cx="9840000" cy="882654"/>
          </a:xfrm>
        </p:spPr>
        <p:txBody>
          <a:bodyPr>
            <a:noAutofit/>
          </a:bodyPr>
          <a:lstStyle/>
          <a:p>
            <a:r>
              <a:rPr lang="bg-BG" sz="4000" dirty="0"/>
              <a:t>Тестване на конструктор с параметри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314000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Test_Collection_ConstructorSingleItem()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DF8B0C00-65C5-4345-8CD0-F5A661020B6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4016668"/>
            <a:ext cx="10989068" cy="25460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Test_Collection_ConstructorMultipleItems()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Collection&lt;int&gt;(5, 10, 15);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Assert.That(nums.ToString(), Is.EqualTo("[5, 10, 15]"));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1B8D355-5253-64EF-3458-7A5A074041C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8999895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>
            <a:normAutofit/>
          </a:bodyPr>
          <a:lstStyle/>
          <a:p>
            <a:pPr>
              <a:lnSpc>
                <a:spcPct val="114000"/>
              </a:lnSpc>
              <a:buClr>
                <a:schemeClr val="tx1"/>
              </a:buClr>
            </a:pPr>
            <a:r>
              <a:rPr lang="ru-RU" sz="3600" b="1" dirty="0">
                <a:solidFill>
                  <a:schemeClr val="bg1"/>
                </a:solidFill>
              </a:rPr>
              <a:t>Тестване</a:t>
            </a:r>
            <a:r>
              <a:rPr lang="ru-RU" sz="3600" dirty="0"/>
              <a:t> </a:t>
            </a:r>
            <a:r>
              <a:rPr lang="en-US" sz="3600" dirty="0"/>
              <a:t>==</a:t>
            </a:r>
            <a:r>
              <a:rPr lang="ru-RU" sz="3600" dirty="0"/>
              <a:t> процес на </a:t>
            </a:r>
            <a:r>
              <a:rPr lang="ru-RU" sz="3600" b="1" dirty="0"/>
              <a:t>проверка</a:t>
            </a:r>
            <a:r>
              <a:rPr lang="ru-RU" sz="3600" dirty="0"/>
              <a:t> с цел да се установи дали</a:t>
            </a:r>
            <a:r>
              <a:rPr lang="en-US" sz="3600" dirty="0"/>
              <a:t> </a:t>
            </a:r>
            <a:r>
              <a:rPr lang="bg-BG" sz="3600" dirty="0"/>
              <a:t>кодът</a:t>
            </a:r>
            <a:r>
              <a:rPr lang="ru-RU" sz="3600" dirty="0"/>
              <a:t>: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ru-RU" sz="3400" dirty="0"/>
              <a:t>Работи </a:t>
            </a:r>
            <a:r>
              <a:rPr lang="ru-RU" sz="3400" b="1" dirty="0"/>
              <a:t>правилно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ru-RU" sz="3400" dirty="0"/>
              <a:t>Отговаря на определени </a:t>
            </a:r>
            <a:r>
              <a:rPr lang="ru-RU" sz="3400" b="1" dirty="0"/>
              <a:t>стандарти</a:t>
            </a:r>
            <a:r>
              <a:rPr lang="ru-RU" sz="3400" dirty="0"/>
              <a:t> или </a:t>
            </a:r>
            <a:r>
              <a:rPr lang="ru-RU" sz="3400" b="1" dirty="0"/>
              <a:t>критерии</a:t>
            </a:r>
            <a:r>
              <a:rPr lang="ru-RU" sz="3400" dirty="0"/>
              <a:t> </a:t>
            </a:r>
          </a:p>
          <a:p>
            <a:pPr lvl="1">
              <a:lnSpc>
                <a:spcPct val="114000"/>
              </a:lnSpc>
              <a:buClr>
                <a:schemeClr val="tx1"/>
              </a:buClr>
            </a:pPr>
            <a:r>
              <a:rPr lang="ru-RU" sz="3400" dirty="0"/>
              <a:t>Има някакви </a:t>
            </a:r>
            <a:r>
              <a:rPr lang="ru-RU" sz="3400" b="1" dirty="0"/>
              <a:t>проблеми</a:t>
            </a:r>
            <a:r>
              <a:rPr lang="ru-RU" sz="3400" dirty="0"/>
              <a:t> или </a:t>
            </a:r>
            <a:r>
              <a:rPr lang="ru-RU" sz="3400" b="1" dirty="0"/>
              <a:t>дефекти</a:t>
            </a:r>
            <a:endParaRPr lang="en-US" sz="3400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Какво е тестване?</a:t>
            </a:r>
            <a:endParaRPr lang="en-US" dirty="0"/>
          </a:p>
        </p:txBody>
      </p:sp>
      <p:pic>
        <p:nvPicPr>
          <p:cNvPr id="5" name="Picture 4" descr="A green circle with a white check mark&#10;&#10;Description automatically generated">
            <a:extLst>
              <a:ext uri="{FF2B5EF4-FFF2-40B4-BE49-F238E27FC236}">
                <a16:creationId xmlns:a16="http://schemas.microsoft.com/office/drawing/2014/main" id="{F81EC54F-7E6D-E563-B982-7E451F5A4561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/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ackgroundRemoval t="10000" b="90000" l="10000" r="9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26000" y="4567034"/>
            <a:ext cx="2272500" cy="2272500"/>
          </a:xfrm>
          <a:prstGeom prst="rect">
            <a:avLst/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5B92BA47-D183-64B3-1B0F-4E5B0E0200F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371183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dirty="0"/>
              <a:t>Тестване на добавяне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94000"/>
            <a:ext cx="10989068" cy="482232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public void Test_Collections_Add()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nums.Add(5);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nums.Add(6);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1200" b="1" noProof="1">
              <a:latin typeface="Consolas" pitchFamily="49" charset="0"/>
              <a:cs typeface="Consolas" pitchFamily="49" charset="0"/>
            </a:endParaRP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  Assert.That(nums.ToString(), Is.Equal("[5, 6]"));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F00633E3-2F31-2104-B94E-2C67EBE4ED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06128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01000" y="144000"/>
            <a:ext cx="9370594" cy="794404"/>
          </a:xfrm>
        </p:spPr>
        <p:txBody>
          <a:bodyPr>
            <a:normAutofit/>
          </a:bodyPr>
          <a:lstStyle/>
          <a:p>
            <a:r>
              <a:rPr lang="bg-BG" dirty="0"/>
              <a:t>Тестване на диапазон + разширяване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1934" y="1494000"/>
            <a:ext cx="11439066" cy="488516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public void Test_Collection_AddRangeWithGrow()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int oldCapacity = nums.Capacity;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var newNums = Enumerable.Range(1000, 2000).ToArray();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nums.AddRange(newNums);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string expectedNums = "[" + string.Join(", ", newNums) + "]";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Assert.That(nums.ToString(), Is.EqualTo(expectedNums));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Is.GreaterThanOrEqualTo(oldCapacity));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  Assert.That(nums.Capacity, Is.GreaterThanOrEqualTo(nums.Count));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spc="-20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781A047-B5DB-091D-7C28-ABBDFFF5E07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910759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взимане по индекс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49000"/>
            <a:ext cx="10989068" cy="504931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</a:t>
            </a: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// Arrange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Collection&lt;string&gt;("Peter", "Maria");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Act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item0 = names[0];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item1 = names[1];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  <a:cs typeface="Consolas" pitchFamily="49" charset="0"/>
              </a:rPr>
              <a:t>  // Assert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Assert.That(item0, Is.EqualTo("Peter"));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Assert.That(item1, Is.EqualTo("Maria"));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80A800AA-1A9E-29A6-9CCC-B548AD422DB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0133405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000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sz="4000" dirty="0"/>
              <a:t>Тестване на взимане по невалиден индекс</a:t>
            </a:r>
            <a:endParaRPr lang="en-US" sz="40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404000"/>
            <a:ext cx="10989068" cy="5151905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Test_Collection_GetByInvalidIndex()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Collection&lt;string&gt;("Bob", "Joe");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-1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2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Assert.That(() =&gt; { var name = names[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500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]; },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Throws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.InstanceOf&lt;ArgumentOutOfRangeException&gt;());</a:t>
            </a:r>
          </a:p>
          <a:p>
            <a:pPr>
              <a:spcBef>
                <a:spcPts val="4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Assert.That(names.ToString(), Is.EqualTo("[Bob, Joe]"));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B8C9C1F-F8F4-5496-AB3D-EB11AC925F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79149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sz="3600" dirty="0"/>
              <a:t>Тестване на </a:t>
            </a:r>
            <a:r>
              <a:rPr lang="en-US" sz="3600" noProof="1">
                <a:latin typeface="Consolas" panose="020B0609020204030204" pitchFamily="49" charset="0"/>
                <a:cs typeface="Consolas" panose="020B0609020204030204" pitchFamily="49" charset="0"/>
              </a:rPr>
              <a:t>ToString()</a:t>
            </a:r>
            <a:r>
              <a:rPr lang="en-US" sz="3600" noProof="1"/>
              <a:t> </a:t>
            </a:r>
            <a:r>
              <a:rPr lang="bg-BG" sz="3600" dirty="0"/>
              <a:t>за вложени колекции</a:t>
            </a:r>
            <a:endParaRPr lang="en-US" sz="3600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3" y="1544612"/>
            <a:ext cx="10989068" cy="4854388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public void Test_Collection_ToStringNestedCollections()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names = new Collection&lt;string&gt;("Teddy", "Gerry");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nums = new Collection&lt;int&gt;(10, 20);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dates = new Collection&lt;DateTime&gt;();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var nested = new Collection&lt;object&gt;(names, nums, dates);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string nestedToString = nested.ToString();</a:t>
            </a:r>
          </a:p>
          <a:p>
            <a:pPr>
              <a:spcBef>
                <a:spcPts val="1200"/>
              </a:spcBef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Assert.That(nestedToString, 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    Is.EqualTo("</a:t>
            </a:r>
            <a:r>
              <a:rPr lang="en-US" sz="26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[[Teddy, Gerry], [10, 20], []]</a:t>
            </a:r>
            <a:r>
              <a:rPr lang="en-US" sz="2600" b="1" noProof="1">
                <a:latin typeface="Consolas" pitchFamily="49" charset="0"/>
                <a:cs typeface="Consolas" pitchFamily="49" charset="0"/>
              </a:rPr>
              <a:t>"));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6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53067856-935A-6E0C-4902-DADF36E705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4719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D7357104-2240-48E9-9D1F-29F4DD0CE4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6000" y="99000"/>
            <a:ext cx="9715594" cy="882654"/>
          </a:xfrm>
        </p:spPr>
        <p:txBody>
          <a:bodyPr>
            <a:normAutofit/>
          </a:bodyPr>
          <a:lstStyle/>
          <a:p>
            <a:r>
              <a:rPr lang="bg-BG" noProof="1"/>
              <a:t>Тестване с </a:t>
            </a:r>
            <a:r>
              <a:rPr lang="en-US" noProof="1"/>
              <a:t>1 </a:t>
            </a:r>
            <a:r>
              <a:rPr lang="bg-BG" noProof="1"/>
              <a:t>милион</a:t>
            </a:r>
            <a:r>
              <a:rPr lang="en-US" noProof="1"/>
              <a:t> </a:t>
            </a:r>
            <a:r>
              <a:rPr lang="bg-BG" noProof="1"/>
              <a:t>елемента</a:t>
            </a:r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5C48282F-3269-4916-9421-1C4333A6DC0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96934" y="1314000"/>
            <a:ext cx="10989066" cy="531605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4000" tIns="72000" rIns="144000" bIns="72000">
            <a:spAutoFit/>
          </a:bodyPr>
          <a:lstStyle/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[Test]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[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Timeout(1000)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]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public void Test_Collection_1MillionItems()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{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const int itemsCount = 1000000;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var nums = new Collection&lt;int&gt;();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AddRange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(Enumerable.Range(1, itemsCount).ToArray());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Assert.That(nums.Count == itemsCount);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for (int i = itemsCount - 1; i &gt;= 0; i--)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  nums.</a:t>
            </a:r>
            <a:r>
              <a:rPr lang="en-US" sz="2400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RemoveAt</a:t>
            </a:r>
            <a:r>
              <a:rPr lang="en-US" sz="2400" b="1" noProof="1">
                <a:latin typeface="Consolas" pitchFamily="49" charset="0"/>
                <a:cs typeface="Consolas" pitchFamily="49" charset="0"/>
              </a:rPr>
              <a:t>(i);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Assert.That(nums.ToString() == "[]");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  Assert.That(nums.Capacity &gt;= nums.Count);</a:t>
            </a:r>
          </a:p>
          <a:p>
            <a:pPr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400" b="1" noProof="1">
                <a:latin typeface="Consolas" pitchFamily="49" charset="0"/>
                <a:cs typeface="Consolas" pitchFamily="49" charset="0"/>
              </a:rPr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93CE8936-46B7-CEC0-0A84-631E14209D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2934732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CDAB241-A7F5-4B53-AB06-32370598FC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7114" y="684000"/>
            <a:ext cx="7897773" cy="3739629"/>
          </a:xfrm>
          <a:prstGeom prst="roundRect">
            <a:avLst>
              <a:gd name="adj" fmla="val 4324"/>
            </a:avLst>
          </a:prstGeom>
          <a:ln>
            <a:solidFill>
              <a:schemeClr val="bg2">
                <a:lumMod val="75000"/>
              </a:schemeClr>
            </a:solidFill>
          </a:ln>
          <a:effectLst>
            <a:outerShdw blurRad="127000" algn="ctr" rotWithShape="0">
              <a:prstClr val="black">
                <a:alpha val="30000"/>
              </a:prstClr>
            </a:outerShdw>
          </a:effectLst>
        </p:spPr>
      </p:pic>
      <p:sp>
        <p:nvSpPr>
          <p:cNvPr id="6" name="Подзаглавие 5">
            <a:extLst>
              <a:ext uri="{FF2B5EF4-FFF2-40B4-BE49-F238E27FC236}">
                <a16:creationId xmlns:a16="http://schemas.microsoft.com/office/drawing/2014/main" id="{D03DE107-6461-1E6E-2904-CEE18BD0A8F4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Тестване с различни данни</a:t>
            </a:r>
          </a:p>
        </p:txBody>
      </p:sp>
      <p:sp>
        <p:nvSpPr>
          <p:cNvPr id="8" name="Заглавие 7">
            <a:extLst>
              <a:ext uri="{FF2B5EF4-FFF2-40B4-BE49-F238E27FC236}">
                <a16:creationId xmlns:a16="http://schemas.microsoft.com/office/drawing/2014/main" id="{C791F5DE-D737-1720-273C-9FDB06672DCA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23670406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en-US" sz="3000" b="1" dirty="0">
                <a:solidFill>
                  <a:schemeClr val="bg1"/>
                </a:solidFill>
              </a:rPr>
              <a:t>Data-driven </a:t>
            </a:r>
            <a:r>
              <a:rPr lang="bg-BG" sz="3000" b="1" dirty="0">
                <a:solidFill>
                  <a:schemeClr val="bg1"/>
                </a:solidFill>
              </a:rPr>
              <a:t>тестване</a:t>
            </a:r>
            <a:r>
              <a:rPr lang="en-US" sz="3000" dirty="0"/>
              <a:t> == </a:t>
            </a:r>
            <a:r>
              <a:rPr lang="bg-BG" sz="3000" dirty="0"/>
              <a:t>изпълнение на един тестов </a:t>
            </a:r>
            <a:r>
              <a:rPr lang="en-US" sz="3000" dirty="0"/>
              <a:t>case </a:t>
            </a:r>
            <a:r>
              <a:rPr lang="bg-BG" sz="3000" dirty="0"/>
              <a:t>с</a:t>
            </a:r>
            <a:r>
              <a:rPr lang="en-US" sz="3000" dirty="0"/>
              <a:t> </a:t>
            </a:r>
            <a:r>
              <a:rPr lang="bg-BG" sz="3000" dirty="0"/>
              <a:t>различни данни </a:t>
            </a:r>
            <a:r>
              <a:rPr lang="en-US" sz="3000" dirty="0"/>
              <a:t>(</a:t>
            </a:r>
            <a:r>
              <a:rPr lang="bg-BG" sz="3000" dirty="0"/>
              <a:t>например данни от </a:t>
            </a:r>
            <a:r>
              <a:rPr lang="en-US" sz="3000" dirty="0"/>
              <a:t>C# </a:t>
            </a:r>
            <a:r>
              <a:rPr lang="bg-BG" sz="3000" dirty="0"/>
              <a:t>код</a:t>
            </a:r>
            <a:r>
              <a:rPr lang="en-US" sz="3000" dirty="0"/>
              <a:t> / Excel </a:t>
            </a:r>
            <a:r>
              <a:rPr lang="bg-BG" sz="3000" dirty="0"/>
              <a:t>таблица</a:t>
            </a:r>
            <a:r>
              <a:rPr lang="en-US" sz="3000" dirty="0"/>
              <a:t>)</a:t>
            </a:r>
          </a:p>
          <a:p>
            <a:pPr marL="0" indent="0">
              <a:buNone/>
            </a:pPr>
            <a:endParaRPr lang="bg-BG" sz="3000" dirty="0"/>
          </a:p>
          <a:p>
            <a:endParaRPr lang="en-US" sz="30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E780B59-2A13-443F-8128-4AB434839808}"/>
              </a:ext>
            </a:extLst>
          </p:cNvPr>
          <p:cNvGrpSpPr/>
          <p:nvPr/>
        </p:nvGrpSpPr>
        <p:grpSpPr>
          <a:xfrm>
            <a:off x="516000" y="2773150"/>
            <a:ext cx="4631320" cy="3310850"/>
            <a:chOff x="519680" y="3428999"/>
            <a:chExt cx="4406320" cy="3150001"/>
          </a:xfrm>
        </p:grpSpPr>
        <p:sp>
          <p:nvSpPr>
            <p:cNvPr id="21" name="Rectangle: Rounded Corners 20">
              <a:extLst>
                <a:ext uri="{FF2B5EF4-FFF2-40B4-BE49-F238E27FC236}">
                  <a16:creationId xmlns:a16="http://schemas.microsoft.com/office/drawing/2014/main" id="{B976E516-0531-4E14-8A48-06A221B475CE}"/>
                </a:ext>
              </a:extLst>
            </p:cNvPr>
            <p:cNvSpPr/>
            <p:nvPr/>
          </p:nvSpPr>
          <p:spPr bwMode="auto">
            <a:xfrm>
              <a:off x="519680" y="3428999"/>
              <a:ext cx="4406320" cy="3150001"/>
            </a:xfrm>
            <a:prstGeom prst="roundRect">
              <a:avLst>
                <a:gd name="adj" fmla="val 1837"/>
              </a:avLst>
            </a:prstGeom>
            <a:solidFill>
              <a:srgbClr val="234465">
                <a:alpha val="10196"/>
              </a:srgbClr>
            </a:solidFill>
            <a:ln w="19050">
              <a:solidFill>
                <a:schemeClr val="tx1">
                  <a:lumMod val="75000"/>
                  <a:alpha val="80000"/>
                </a:schemeClr>
              </a:solidFill>
            </a:ln>
            <a:effectLst/>
          </p:spPr>
          <p:style>
            <a:lnRef idx="2">
              <a:schemeClr val="accent1">
                <a:shade val="50000"/>
              </a:schemeClr>
            </a:lnRef>
            <a:fillRef idx="1001">
              <a:schemeClr val="dk2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algn="ctr"/>
              <a:endParaRPr lang="en-US" sz="2800" b="1" dirty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  <p:sp>
          <p:nvSpPr>
            <p:cNvPr id="22" name="TextBox 21">
              <a:extLst>
                <a:ext uri="{FF2B5EF4-FFF2-40B4-BE49-F238E27FC236}">
                  <a16:creationId xmlns:a16="http://schemas.microsoft.com/office/drawing/2014/main" id="{A2CF3C1C-8374-40F2-8F23-681A93F6CF6F}"/>
                </a:ext>
              </a:extLst>
            </p:cNvPr>
            <p:cNvSpPr txBox="1"/>
            <p:nvPr/>
          </p:nvSpPr>
          <p:spPr>
            <a:xfrm>
              <a:off x="651000" y="3535780"/>
              <a:ext cx="4167007" cy="523220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800" b="1" dirty="0"/>
                <a:t>Data Set</a:t>
              </a:r>
            </a:p>
          </p:txBody>
        </p:sp>
        <p:pic>
          <p:nvPicPr>
            <p:cNvPr id="11" name="Picture 10">
              <a:extLst>
                <a:ext uri="{FF2B5EF4-FFF2-40B4-BE49-F238E27FC236}">
                  <a16:creationId xmlns:a16="http://schemas.microsoft.com/office/drawing/2014/main" id="{5453C10E-5138-485E-B90E-1EF44923EA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89680" y="4149000"/>
              <a:ext cx="3866320" cy="2163400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19" name="Arrow: Right 18">
            <a:extLst>
              <a:ext uri="{FF2B5EF4-FFF2-40B4-BE49-F238E27FC236}">
                <a16:creationId xmlns:a16="http://schemas.microsoft.com/office/drawing/2014/main" id="{DE6D5A77-AA1B-4550-A354-51D09C48005F}"/>
              </a:ext>
            </a:extLst>
          </p:cNvPr>
          <p:cNvSpPr/>
          <p:nvPr/>
        </p:nvSpPr>
        <p:spPr bwMode="auto">
          <a:xfrm>
            <a:off x="5329949" y="4226075"/>
            <a:ext cx="591802" cy="405000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5EF4CF4-BD4B-42ED-841C-2F4CB0759DDA}"/>
              </a:ext>
            </a:extLst>
          </p:cNvPr>
          <p:cNvGrpSpPr/>
          <p:nvPr/>
        </p:nvGrpSpPr>
        <p:grpSpPr>
          <a:xfrm>
            <a:off x="6104380" y="2773150"/>
            <a:ext cx="5479531" cy="3310850"/>
            <a:chOff x="6194381" y="2664000"/>
            <a:chExt cx="5213322" cy="3150001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CBD66FD7-CDBD-4D40-9E6F-954A55C18131}"/>
                </a:ext>
              </a:extLst>
            </p:cNvPr>
            <p:cNvGrpSpPr/>
            <p:nvPr/>
          </p:nvGrpSpPr>
          <p:grpSpPr>
            <a:xfrm>
              <a:off x="6194381" y="2664000"/>
              <a:ext cx="5213322" cy="3150001"/>
              <a:chOff x="519680" y="3428999"/>
              <a:chExt cx="4406320" cy="3150001"/>
            </a:xfrm>
          </p:grpSpPr>
          <p:sp>
            <p:nvSpPr>
              <p:cNvPr id="25" name="Rectangle: Rounded Corners 24">
                <a:extLst>
                  <a:ext uri="{FF2B5EF4-FFF2-40B4-BE49-F238E27FC236}">
                    <a16:creationId xmlns:a16="http://schemas.microsoft.com/office/drawing/2014/main" id="{9FB1E9B7-EABD-4991-9C83-AF299F60A316}"/>
                  </a:ext>
                </a:extLst>
              </p:cNvPr>
              <p:cNvSpPr/>
              <p:nvPr/>
            </p:nvSpPr>
            <p:spPr bwMode="auto">
              <a:xfrm>
                <a:off x="519680" y="3428999"/>
                <a:ext cx="4406320" cy="3150001"/>
              </a:xfrm>
              <a:prstGeom prst="roundRect">
                <a:avLst>
                  <a:gd name="adj" fmla="val 1837"/>
                </a:avLst>
              </a:prstGeom>
              <a:solidFill>
                <a:srgbClr val="234465">
                  <a:alpha val="10196"/>
                </a:srgbClr>
              </a:solidFill>
              <a:ln w="19050">
                <a:solidFill>
                  <a:schemeClr val="tx1">
                    <a:lumMod val="75000"/>
                    <a:alpha val="80000"/>
                  </a:schemeClr>
                </a:solidFill>
              </a:ln>
              <a:effectLst/>
            </p:spPr>
            <p:style>
              <a:lnRef idx="2">
                <a:schemeClr val="accent1">
                  <a:shade val="50000"/>
                </a:schemeClr>
              </a:lnRef>
              <a:fillRef idx="1001">
                <a:schemeClr val="dk2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    <a:prstTxWarp prst="textNoShape">
                  <a:avLst/>
                </a:prstTxWarp>
                <a:noAutofit/>
              </a:bodyPr>
              <a:lstStyle/>
              <a:p>
                <a:pPr algn="ctr"/>
                <a:endParaRPr lang="en-US" sz="2800" b="1" dirty="0">
                  <a:solidFill>
                    <a:srgbClr val="FFFFFF"/>
                  </a:solidFill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endParaRPr>
              </a:p>
            </p:txBody>
          </p:sp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BDDEB043-3143-480E-A295-FDEC19156E4C}"/>
                  </a:ext>
                </a:extLst>
              </p:cNvPr>
              <p:cNvSpPr txBox="1"/>
              <p:nvPr/>
            </p:nvSpPr>
            <p:spPr>
              <a:xfrm>
                <a:off x="651000" y="3535780"/>
                <a:ext cx="4167007" cy="523220"/>
              </a:xfrm>
              <a:prstGeom prst="rect">
                <a:avLst/>
              </a:prstGeom>
              <a:noFill/>
              <a:ln w="12700">
                <a:noFill/>
              </a:ln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sz="2800" b="1" dirty="0"/>
                  <a:t>Testing Scripts</a:t>
                </a:r>
              </a:p>
            </p:txBody>
          </p:sp>
        </p:grp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FDA1A5A8-761F-4769-A0DA-565C6EADC3A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6506009" y="3384001"/>
              <a:ext cx="4607803" cy="2163399"/>
            </a:xfrm>
            <a:prstGeom prst="rect">
              <a:avLst/>
            </a:prstGeom>
            <a:ln>
              <a:solidFill>
                <a:schemeClr val="bg2">
                  <a:lumMod val="75000"/>
                </a:schemeClr>
              </a:solidFill>
            </a:ln>
          </p:spPr>
        </p:pic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22DA5087-5463-550B-3631-51E3CADA61B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241588344"/>
      </p:ext>
    </p:extLst>
  </p:cSld>
  <p:clrMapOvr>
    <a:masterClrMapping/>
  </p:clrMapOvr>
  <p:transition/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DC0029F-444A-4C95-96E9-D4AC2950ED6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300" dirty="0"/>
              <a:t>Атрибутът</a:t>
            </a:r>
            <a:r>
              <a:rPr lang="en-US" sz="3300" dirty="0"/>
              <a:t> </a:t>
            </a:r>
            <a:r>
              <a:rPr lang="en-US" sz="3300" b="1" noProof="1">
                <a:solidFill>
                  <a:schemeClr val="bg1"/>
                </a:solidFill>
              </a:rPr>
              <a:t>[TestCase]</a:t>
            </a:r>
            <a:r>
              <a:rPr lang="en-US" sz="3300" dirty="0">
                <a:solidFill>
                  <a:schemeClr val="bg1"/>
                </a:solidFill>
              </a:rPr>
              <a:t> </a:t>
            </a:r>
            <a:r>
              <a:rPr lang="bg-BG" sz="3300" dirty="0"/>
              <a:t>в</a:t>
            </a:r>
            <a:r>
              <a:rPr lang="en-US" sz="3300" dirty="0"/>
              <a:t> NUnit </a:t>
            </a:r>
            <a:r>
              <a:rPr lang="bg-BG" sz="3300" dirty="0"/>
              <a:t>задава</a:t>
            </a:r>
            <a:r>
              <a:rPr lang="en-US" sz="3300" dirty="0"/>
              <a:t> </a:t>
            </a:r>
            <a:r>
              <a:rPr lang="bg-BG" sz="3300" b="1" dirty="0">
                <a:solidFill>
                  <a:schemeClr val="bg1"/>
                </a:solidFill>
              </a:rPr>
              <a:t>няколко групи от данни </a:t>
            </a:r>
            <a:r>
              <a:rPr lang="bg-BG" sz="3300" dirty="0"/>
              <a:t>е параметрите на тестовия метод</a:t>
            </a:r>
            <a:endParaRPr lang="en-US" sz="3300" dirty="0"/>
          </a:p>
          <a:p>
            <a:pPr marL="0" indent="0">
              <a:buNone/>
            </a:pPr>
            <a:endParaRPr lang="bg-BG" sz="3300" dirty="0"/>
          </a:p>
          <a:p>
            <a:endParaRPr lang="en-US" sz="3300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</a:t>
            </a:r>
            <a:r>
              <a:rPr lang="en-US" dirty="0"/>
              <a:t> </a:t>
            </a:r>
            <a:r>
              <a:rPr lang="bg-BG" dirty="0"/>
              <a:t>с</a:t>
            </a:r>
            <a:r>
              <a:rPr lang="en-US" dirty="0"/>
              <a:t> NUnit (1)</a:t>
            </a:r>
            <a:endParaRPr lang="bg-BG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2B519276-ED50-49C7-B4E1-0171A801DD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6314" y="2573999"/>
            <a:ext cx="8602731" cy="393300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32" name="Picture 31">
            <a:extLst>
              <a:ext uri="{FF2B5EF4-FFF2-40B4-BE49-F238E27FC236}">
                <a16:creationId xmlns:a16="http://schemas.microsoft.com/office/drawing/2014/main" id="{5529F857-A443-4F2C-9B34-4E6C12797C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02251" y="1954873"/>
            <a:ext cx="5083435" cy="1316427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3B642983-8CDF-2BCF-DDC2-C45FC4B00DA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887844070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 Placeholder 10">
            <a:extLst>
              <a:ext uri="{FF2B5EF4-FFF2-40B4-BE49-F238E27FC236}">
                <a16:creationId xmlns:a16="http://schemas.microsoft.com/office/drawing/2014/main" id="{22E4BF40-7179-4485-A9A6-0A7340E7513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79000"/>
            <a:ext cx="11818096" cy="5528766"/>
          </a:xfrm>
        </p:spPr>
        <p:txBody>
          <a:bodyPr/>
          <a:lstStyle/>
          <a:p>
            <a:r>
              <a:rPr lang="bg-BG" dirty="0"/>
              <a:t>Друг пример</a:t>
            </a:r>
            <a:endParaRPr lang="en-US" dirty="0"/>
          </a:p>
        </p:txBody>
      </p:sp>
      <p:sp>
        <p:nvSpPr>
          <p:cNvPr id="5601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/>
          <a:lstStyle/>
          <a:p>
            <a:r>
              <a:rPr lang="en-US" dirty="0"/>
              <a:t>Data-Driven </a:t>
            </a:r>
            <a:r>
              <a:rPr lang="bg-BG" dirty="0"/>
              <a:t>тестване с</a:t>
            </a:r>
            <a:r>
              <a:rPr lang="en-US" dirty="0"/>
              <a:t> NUnit (2)</a:t>
            </a:r>
            <a:endParaRPr lang="bg-B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93138A3-105A-4BCC-8BFC-32615FD3A46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4675" y="1888952"/>
            <a:ext cx="7715250" cy="466725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36199182-C945-412E-9014-C7AAA34AAB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6000" y="1434128"/>
            <a:ext cx="6011325" cy="2364920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4E80FD3-EE0F-F07A-FF85-915B773AE6C7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49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362848801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E08362AE-DF59-48FD-9999-7BE39A06EF3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313999"/>
            <a:ext cx="11845598" cy="5410891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единичен компонент</a:t>
            </a:r>
            <a:endParaRPr lang="en-US" dirty="0"/>
          </a:p>
          <a:p>
            <a:pPr lvl="1">
              <a:buClr>
                <a:schemeClr val="tx1"/>
              </a:buClr>
            </a:pPr>
            <a:r>
              <a:rPr lang="en-US" dirty="0"/>
              <a:t>NUnit, JUnit, PyUnit, Mocha</a:t>
            </a:r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Интеграционни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комуникацията</a:t>
            </a:r>
            <a:r>
              <a:rPr lang="en-US" dirty="0"/>
              <a:t> </a:t>
            </a:r>
            <a:r>
              <a:rPr lang="bg-BG" dirty="0"/>
              <a:t>между</a:t>
            </a:r>
            <a:br>
              <a:rPr lang="en-US" dirty="0"/>
            </a:br>
            <a:r>
              <a:rPr lang="bg-BG" dirty="0"/>
              <a:t>компонентите</a:t>
            </a:r>
            <a:r>
              <a:rPr lang="en-US" dirty="0"/>
              <a:t>, </a:t>
            </a:r>
            <a:r>
              <a:rPr lang="bg-BG" dirty="0"/>
              <a:t>напр. </a:t>
            </a:r>
            <a:r>
              <a:rPr lang="en-US" b="1" dirty="0"/>
              <a:t>API </a:t>
            </a:r>
            <a:r>
              <a:rPr lang="bg-BG" b="1" dirty="0"/>
              <a:t>тестове</a:t>
            </a:r>
            <a:endParaRPr lang="en-US" b="1" dirty="0"/>
          </a:p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Системни тестове </a:t>
            </a:r>
            <a:r>
              <a:rPr lang="en-US" dirty="0"/>
              <a:t>/ </a:t>
            </a:r>
            <a:r>
              <a:rPr lang="bg-BG" b="1" dirty="0">
                <a:solidFill>
                  <a:schemeClr val="bg1"/>
                </a:solidFill>
              </a:rPr>
              <a:t>приемни тестове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dirty="0"/>
              <a:t>Тестват </a:t>
            </a:r>
            <a:r>
              <a:rPr lang="bg-BG" b="1" dirty="0"/>
              <a:t>цялата система</a:t>
            </a:r>
            <a:r>
              <a:rPr lang="en-US" dirty="0"/>
              <a:t>, </a:t>
            </a:r>
            <a:r>
              <a:rPr lang="bg-BG" dirty="0"/>
              <a:t>напр</a:t>
            </a:r>
            <a:r>
              <a:rPr lang="en-US" dirty="0"/>
              <a:t>. Selenium, Appium, Cypress, Playwright</a:t>
            </a:r>
          </a:p>
        </p:txBody>
      </p:sp>
      <p:sp>
        <p:nvSpPr>
          <p:cNvPr id="49561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400" dirty="0"/>
              <a:t>Нива на тестване</a:t>
            </a:r>
            <a:endParaRPr lang="en-US" sz="4400" dirty="0"/>
          </a:p>
        </p:txBody>
      </p:sp>
      <p:pic>
        <p:nvPicPr>
          <p:cNvPr id="2050" name="Picture 2" descr="Software Testing Levels. What are they? | by Arine Baghdasaryan ...">
            <a:extLst>
              <a:ext uri="{FF2B5EF4-FFF2-40B4-BE49-F238E27FC236}">
                <a16:creationId xmlns:a16="http://schemas.microsoft.com/office/drawing/2014/main" id="{49DFD9EC-0ADF-4031-BE85-691D1814883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78366" y="1449000"/>
            <a:ext cx="5157634" cy="3015000"/>
          </a:xfrm>
          <a:prstGeom prst="rect">
            <a:avLst/>
          </a:prstGeom>
          <a:noFill/>
          <a:ln>
            <a:solidFill>
              <a:schemeClr val="accent3">
                <a:lumMod val="40000"/>
                <a:lumOff val="6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E21422F0-AE10-F0A7-651E-2CFCB73781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420094656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ED0707BD-8BD1-4C1B-B3EB-CB8F0499B2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56943" y="1622701"/>
            <a:ext cx="2417827" cy="2016011"/>
          </a:xfrm>
          <a:prstGeom prst="roundRect">
            <a:avLst>
              <a:gd name="adj" fmla="val 718"/>
            </a:avLst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1F1494BA-0F70-79BB-984D-C05EB7EB1C9B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8" y="4554000"/>
            <a:ext cx="10961783" cy="1694175"/>
          </a:xfrm>
        </p:spPr>
        <p:txBody>
          <a:bodyPr/>
          <a:lstStyle/>
          <a:p>
            <a:r>
              <a:rPr lang="bg-BG" dirty="0"/>
              <a:t>Проверка на кода, </a:t>
            </a:r>
            <a:br>
              <a:rPr lang="bg-BG" dirty="0"/>
            </a:br>
            <a:r>
              <a:rPr lang="bg-BG" dirty="0"/>
              <a:t>обхванат от компонентните тестове</a:t>
            </a:r>
          </a:p>
        </p:txBody>
      </p:sp>
    </p:spTree>
    <p:extLst>
      <p:ext uri="{BB962C8B-B14F-4D97-AF65-F5344CB8AC3E}">
        <p14:creationId xmlns:p14="http://schemas.microsoft.com/office/powerpoint/2010/main" val="227482311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2D777-94BA-427A-B65D-1030749790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0" y="1208056"/>
            <a:ext cx="10281000" cy="5528766"/>
          </a:xfrm>
        </p:spPr>
        <p:txBody>
          <a:bodyPr>
            <a:normAutofit lnSpcReduction="10000"/>
          </a:bodyPr>
          <a:lstStyle/>
          <a:p>
            <a:pPr>
              <a:buClr>
                <a:schemeClr val="tx1"/>
              </a:buClr>
            </a:pPr>
            <a:r>
              <a:rPr lang="bg-BG" sz="3200" dirty="0"/>
              <a:t>Инструментите за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обхват на тестовете </a:t>
            </a:r>
            <a:r>
              <a:rPr lang="bg-BG" sz="3200" dirty="0"/>
              <a:t>измерват</a:t>
            </a:r>
            <a:r>
              <a:rPr lang="en-US" sz="3200" dirty="0"/>
              <a:t> </a:t>
            </a:r>
            <a:r>
              <a:rPr lang="bg-BG" sz="3200" dirty="0"/>
              <a:t>колко реда код </a:t>
            </a:r>
            <a:r>
              <a:rPr lang="en-US" sz="3200" dirty="0"/>
              <a:t>(LOC) </a:t>
            </a:r>
            <a:r>
              <a:rPr lang="bg-BG" sz="3200" dirty="0"/>
              <a:t>са </a:t>
            </a:r>
            <a:r>
              <a:rPr lang="bg-BG" sz="3200" b="1" dirty="0"/>
              <a:t>обхванати</a:t>
            </a:r>
            <a:r>
              <a:rPr lang="en-US" sz="3200" b="1" dirty="0"/>
              <a:t> </a:t>
            </a:r>
            <a:r>
              <a:rPr lang="bg-BG" sz="3200" dirty="0"/>
              <a:t>от тестовете</a:t>
            </a:r>
            <a:endParaRPr lang="en-US" sz="3200" dirty="0"/>
          </a:p>
          <a:p>
            <a:pPr lvl="1"/>
            <a:r>
              <a:rPr lang="bg-BG" sz="2800" dirty="0"/>
              <a:t>Редовете, изпълнени поне веднъж, са оцветени в </a:t>
            </a:r>
            <a:r>
              <a:rPr lang="bg-BG" sz="2800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endParaRPr lang="en-US" sz="2800" b="1" dirty="0">
              <a:solidFill>
                <a:schemeClr val="accent2">
                  <a:lumMod val="75000"/>
                </a:schemeClr>
              </a:solidFill>
            </a:endParaRPr>
          </a:p>
          <a:p>
            <a:pPr lvl="1"/>
            <a:r>
              <a:rPr lang="bg-BG" sz="2800" dirty="0"/>
              <a:t>Редовете, които не са изпълнени </a:t>
            </a:r>
            <a:r>
              <a:rPr lang="en-US" sz="2800" dirty="0"/>
              <a:t>(</a:t>
            </a:r>
            <a:r>
              <a:rPr lang="bg-BG" sz="2800" dirty="0"/>
              <a:t>нетествани редове</a:t>
            </a:r>
            <a:r>
              <a:rPr lang="en-US" sz="2800" dirty="0"/>
              <a:t>) </a:t>
            </a:r>
            <a:r>
              <a:rPr lang="bg-BG" sz="2800" dirty="0"/>
              <a:t>са</a:t>
            </a:r>
            <a:r>
              <a:rPr lang="en-US" sz="2800" dirty="0"/>
              <a:t> </a:t>
            </a:r>
            <a:r>
              <a:rPr lang="bg-BG" sz="2800" b="1" dirty="0">
                <a:solidFill>
                  <a:srgbClr val="FF0000"/>
                </a:solidFill>
              </a:rPr>
              <a:t>червени</a:t>
            </a:r>
            <a:endParaRPr lang="en-US" sz="2800" b="1" dirty="0">
              <a:solidFill>
                <a:srgbClr val="FF0000"/>
              </a:solidFill>
            </a:endParaRPr>
          </a:p>
          <a:p>
            <a:pPr lvl="1"/>
            <a:r>
              <a:rPr lang="bg-BG" sz="2800" dirty="0"/>
              <a:t>Частично изпълнените редове са </a:t>
            </a:r>
            <a:r>
              <a:rPr lang="bg-BG" sz="2800" b="1" dirty="0">
                <a:solidFill>
                  <a:schemeClr val="bg1"/>
                </a:solidFill>
              </a:rPr>
              <a:t>оранжеви</a:t>
            </a:r>
            <a:endParaRPr lang="en-US" sz="2800" b="1" dirty="0">
              <a:solidFill>
                <a:schemeClr val="bg1"/>
              </a:solidFill>
            </a:endParaRPr>
          </a:p>
          <a:p>
            <a:pPr>
              <a:spcBef>
                <a:spcPts val="1200"/>
              </a:spcBef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Обхватът на кода </a:t>
            </a:r>
            <a:r>
              <a:rPr lang="bg-BG" sz="3200" dirty="0"/>
              <a:t>на</a:t>
            </a:r>
            <a:r>
              <a:rPr lang="bg-BG" sz="3200" b="1" dirty="0"/>
              <a:t> автоматизираните тестове </a:t>
            </a:r>
            <a:r>
              <a:rPr lang="bg-BG" sz="3200" dirty="0"/>
              <a:t>е </a:t>
            </a:r>
            <a:r>
              <a:rPr lang="bg-BG" sz="3200" b="1" dirty="0"/>
              <a:t>важен</a:t>
            </a:r>
            <a:r>
              <a:rPr lang="bg-BG" sz="3200" dirty="0"/>
              <a:t> </a:t>
            </a:r>
            <a:r>
              <a:rPr lang="bg-BG" sz="3200" b="1" dirty="0"/>
              <a:t>показател</a:t>
            </a:r>
            <a:r>
              <a:rPr lang="en-US" sz="3200" dirty="0"/>
              <a:t> </a:t>
            </a:r>
            <a:r>
              <a:rPr lang="bg-BG" sz="3200" dirty="0"/>
              <a:t>в софтуерното инженерство</a:t>
            </a:r>
            <a:endParaRPr lang="en-US" sz="3200" dirty="0"/>
          </a:p>
          <a:p>
            <a:pPr lvl="1"/>
            <a:r>
              <a:rPr lang="bg-BG" sz="2800" dirty="0"/>
              <a:t>Обхват на тестовете от </a:t>
            </a:r>
            <a:r>
              <a:rPr lang="en-US" sz="2800" b="1" dirty="0"/>
              <a:t>70 - 80%</a:t>
            </a:r>
            <a:r>
              <a:rPr lang="en-US" sz="2800" dirty="0"/>
              <a:t> </a:t>
            </a:r>
            <a:r>
              <a:rPr lang="bg-BG" sz="2800" dirty="0"/>
              <a:t>е добра цел за повечето проекти</a:t>
            </a:r>
            <a:endParaRPr lang="en-US" sz="28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7E69E31-677C-42CC-8221-7A97F0C18A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A45F649-9AA9-4DD3-868C-2D2036F615F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02733" y="3364907"/>
            <a:ext cx="2559444" cy="2134093"/>
          </a:xfrm>
          <a:prstGeom prst="roundRect">
            <a:avLst>
              <a:gd name="adj" fmla="val 0"/>
            </a:avLst>
          </a:prstGeom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8D49119-A19F-885B-EC8F-793B89AA69A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866176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 – </a:t>
            </a:r>
            <a:r>
              <a:rPr lang="bg-BG" dirty="0"/>
              <a:t>Примери</a:t>
            </a:r>
            <a:r>
              <a:rPr lang="en-US" dirty="0"/>
              <a:t> (1)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64C5E6E-E658-4A6C-B27D-60DDBD5DC8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969" y="1735568"/>
            <a:ext cx="11314062" cy="4393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A9A1B45E-C6C6-4679-922B-5D3CAD694B8B}"/>
              </a:ext>
            </a:extLst>
          </p:cNvPr>
          <p:cNvSpPr/>
          <p:nvPr/>
        </p:nvSpPr>
        <p:spPr bwMode="auto">
          <a:xfrm>
            <a:off x="336000" y="1735568"/>
            <a:ext cx="11520000" cy="2908432"/>
          </a:xfrm>
          <a:prstGeom prst="rect">
            <a:avLst/>
          </a:prstGeom>
          <a:noFill/>
          <a:ln w="38100">
            <a:solidFill>
              <a:schemeClr val="accent2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7809D4F-5954-41A8-945B-0E6A84CD8692}"/>
              </a:ext>
            </a:extLst>
          </p:cNvPr>
          <p:cNvSpPr/>
          <p:nvPr/>
        </p:nvSpPr>
        <p:spPr bwMode="auto">
          <a:xfrm>
            <a:off x="336000" y="4779000"/>
            <a:ext cx="11520000" cy="1440000"/>
          </a:xfrm>
          <a:prstGeom prst="rect">
            <a:avLst/>
          </a:prstGeom>
          <a:noFill/>
          <a:ln w="38100">
            <a:solidFill>
              <a:srgbClr val="FF0000">
                <a:alpha val="80000"/>
              </a:srgb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AutoShape 6">
            <a:extLst>
              <a:ext uri="{FF2B5EF4-FFF2-40B4-BE49-F238E27FC236}">
                <a16:creationId xmlns:a16="http://schemas.microsoft.com/office/drawing/2014/main" id="{3442C8C6-0AD9-4080-B77B-2ED24A763B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21000" y="3114000"/>
            <a:ext cx="3015000" cy="951131"/>
          </a:xfrm>
          <a:prstGeom prst="wedgeRoundRectCallout">
            <a:avLst>
              <a:gd name="adj1" fmla="val -68839"/>
              <a:gd name="adj2" fmla="val -25881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е изцяло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B3063C79-466C-4280-B6A6-51DF3650BD4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41000" y="5023434"/>
            <a:ext cx="3240000" cy="951131"/>
          </a:xfrm>
          <a:prstGeom prst="wedgeRoundRectCallout">
            <a:avLst>
              <a:gd name="adj1" fmla="val -67506"/>
              <a:gd name="adj2" fmla="val -26937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Този код </a:t>
            </a: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НЕ е покрит</a:t>
            </a:r>
            <a:r>
              <a:rPr lang="en-US" sz="2399" b="1" dirty="0">
                <a:solidFill>
                  <a:srgbClr val="FFFFFF"/>
                </a:solidFill>
              </a:rPr>
              <a:t> </a:t>
            </a:r>
            <a:r>
              <a:rPr lang="bg-BG" sz="2399" b="1" dirty="0">
                <a:solidFill>
                  <a:srgbClr val="FFFFFF"/>
                </a:solidFill>
              </a:rPr>
              <a:t>от тестове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2BD3224-5E7B-B33D-E2DA-7C1347CBF10E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074881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3" grpId="0" animBg="1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A37B55-BF8D-46F4-B41A-FE8184424C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Обхват на тестовете</a:t>
            </a:r>
            <a:r>
              <a:rPr lang="en-US" dirty="0"/>
              <a:t>: </a:t>
            </a:r>
            <a:r>
              <a:rPr lang="bg-BG" dirty="0"/>
              <a:t>Примери</a:t>
            </a:r>
            <a:r>
              <a:rPr lang="en-US" dirty="0"/>
              <a:t> (2)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93751BE-7D24-410A-9683-642F539ADA5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1660876"/>
            <a:ext cx="10710000" cy="4738124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14" name="AutoShape 6">
            <a:extLst>
              <a:ext uri="{FF2B5EF4-FFF2-40B4-BE49-F238E27FC236}">
                <a16:creationId xmlns:a16="http://schemas.microsoft.com/office/drawing/2014/main" id="{AB5E3259-1A51-467E-AB79-1ACEBE6EAFF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851000" y="1215341"/>
            <a:ext cx="4185000" cy="997881"/>
          </a:xfrm>
          <a:prstGeom prst="wedgeRoundRectCallout">
            <a:avLst>
              <a:gd name="adj1" fmla="val -65112"/>
              <a:gd name="adj2" fmla="val 57252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Кодът е само </a:t>
            </a:r>
          </a:p>
          <a:p>
            <a:pPr algn="ctr"/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частично покрит </a:t>
            </a:r>
            <a:r>
              <a:rPr lang="bg-BG" sz="2399" b="1" dirty="0">
                <a:solidFill>
                  <a:srgbClr val="FFFFFF"/>
                </a:solidFill>
              </a:rPr>
              <a:t>от тестовете</a:t>
            </a:r>
          </a:p>
        </p:txBody>
      </p:sp>
      <p:sp>
        <p:nvSpPr>
          <p:cNvPr id="15" name="AutoShape 6">
            <a:extLst>
              <a:ext uri="{FF2B5EF4-FFF2-40B4-BE49-F238E27FC236}">
                <a16:creationId xmlns:a16="http://schemas.microsoft.com/office/drawing/2014/main" id="{46A755B8-7036-4AB7-B3B8-8515C261C466}"/>
              </a:ext>
            </a:extLst>
          </p:cNvPr>
          <p:cNvSpPr>
            <a:spLocks noChangeArrowheads="1"/>
          </p:cNvSpPr>
          <p:nvPr/>
        </p:nvSpPr>
        <p:spPr bwMode="auto">
          <a:xfrm>
            <a:off x="8166000" y="2341119"/>
            <a:ext cx="3600000" cy="997881"/>
          </a:xfrm>
          <a:prstGeom prst="wedgeRoundRectCallout">
            <a:avLst>
              <a:gd name="adj1" fmla="val -62937"/>
              <a:gd name="adj2" fmla="val 55239"/>
              <a:gd name="adj3" fmla="val 16667"/>
            </a:avLst>
          </a:prstGeom>
          <a:solidFill>
            <a:schemeClr val="tx1">
              <a:alpha val="80000"/>
            </a:schemeClr>
          </a:solidFill>
          <a:ln w="19050">
            <a:solidFill>
              <a:schemeClr val="tx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bg-BG" sz="2399" b="1" dirty="0">
                <a:solidFill>
                  <a:srgbClr val="FFFFFF"/>
                </a:solidFill>
              </a:rPr>
              <a:t>Нуждаем се от тест за</a:t>
            </a:r>
            <a:br>
              <a:rPr lang="en-US" sz="2399" b="1" dirty="0">
                <a:solidFill>
                  <a:srgbClr val="FFFFFF"/>
                </a:solidFill>
              </a:rPr>
            </a:br>
            <a:r>
              <a:rPr lang="bg-BG" sz="2399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растеж на капацитета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1C11428-E854-4A88-8688-AA6601A131D9}"/>
              </a:ext>
            </a:extLst>
          </p:cNvPr>
          <p:cNvSpPr/>
          <p:nvPr/>
        </p:nvSpPr>
        <p:spPr bwMode="auto">
          <a:xfrm>
            <a:off x="2073036" y="2466047"/>
            <a:ext cx="5912964" cy="557953"/>
          </a:xfrm>
          <a:prstGeom prst="rect">
            <a:avLst/>
          </a:prstGeom>
          <a:noFill/>
          <a:ln w="38100">
            <a:solidFill>
              <a:schemeClr val="bg1"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792A2E3-69A8-CACA-5B10-F02E8B3647F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53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0915584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7" grpId="0" animBg="1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6367EBF-A32A-4985-AEEA-71467AE2AF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sz="3400" b="1" dirty="0"/>
              <a:t>Visual Studio</a:t>
            </a:r>
            <a:r>
              <a:rPr lang="en-US" sz="3400" dirty="0"/>
              <a:t> </a:t>
            </a:r>
            <a:r>
              <a:rPr lang="bg-BG" sz="3400" dirty="0"/>
              <a:t>поддържа</a:t>
            </a:r>
            <a:r>
              <a:rPr lang="en-US" sz="3400" dirty="0"/>
              <a:t> </a:t>
            </a:r>
            <a:r>
              <a:rPr lang="bg-BG" sz="3400" b="1" dirty="0"/>
              <a:t>обхват на тестовете </a:t>
            </a:r>
            <a:r>
              <a:rPr lang="bg-BG" sz="3400" dirty="0"/>
              <a:t>за</a:t>
            </a:r>
            <a:r>
              <a:rPr lang="bg-BG" sz="3400" b="1" dirty="0"/>
              <a:t> </a:t>
            </a:r>
            <a:r>
              <a:rPr lang="en-US" sz="3400" dirty="0"/>
              <a:t>C# </a:t>
            </a:r>
            <a:r>
              <a:rPr lang="bg-BG" sz="3400" dirty="0"/>
              <a:t>само в </a:t>
            </a:r>
            <a:r>
              <a:rPr lang="en-US" sz="3400" b="1" dirty="0"/>
              <a:t>Enterprise edition </a:t>
            </a:r>
            <a:r>
              <a:rPr lang="en-US" sz="3400" dirty="0"/>
              <a:t>(</a:t>
            </a:r>
            <a:r>
              <a:rPr lang="bg-BG" sz="3400" dirty="0"/>
              <a:t>платен продукт</a:t>
            </a:r>
            <a:r>
              <a:rPr lang="en-US" sz="3400" dirty="0"/>
              <a:t>)</a:t>
            </a:r>
          </a:p>
          <a:p>
            <a:r>
              <a:rPr lang="bg-BG" sz="3400" dirty="0"/>
              <a:t>Алтернатива</a:t>
            </a:r>
            <a:r>
              <a:rPr lang="en-US" sz="3400" dirty="0"/>
              <a:t>:</a:t>
            </a:r>
            <a:r>
              <a:rPr lang="bg-BG" sz="3400" dirty="0"/>
              <a:t> Безплатното разширение</a:t>
            </a:r>
            <a:r>
              <a:rPr lang="en-US" sz="3400" dirty="0"/>
              <a:t> </a:t>
            </a:r>
            <a:r>
              <a:rPr lang="en-US" sz="3400" b="1" dirty="0"/>
              <a:t>Fine Code Coverage</a:t>
            </a:r>
            <a:endParaRPr lang="en-US" sz="3400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D1D4265-0185-4C94-819C-9C1F9861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Инструменти за обхват на тестовете за </a:t>
            </a:r>
            <a:r>
              <a:rPr lang="en-US" dirty="0"/>
              <a:t>C#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16AA07C2-A491-4422-A045-8BE97BCE1A4B}"/>
              </a:ext>
            </a:extLst>
          </p:cNvPr>
          <p:cNvGrpSpPr/>
          <p:nvPr/>
        </p:nvGrpSpPr>
        <p:grpSpPr>
          <a:xfrm>
            <a:off x="2458147" y="3204000"/>
            <a:ext cx="7275706" cy="3303000"/>
            <a:chOff x="696000" y="3204000"/>
            <a:chExt cx="7275706" cy="3303000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9106C81D-8C34-4964-B198-2226D33838C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96000" y="3204000"/>
              <a:ext cx="7275706" cy="3303000"/>
            </a:xfrm>
            <a:prstGeom prst="rect">
              <a:avLst/>
            </a:prstGeom>
            <a:ln>
              <a:solidFill>
                <a:schemeClr val="bg2">
                  <a:lumMod val="85000"/>
                </a:schemeClr>
              </a:solidFill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347CA785-9E99-4F79-805E-7A5AD2A6F190}"/>
                </a:ext>
              </a:extLst>
            </p:cNvPr>
            <p:cNvSpPr txBox="1"/>
            <p:nvPr/>
          </p:nvSpPr>
          <p:spPr>
            <a:xfrm>
              <a:off x="4656000" y="3658706"/>
              <a:ext cx="3194658" cy="461665"/>
            </a:xfrm>
            <a:prstGeom prst="rect">
              <a:avLst/>
            </a:prstGeom>
            <a:noFill/>
            <a:ln w="12700">
              <a:noFill/>
            </a:ln>
          </p:spPr>
          <p:txBody>
            <a:bodyPr wrap="square">
              <a:spAutoFit/>
            </a:bodyPr>
            <a:lstStyle/>
            <a:p>
              <a:pPr algn="ctr"/>
              <a:r>
                <a:rPr lang="en-US" sz="2400" dirty="0">
                  <a:hlinkClick r:id="rId3"/>
                </a:rPr>
                <a:t>https://bit.ly/321wf8A</a:t>
              </a:r>
              <a:r>
                <a:rPr lang="en-US" sz="2400" dirty="0"/>
                <a:t> </a:t>
              </a:r>
            </a:p>
          </p:txBody>
        </p:sp>
      </p:grpSp>
      <p:sp>
        <p:nvSpPr>
          <p:cNvPr id="2" name="Slide Number">
            <a:extLst>
              <a:ext uri="{FF2B5EF4-FFF2-40B4-BE49-F238E27FC236}">
                <a16:creationId xmlns:a16="http://schemas.microsoft.com/office/drawing/2014/main" id="{52031E4F-2C86-F915-EE75-04A82CE446E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8690382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sz="4000" b="1" dirty="0"/>
              <a:t>Инсталиране на</a:t>
            </a:r>
            <a:r>
              <a:rPr lang="en-US" sz="4000" b="1" dirty="0"/>
              <a:t> "Fine Code Coverage" </a:t>
            </a:r>
            <a:r>
              <a:rPr lang="bg-BG" sz="4000" b="1" dirty="0"/>
              <a:t>във</a:t>
            </a:r>
            <a:r>
              <a:rPr lang="en-US" sz="4000" b="1" dirty="0"/>
              <a:t> VS</a:t>
            </a:r>
            <a:endParaRPr lang="en-US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8D729F7-C107-4879-B587-0111AEC752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1000" y="1379096"/>
            <a:ext cx="10890000" cy="522678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40947A35-7499-4EFD-9171-DF04524A14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5808" y="5004000"/>
            <a:ext cx="3182473" cy="1260000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1BB24E0D-6AFE-85BF-F34B-9C427A542D3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55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6818166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 Placeholder 8">
            <a:extLst>
              <a:ext uri="{FF2B5EF4-FFF2-40B4-BE49-F238E27FC236}">
                <a16:creationId xmlns:a16="http://schemas.microsoft.com/office/drawing/2014/main" id="{CEEDF4B4-EB49-431F-8372-2D35BD388D6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Изпълнете компонентните тестове, за да видите </a:t>
            </a:r>
            <a:r>
              <a:rPr lang="bg-BG" b="1" dirty="0">
                <a:sym typeface="Wingdings" panose="05000000000000000000" pitchFamily="2" charset="2"/>
              </a:rPr>
              <a:t>обхванатите редове </a:t>
            </a:r>
            <a:r>
              <a:rPr lang="bg-BG" dirty="0"/>
              <a:t>в</a:t>
            </a:r>
            <a:r>
              <a:rPr lang="en-US" dirty="0"/>
              <a:t> </a:t>
            </a:r>
            <a:r>
              <a:rPr lang="bg-BG" b="1" dirty="0">
                <a:solidFill>
                  <a:schemeClr val="accent2">
                    <a:lumMod val="75000"/>
                  </a:schemeClr>
                </a:solidFill>
              </a:rPr>
              <a:t>зелено</a:t>
            </a:r>
            <a:r>
              <a:rPr lang="en-US" dirty="0"/>
              <a:t> / </a:t>
            </a:r>
            <a:r>
              <a:rPr lang="bg-BG" b="1" dirty="0">
                <a:solidFill>
                  <a:srgbClr val="FF0000"/>
                </a:solidFill>
              </a:rPr>
              <a:t>червено</a:t>
            </a:r>
            <a:r>
              <a:rPr lang="en-US" dirty="0"/>
              <a:t> / </a:t>
            </a:r>
            <a:r>
              <a:rPr lang="bg-BG" b="1" dirty="0">
                <a:solidFill>
                  <a:schemeClr val="bg1"/>
                </a:solidFill>
              </a:rPr>
              <a:t>оранжево</a:t>
            </a:r>
            <a:r>
              <a:rPr lang="en-US" dirty="0"/>
              <a:t> </a:t>
            </a:r>
            <a:endParaRPr lang="bg-BG" dirty="0"/>
          </a:p>
          <a:p>
            <a:pPr lvl="1"/>
            <a:r>
              <a:rPr lang="bg-BG" dirty="0"/>
              <a:t>Налага се да се изчака, оцветяването отнема време</a:t>
            </a:r>
            <a:endParaRPr lang="en-US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CEA00F5-B67D-4D91-82A6-ACF7B8A6516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6" y="100750"/>
            <a:ext cx="9715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Активиране на</a:t>
            </a:r>
            <a:r>
              <a:rPr lang="en-US" dirty="0"/>
              <a:t> "Fine Code Coverage" </a:t>
            </a:r>
            <a:r>
              <a:rPr lang="bg-BG" dirty="0"/>
              <a:t>във</a:t>
            </a:r>
            <a:r>
              <a:rPr lang="en-US" dirty="0"/>
              <a:t> VS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49DA22-14B4-4F6B-B8E1-F46A9C65B67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1000" y="3160262"/>
            <a:ext cx="7335001" cy="3283738"/>
          </a:xfrm>
          <a:prstGeom prst="rect">
            <a:avLst/>
          </a:prstGeom>
          <a:ln>
            <a:solidFill>
              <a:schemeClr val="tx2">
                <a:lumMod val="40000"/>
                <a:lumOff val="60000"/>
              </a:schemeClr>
            </a:solidFill>
          </a:ln>
        </p:spPr>
      </p:pic>
      <p:sp>
        <p:nvSpPr>
          <p:cNvPr id="11" name="Text Placeholder 8">
            <a:extLst>
              <a:ext uri="{FF2B5EF4-FFF2-40B4-BE49-F238E27FC236}">
                <a16:creationId xmlns:a16="http://schemas.microsoft.com/office/drawing/2014/main" id="{A998BBE6-C791-4F0E-8F44-88AEA7E55EE4}"/>
              </a:ext>
            </a:extLst>
          </p:cNvPr>
          <p:cNvSpPr txBox="1">
            <a:spLocks/>
          </p:cNvSpPr>
          <p:nvPr/>
        </p:nvSpPr>
        <p:spPr>
          <a:xfrm>
            <a:off x="8121000" y="2960619"/>
            <a:ext cx="3752498" cy="2579211"/>
          </a:xfrm>
          <a:prstGeom prst="rect">
            <a:avLst/>
          </a:prstGeom>
        </p:spPr>
        <p:txBody>
          <a:bodyPr vert="horz" lIns="108000" tIns="36000" rIns="108000" bIns="36000" rtlCol="0">
            <a:normAutofit lnSpcReduction="10000"/>
          </a:bodyPr>
          <a:lstStyle>
            <a:lvl1pPr marL="36036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803275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55713" indent="-360363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700213" indent="-352425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8988" indent="-266700" algn="l" defTabSz="1218438" rtl="0" eaLnBrk="1" latinLnBrk="0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bg-BG" sz="3200" dirty="0"/>
              <a:t>Вижте </a:t>
            </a:r>
            <a:r>
              <a:rPr lang="bg-BG" sz="3200" b="1" dirty="0">
                <a:solidFill>
                  <a:schemeClr val="bg1"/>
                </a:solidFill>
              </a:rPr>
              <a:t>доклада</a:t>
            </a:r>
            <a:r>
              <a:rPr lang="en-US" sz="3200" dirty="0"/>
              <a:t> </a:t>
            </a:r>
            <a:r>
              <a:rPr lang="bg-BG" sz="3200" dirty="0"/>
              <a:t>за обхвата на тестовете в прозореца </a:t>
            </a:r>
            <a:r>
              <a:rPr lang="en-US" sz="3200" dirty="0"/>
              <a:t>[Fine Code Coverage]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1829D20C-3A54-A578-62AE-78C39CBC46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91760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295BBCEE-7BB3-4206-9C7C-4D1D0C6C936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biLevel thresh="2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04646" y="1458512"/>
            <a:ext cx="1782710" cy="2495795"/>
          </a:xfrm>
          <a:prstGeom prst="rect">
            <a:avLst/>
          </a:prstGeom>
        </p:spPr>
      </p:pic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8C06C75-CD4C-8B7E-A7E0-84EA2BF21885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615109" y="4689000"/>
            <a:ext cx="10961783" cy="1469175"/>
          </a:xfrm>
        </p:spPr>
        <p:txBody>
          <a:bodyPr/>
          <a:lstStyle/>
          <a:p>
            <a:r>
              <a:rPr lang="bg-BG" dirty="0"/>
              <a:t>Утвърдени практики</a:t>
            </a:r>
            <a:br>
              <a:rPr lang="bg-BG" dirty="0"/>
            </a:br>
            <a:r>
              <a:rPr lang="bg-BG" dirty="0"/>
              <a:t>в компонентното тестване</a:t>
            </a:r>
          </a:p>
        </p:txBody>
      </p:sp>
    </p:spTree>
    <p:extLst>
      <p:ext uri="{BB962C8B-B14F-4D97-AF65-F5344CB8AC3E}">
        <p14:creationId xmlns:p14="http://schemas.microsoft.com/office/powerpoint/2010/main" val="34902247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b="1" dirty="0"/>
              <a:t>Имената </a:t>
            </a:r>
            <a:r>
              <a:rPr lang="bg-BG" sz="3200" dirty="0"/>
              <a:t>трябва да отговарят на въпроса "</a:t>
            </a:r>
            <a:r>
              <a:rPr lang="bg-BG" sz="3200" i="1" dirty="0"/>
              <a:t>какво има в метода</a:t>
            </a:r>
            <a:r>
              <a:rPr lang="en-US" sz="3200" i="1" dirty="0"/>
              <a:t>?</a:t>
            </a:r>
            <a:r>
              <a:rPr lang="en-US" sz="3200" dirty="0"/>
              <a:t>"</a:t>
            </a:r>
          </a:p>
          <a:p>
            <a:pPr lvl="1"/>
            <a:r>
              <a:rPr lang="bg-BG" sz="3200" dirty="0"/>
              <a:t>Трябва да бъдат </a:t>
            </a:r>
            <a:r>
              <a:rPr lang="bg-BG" sz="3200" b="1" dirty="0">
                <a:solidFill>
                  <a:schemeClr val="bg1"/>
                </a:solidFill>
              </a:rPr>
              <a:t>описателни</a:t>
            </a:r>
            <a:r>
              <a:rPr lang="en-US" sz="3200" dirty="0"/>
              <a:t> </a:t>
            </a:r>
            <a:r>
              <a:rPr lang="bg-BG" sz="3200" dirty="0"/>
              <a:t>и</a:t>
            </a:r>
            <a:r>
              <a:rPr lang="en-US" sz="3200" dirty="0"/>
              <a:t> </a:t>
            </a:r>
            <a:r>
              <a:rPr lang="bg-BG" sz="3200" b="1" dirty="0">
                <a:solidFill>
                  <a:schemeClr val="bg1"/>
                </a:solidFill>
              </a:rPr>
              <a:t>четими</a:t>
            </a:r>
            <a:endParaRPr lang="en-US" sz="3200" b="1" dirty="0">
              <a:solidFill>
                <a:schemeClr val="bg1"/>
              </a:solidFill>
            </a:endParaRPr>
          </a:p>
          <a:p>
            <a:pPr lvl="1"/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endParaRPr lang="en-US" sz="3200" dirty="0"/>
          </a:p>
          <a:p>
            <a:pPr lvl="1"/>
            <a:endParaRPr lang="en-US" sz="3200" dirty="0"/>
          </a:p>
          <a:p>
            <a:endParaRPr lang="bg-BG" sz="3200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Именуване на тестови методи</a:t>
            </a:r>
            <a:endParaRPr lang="en-US" dirty="0"/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751175" y="4704056"/>
            <a:ext cx="9508752" cy="119994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Test_DepositAddsMoneyToBalance()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Test_DepositNegativeShouldNotAddMoney()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Test_TransferSubtractsFromSourceAddsToDestAccount() {}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751175" y="3204072"/>
            <a:ext cx="9508752" cy="1200016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IncrementNumber()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Test1() {}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GB" sz="2399" b="1" noProof="1">
                <a:solidFill>
                  <a:schemeClr val="tx2"/>
                </a:solidFill>
                <a:latin typeface="Consolas" pitchFamily="49" charset="0"/>
                <a:cs typeface="Consolas" pitchFamily="49" charset="0"/>
              </a:rPr>
              <a:t>TestTransfer() {}</a:t>
            </a:r>
          </a:p>
        </p:txBody>
      </p:sp>
      <p:pic>
        <p:nvPicPr>
          <p:cNvPr id="4098" name="Picture 2" descr="Image result for tick icon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-20000" contrast="-2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416000" y="4864600"/>
            <a:ext cx="878927" cy="8789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Image result for x icon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flipH="1">
            <a:off x="10522970" y="3471586"/>
            <a:ext cx="664987" cy="6649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C68D2ADC-7911-C411-DFFF-EF10F15D7D2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957309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7" grpId="0" animBg="1"/>
    </p:bld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21000" y="1196125"/>
            <a:ext cx="12171000" cy="5528766"/>
          </a:xfrm>
        </p:spPr>
        <p:txBody>
          <a:bodyPr>
            <a:noAutofit/>
          </a:bodyPr>
          <a:lstStyle/>
          <a:p>
            <a:r>
              <a:rPr lang="bg-BG" sz="3000" dirty="0"/>
              <a:t>Тестовете трябва да </a:t>
            </a:r>
            <a:r>
              <a:rPr lang="bg-BG" sz="3000" b="1" dirty="0">
                <a:solidFill>
                  <a:schemeClr val="bg1"/>
                </a:solidFill>
              </a:rPr>
              <a:t>бъдат повтаряеми</a:t>
            </a:r>
            <a:endParaRPr lang="en-US" sz="3000" b="1" dirty="0">
              <a:solidFill>
                <a:schemeClr val="bg1"/>
              </a:solidFill>
            </a:endParaRPr>
          </a:p>
          <a:p>
            <a:pPr lvl="1"/>
            <a:r>
              <a:rPr lang="bg-BG" sz="2800" dirty="0"/>
              <a:t>Трябва да имат </a:t>
            </a:r>
            <a:r>
              <a:rPr lang="bg-BG" sz="2800" b="1" dirty="0"/>
              <a:t>еднакво поведение</a:t>
            </a:r>
            <a:r>
              <a:rPr lang="bg-BG" sz="2800" dirty="0"/>
              <a:t>, ако се извикат </a:t>
            </a:r>
            <a:r>
              <a:rPr lang="bg-BG" sz="2800" b="1" dirty="0"/>
              <a:t>множество пъти</a:t>
            </a:r>
            <a:endParaRPr lang="en-US" sz="2800" b="1" dirty="0"/>
          </a:p>
          <a:p>
            <a:pPr lvl="1"/>
            <a:r>
              <a:rPr lang="bg-BG" sz="2800" dirty="0"/>
              <a:t>Очакваните резултати трябва да бъдат </a:t>
            </a:r>
            <a:r>
              <a:rPr lang="bg-BG" sz="2800" b="1" dirty="0"/>
              <a:t>постоянни</a:t>
            </a:r>
            <a:r>
              <a:rPr lang="en-US" sz="2800" dirty="0"/>
              <a:t> </a:t>
            </a:r>
            <a:r>
              <a:rPr lang="bg-BG" sz="2800" dirty="0"/>
              <a:t>и лесно потвърдени</a:t>
            </a:r>
            <a:endParaRPr lang="en-US" sz="2800" dirty="0"/>
          </a:p>
          <a:p>
            <a:r>
              <a:rPr lang="bg-BG" sz="3000" dirty="0"/>
              <a:t>Тестовете </a:t>
            </a:r>
            <a:r>
              <a:rPr lang="bg-BG" sz="3000" b="1" dirty="0">
                <a:solidFill>
                  <a:schemeClr val="bg1"/>
                </a:solidFill>
              </a:rPr>
              <a:t>не трябва </a:t>
            </a:r>
            <a:r>
              <a:rPr lang="bg-BG" sz="3000" dirty="0"/>
              <a:t>да имат </a:t>
            </a:r>
            <a:r>
              <a:rPr lang="bg-BG" sz="3000" b="1" dirty="0">
                <a:solidFill>
                  <a:schemeClr val="bg1"/>
                </a:solidFill>
              </a:rPr>
              <a:t>зависимости </a:t>
            </a:r>
            <a:r>
              <a:rPr lang="bg-BG" sz="3000" dirty="0"/>
              <a:t>(</a:t>
            </a:r>
            <a:r>
              <a:rPr lang="en-US" sz="3000" dirty="0"/>
              <a:t>dependencies)</a:t>
            </a:r>
          </a:p>
          <a:p>
            <a:pPr lvl="1"/>
            <a:r>
              <a:rPr lang="bg-BG" sz="2800" b="1" dirty="0"/>
              <a:t>Редът</a:t>
            </a:r>
            <a:r>
              <a:rPr lang="bg-BG" sz="2800" dirty="0"/>
              <a:t> на изпълнение на тестовете </a:t>
            </a:r>
            <a:r>
              <a:rPr lang="bg-BG" sz="2800" b="1" dirty="0"/>
              <a:t>не трябва да е от значение</a:t>
            </a:r>
            <a:endParaRPr lang="en-US" sz="2800" b="1" dirty="0"/>
          </a:p>
          <a:p>
            <a:pPr lvl="1"/>
            <a:r>
              <a:rPr lang="bg-BG" sz="2800" b="1" dirty="0"/>
              <a:t>Входните данни </a:t>
            </a:r>
            <a:r>
              <a:rPr lang="bg-BG" sz="2800" dirty="0"/>
              <a:t>и</a:t>
            </a:r>
            <a:r>
              <a:rPr lang="en-US" sz="2800" dirty="0"/>
              <a:t> </a:t>
            </a:r>
            <a:r>
              <a:rPr lang="bg-BG" sz="2800" dirty="0"/>
              <a:t>входящите </a:t>
            </a:r>
            <a:r>
              <a:rPr lang="bg-BG" sz="2800" b="1" dirty="0"/>
              <a:t>условия</a:t>
            </a:r>
            <a:r>
              <a:rPr lang="bg-BG" sz="2800" dirty="0"/>
              <a:t> трябва да се задават </a:t>
            </a:r>
            <a:r>
              <a:rPr lang="bg-BG" sz="2800" b="1" dirty="0"/>
              <a:t>в теста</a:t>
            </a:r>
            <a:endParaRPr lang="en-US" sz="2800" b="1" dirty="0"/>
          </a:p>
          <a:p>
            <a:pPr lvl="1"/>
            <a:r>
              <a:rPr lang="bg-BG" sz="2800" dirty="0"/>
              <a:t>Тестовете може да зависят само от </a:t>
            </a:r>
            <a:r>
              <a:rPr lang="bg-BG" sz="2800" b="1" dirty="0"/>
              <a:t>инициализацията</a:t>
            </a:r>
            <a:r>
              <a:rPr lang="bg-BG" sz="2800" dirty="0"/>
              <a:t> на тестовете</a:t>
            </a:r>
            <a:r>
              <a:rPr lang="en-US" sz="2800" dirty="0"/>
              <a:t>: </a:t>
            </a:r>
            <a:r>
              <a:rPr lang="en-US" sz="2800" b="1" noProof="1">
                <a:solidFill>
                  <a:schemeClr val="bg1"/>
                </a:solidFill>
              </a:rPr>
              <a:t>[SetUp]</a:t>
            </a:r>
          </a:p>
          <a:p>
            <a:pPr lvl="1"/>
            <a:r>
              <a:rPr lang="bg-BG" sz="2800" dirty="0"/>
              <a:t>Тестовете трябва да </a:t>
            </a:r>
            <a:r>
              <a:rPr lang="bg-BG" sz="2800" b="1" dirty="0"/>
              <a:t>зачистват (</a:t>
            </a:r>
            <a:r>
              <a:rPr lang="en-US" sz="2800" b="1" dirty="0"/>
              <a:t>cleanup)</a:t>
            </a:r>
            <a:r>
              <a:rPr lang="en-US" sz="2800" dirty="0"/>
              <a:t> </a:t>
            </a:r>
            <a:r>
              <a:rPr lang="bg-BG" sz="2800" dirty="0"/>
              <a:t>всички използвани ресурси</a:t>
            </a:r>
            <a:endParaRPr lang="en-US" sz="2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000" y="100750"/>
            <a:ext cx="9715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Компонентно тестване</a:t>
            </a:r>
            <a:r>
              <a:rPr lang="en-US" sz="3600" dirty="0"/>
              <a:t>: </a:t>
            </a:r>
            <a:r>
              <a:rPr lang="bg-BG" sz="3600" dirty="0"/>
              <a:t>Утвърдени практики </a:t>
            </a:r>
            <a:r>
              <a:rPr lang="en-US" sz="3600" dirty="0"/>
              <a:t>(1)</a:t>
            </a:r>
          </a:p>
        </p:txBody>
      </p:sp>
      <p:sp>
        <p:nvSpPr>
          <p:cNvPr id="3" name="Slide Number">
            <a:extLst>
              <a:ext uri="{FF2B5EF4-FFF2-40B4-BE49-F238E27FC236}">
                <a16:creationId xmlns:a16="http://schemas.microsoft.com/office/drawing/2014/main" id="{1C1C9848-B9A5-21E3-7BC3-223447F8641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59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947970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1366F4-F396-48FA-90CB-5B719412D93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72371"/>
            <a:ext cx="11818096" cy="5484879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Компонентен тест </a:t>
            </a:r>
            <a:r>
              <a:rPr lang="en-US" dirty="0"/>
              <a:t>== </a:t>
            </a:r>
            <a:r>
              <a:rPr lang="bg-BG" dirty="0"/>
              <a:t>код, който </a:t>
            </a:r>
            <a:r>
              <a:rPr lang="bg-BG" b="1" dirty="0"/>
              <a:t>тества конкретна</a:t>
            </a:r>
            <a:br>
              <a:rPr lang="en-US" b="1" dirty="0"/>
            </a:br>
            <a:r>
              <a:rPr lang="bg-BG" b="1" dirty="0"/>
              <a:t>функционалност</a:t>
            </a:r>
            <a:r>
              <a:rPr lang="en-US" dirty="0"/>
              <a:t> </a:t>
            </a:r>
            <a:r>
              <a:rPr lang="bg-BG" dirty="0"/>
              <a:t>в определен софтуерен компонент </a:t>
            </a:r>
            <a:r>
              <a:rPr lang="en-US" dirty="0"/>
              <a:t>(unit)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E824A33E-BB44-4090-B09C-48652FFDE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Компонентно тестване</a:t>
            </a:r>
            <a:endParaRPr lang="en-US" dirty="0"/>
          </a:p>
        </p:txBody>
      </p:sp>
      <p:sp>
        <p:nvSpPr>
          <p:cNvPr id="5" name="Text Placeholder 5">
            <a:extLst>
              <a:ext uri="{FF2B5EF4-FFF2-40B4-BE49-F238E27FC236}">
                <a16:creationId xmlns:a16="http://schemas.microsoft.com/office/drawing/2014/main" id="{123423FA-D02D-41B1-A57D-E121B0885523}"/>
              </a:ext>
            </a:extLst>
          </p:cNvPr>
          <p:cNvSpPr txBox="1">
            <a:spLocks/>
          </p:cNvSpPr>
          <p:nvPr/>
        </p:nvSpPr>
        <p:spPr>
          <a:xfrm>
            <a:off x="426000" y="2683144"/>
            <a:ext cx="4320000" cy="3418986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int </a:t>
            </a:r>
            <a:r>
              <a:rPr lang="en-US" sz="2600" noProof="1">
                <a:solidFill>
                  <a:schemeClr val="bg1"/>
                </a:solidFill>
              </a:rPr>
              <a:t>Sum(int[] arr)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int sum = arr[0];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for (int i=1; i&lt;arr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.Length; i++)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  sum += arr[i];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return sum;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3631E251-E43A-40A3-AE5F-758E9E8081E8}"/>
              </a:ext>
            </a:extLst>
          </p:cNvPr>
          <p:cNvSpPr txBox="1">
            <a:spLocks/>
          </p:cNvSpPr>
          <p:nvPr/>
        </p:nvSpPr>
        <p:spPr>
          <a:xfrm>
            <a:off x="4987963" y="2683144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</a:t>
            </a:r>
            <a:r>
              <a:rPr lang="bg-BG" sz="2600" noProof="1"/>
              <a:t>_</a:t>
            </a:r>
            <a:r>
              <a:rPr lang="en-US" sz="2600" noProof="1"/>
              <a:t>SumTwoNumbers()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if (Sum(new int[]</a:t>
            </a:r>
            <a:r>
              <a:rPr lang="en-US" sz="2600" noProof="1">
                <a:solidFill>
                  <a:schemeClr val="bg1"/>
                </a:solidFill>
              </a:rPr>
              <a:t>{1, 2}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3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1+2 != 3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EC86EED-73AD-4BC0-BCD3-23BE0C1229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11000" y="5652179"/>
            <a:ext cx="1828829" cy="1205821"/>
          </a:xfrm>
          <a:prstGeom prst="rect">
            <a:avLst/>
          </a:prstGeom>
          <a:effectLst>
            <a:softEdge rad="31750"/>
          </a:effectLst>
        </p:spPr>
      </p:pic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B1090A24-0F40-4F73-A16D-77C292DBDF4F}"/>
              </a:ext>
            </a:extLst>
          </p:cNvPr>
          <p:cNvSpPr txBox="1">
            <a:spLocks/>
          </p:cNvSpPr>
          <p:nvPr/>
        </p:nvSpPr>
        <p:spPr>
          <a:xfrm>
            <a:off x="4987963" y="4723105"/>
            <a:ext cx="6823096" cy="181854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defPPr>
              <a:defRPr lang="en-US"/>
            </a:defPPr>
            <a:lvl1pPr indent="0" defTabSz="1218804" latinLnBrk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2399" b="1">
                <a:effectLst/>
                <a:latin typeface="Consolas" pitchFamily="49" charset="0"/>
                <a:cs typeface="Consolas" pitchFamily="49" charset="0"/>
              </a:defRPr>
            </a:lvl1pPr>
            <a:lvl2pPr marL="990278" indent="-380876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9"/>
            </a:lvl2pPr>
            <a:lvl3pPr marL="1523505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9"/>
            </a:lvl3pPr>
            <a:lvl4pPr marL="2132907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9"/>
            </a:lvl4pPr>
            <a:lvl5pPr marL="2742308" indent="-304701" defTabSz="1218804" latinLnBrk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9"/>
            </a:lvl5pPr>
            <a:lvl6pPr marL="3351710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6pPr>
            <a:lvl7pPr marL="3961112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7pPr>
            <a:lvl8pPr marL="4570514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8pPr>
            <a:lvl9pPr marL="5179916" indent="-304701" defTabSz="1218804" latinLnBrk="1">
              <a:spcBef>
                <a:spcPct val="20000"/>
              </a:spcBef>
              <a:buFont typeface="Arial" pitchFamily="34" charset="0"/>
              <a:buChar char="•"/>
              <a:defRPr sz="2666"/>
            </a:lvl9pPr>
          </a:lstStyle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void Test_SumEmptyArray() {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bg-BG" sz="2600" noProof="1"/>
              <a:t>  </a:t>
            </a:r>
            <a:r>
              <a:rPr lang="en-US" sz="2600" noProof="1"/>
              <a:t>if (Sum(new int[]</a:t>
            </a:r>
            <a:r>
              <a:rPr lang="en-US" sz="2600" noProof="1">
                <a:solidFill>
                  <a:schemeClr val="bg1"/>
                </a:solidFill>
              </a:rPr>
              <a:t>{ }</a:t>
            </a:r>
            <a:r>
              <a:rPr lang="en-US" sz="2600" noProof="1"/>
              <a:t>) != </a:t>
            </a:r>
            <a:r>
              <a:rPr lang="en-US" sz="2600" noProof="1">
                <a:solidFill>
                  <a:schemeClr val="bg1"/>
                </a:solidFill>
              </a:rPr>
              <a:t>0</a:t>
            </a:r>
            <a:r>
              <a:rPr lang="en-US" sz="2600" noProof="1"/>
              <a:t>)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    throw new Exception("</a:t>
            </a:r>
            <a:r>
              <a:rPr lang="en-US" sz="2600" noProof="1">
                <a:latin typeface="+mn-lt"/>
              </a:rPr>
              <a:t>sum [] != 0</a:t>
            </a:r>
            <a:r>
              <a:rPr lang="en-US" sz="2600" noProof="1"/>
              <a:t>");</a:t>
            </a:r>
          </a:p>
          <a:p>
            <a:pPr>
              <a:spcBef>
                <a:spcPts val="0"/>
              </a:spcBef>
              <a:spcAft>
                <a:spcPts val="0"/>
              </a:spcAft>
            </a:pPr>
            <a:r>
              <a:rPr lang="en-US" sz="2600" noProof="1"/>
              <a:t>}</a:t>
            </a: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BF83394E-7881-C778-0DBB-50F167E14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4554147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8" grpId="0" animBg="1"/>
    </p:bld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15F9B-65C9-4CC0-93B5-DE43C73AAE5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Един сценарий </a:t>
            </a:r>
            <a:r>
              <a:rPr lang="bg-BG" dirty="0"/>
              <a:t>за всеки тестов </a:t>
            </a:r>
            <a:r>
              <a:rPr lang="en-US" dirty="0"/>
              <a:t>case, </a:t>
            </a:r>
            <a:r>
              <a:rPr lang="bg-BG" b="1" dirty="0"/>
              <a:t>не повече</a:t>
            </a:r>
            <a:endParaRPr lang="en-US" b="1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B59F437-9254-46FA-8DC4-F83CDB454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406" y="100750"/>
            <a:ext cx="9715594" cy="882654"/>
          </a:xfrm>
        </p:spPr>
        <p:txBody>
          <a:bodyPr>
            <a:normAutofit/>
          </a:bodyPr>
          <a:lstStyle/>
          <a:p>
            <a:r>
              <a:rPr lang="bg-BG" sz="3600" dirty="0"/>
              <a:t>Компонентно тестване</a:t>
            </a:r>
            <a:r>
              <a:rPr lang="en-US" sz="3600" dirty="0"/>
              <a:t>: </a:t>
            </a:r>
            <a:r>
              <a:rPr lang="bg-BG" sz="3600" dirty="0"/>
              <a:t>Утвърдени практики </a:t>
            </a:r>
            <a:r>
              <a:rPr lang="en-US" sz="3600" dirty="0"/>
              <a:t>(</a:t>
            </a:r>
            <a:r>
              <a:rPr lang="bg-BG" sz="3600" dirty="0"/>
              <a:t>2</a:t>
            </a:r>
            <a:r>
              <a:rPr lang="en-US" sz="3600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010A13E1-1CB2-4766-9CCD-F5181198781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1000" y="1973147"/>
            <a:ext cx="8486775" cy="370522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2050" name="Picture 2" descr="Cancel Icon Icons Matt Symbol PNG | Picpng">
            <a:extLst>
              <a:ext uri="{FF2B5EF4-FFF2-40B4-BE49-F238E27FC236}">
                <a16:creationId xmlns:a16="http://schemas.microsoft.com/office/drawing/2014/main" id="{F7AB0749-7A91-4282-8B1B-982941D882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31000" y="4814650"/>
            <a:ext cx="649562" cy="639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DE7D9203-6F2F-4477-B894-568C714D88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17413" y="2171336"/>
            <a:ext cx="8737023" cy="226868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824E741E-6C4A-4E47-8348-BD9D1ED213E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2594821" y="2979000"/>
            <a:ext cx="9030600" cy="2356198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FA0F12E0-8D0F-4105-B28E-C514711044B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72229" y="3752174"/>
            <a:ext cx="9030600" cy="2346885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2" name="Slide Number">
            <a:extLst>
              <a:ext uri="{FF2B5EF4-FFF2-40B4-BE49-F238E27FC236}">
                <a16:creationId xmlns:a16="http://schemas.microsoft.com/office/drawing/2014/main" id="{F7DE1E1B-123D-F818-F1C0-AFDB578C76A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60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62546348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8DD45E0-CD34-40B3-85D5-4F6215700ED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000" b="1" dirty="0">
                <a:solidFill>
                  <a:schemeClr val="bg1"/>
                </a:solidFill>
              </a:rPr>
              <a:t>Частните методи </a:t>
            </a:r>
            <a:r>
              <a:rPr lang="bg-BG" sz="3000" dirty="0"/>
              <a:t>трябва да се тестват </a:t>
            </a:r>
            <a:r>
              <a:rPr lang="bg-BG" sz="3000" b="1" dirty="0"/>
              <a:t>индиректно</a:t>
            </a:r>
            <a:endParaRPr lang="en-US" sz="3000" b="1" dirty="0"/>
          </a:p>
          <a:p>
            <a:pPr lvl="1"/>
            <a:r>
              <a:rPr lang="bg-BG" sz="3000" dirty="0"/>
              <a:t>Чрез тестване на </a:t>
            </a:r>
            <a:r>
              <a:rPr lang="bg-BG" sz="3000" b="1" dirty="0"/>
              <a:t>публичните методи </a:t>
            </a:r>
            <a:r>
              <a:rPr lang="bg-BG" sz="3000" dirty="0"/>
              <a:t>със правилен вход и</a:t>
            </a:r>
            <a:r>
              <a:rPr lang="en-US" sz="3000" dirty="0"/>
              <a:t> </a:t>
            </a:r>
            <a:r>
              <a:rPr lang="bg-BG" sz="3000" dirty="0"/>
              <a:t>входящи условия</a:t>
            </a:r>
            <a:r>
              <a:rPr lang="en-US" sz="3000" dirty="0"/>
              <a:t>, </a:t>
            </a:r>
            <a:r>
              <a:rPr lang="bg-BG" sz="3000" dirty="0"/>
              <a:t>ще се извикат съответните </a:t>
            </a:r>
            <a:r>
              <a:rPr lang="bg-BG" sz="3000" b="1" dirty="0"/>
              <a:t>частни методи</a:t>
            </a:r>
            <a:endParaRPr lang="en-US" sz="3000" dirty="0"/>
          </a:p>
          <a:p>
            <a:pPr lvl="1"/>
            <a:r>
              <a:rPr lang="bg-BG" sz="3000" dirty="0"/>
              <a:t>Проверете </a:t>
            </a:r>
            <a:r>
              <a:rPr lang="bg-BG" sz="3000" b="1" dirty="0"/>
              <a:t>обхвата на тестовете</a:t>
            </a:r>
            <a:r>
              <a:rPr lang="bg-BG" sz="3000" dirty="0"/>
              <a:t>, за да се уверите, че всички редове от кода са тествани</a:t>
            </a:r>
            <a:r>
              <a:rPr lang="en-US" sz="3000" dirty="0"/>
              <a:t>!</a:t>
            </a:r>
          </a:p>
          <a:p>
            <a:r>
              <a:rPr lang="bg-BG" sz="3000" dirty="0"/>
              <a:t>Пример</a:t>
            </a:r>
            <a:r>
              <a:rPr lang="en-US" sz="3000" dirty="0"/>
              <a:t>: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0BDC6479-439F-49A2-AA4F-097E40EA8C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Тестване на частни методи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8CC2F561-CC6C-4612-A621-AFA078E862F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29422" y="3879000"/>
            <a:ext cx="6077935" cy="2695432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D327760C-AD6E-478E-94E6-FCE10FF0EA7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4432" y="4711296"/>
            <a:ext cx="4988561" cy="1862641"/>
          </a:xfrm>
          <a:prstGeom prst="rect">
            <a:avLst/>
          </a:prstGeom>
          <a:ln>
            <a:solidFill>
              <a:schemeClr val="bg2">
                <a:lumMod val="85000"/>
              </a:schemeClr>
            </a:solidFill>
          </a:ln>
        </p:spPr>
      </p:pic>
      <p:sp>
        <p:nvSpPr>
          <p:cNvPr id="8" name="Arrow: Right 7">
            <a:extLst>
              <a:ext uri="{FF2B5EF4-FFF2-40B4-BE49-F238E27FC236}">
                <a16:creationId xmlns:a16="http://schemas.microsoft.com/office/drawing/2014/main" id="{C83F953B-A057-4DDC-845B-0832FA40C15C}"/>
              </a:ext>
            </a:extLst>
          </p:cNvPr>
          <p:cNvSpPr/>
          <p:nvPr/>
        </p:nvSpPr>
        <p:spPr bwMode="auto">
          <a:xfrm>
            <a:off x="4387752" y="5287039"/>
            <a:ext cx="2068247" cy="407000"/>
          </a:xfrm>
          <a:prstGeom prst="rightArrow">
            <a:avLst>
              <a:gd name="adj1" fmla="val 35187"/>
              <a:gd name="adj2" fmla="val 99513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800"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D654E976-0C72-3B5E-6F9C-6D3609E5F87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61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546709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3" y="1179000"/>
            <a:ext cx="10090597" cy="5580000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pic>
        <p:nvPicPr>
          <p:cNvPr id="13" name="Picture SoftUni Mascot">
            <a:extLst>
              <a:ext uri="{FF2B5EF4-FFF2-40B4-BE49-F238E27FC236}">
                <a16:creationId xmlns:a16="http://schemas.microsoft.com/office/drawing/2014/main" id="{CCC3A316-993C-4741-8826-E104F27650A3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10381093" y="4557623"/>
            <a:ext cx="1739351" cy="1882415"/>
          </a:xfrm>
          <a:prstGeom prst="rect">
            <a:avLst/>
          </a:prstGeom>
        </p:spPr>
      </p:pic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716490" y="1314000"/>
            <a:ext cx="9365077" cy="5226201"/>
          </a:xfrm>
        </p:spPr>
        <p:txBody>
          <a:bodyPr>
            <a:noAutofit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Видове тестване </a:t>
            </a:r>
            <a:r>
              <a:rPr lang="bg-BG" sz="2600" dirty="0"/>
              <a:t>за код – компонентни, интеграционни, системни, приемни</a:t>
            </a:r>
            <a:endParaRPr lang="bg-BG" sz="2600" b="1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Компонентно тестване </a:t>
            </a:r>
            <a:r>
              <a:rPr lang="en-US" sz="2600" dirty="0"/>
              <a:t>== </a:t>
            </a:r>
            <a:r>
              <a:rPr lang="bg-BG" sz="2600" dirty="0"/>
              <a:t>автоматизирано тестване на конкретен компонент </a:t>
            </a:r>
            <a:r>
              <a:rPr lang="en-US" sz="2600" dirty="0"/>
              <a:t>(unit)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Framework</a:t>
            </a: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за тестване</a:t>
            </a:r>
            <a:r>
              <a:rPr lang="en-US" sz="2600" dirty="0"/>
              <a:t> == </a:t>
            </a:r>
            <a:r>
              <a:rPr lang="bg-BG" sz="2600" dirty="0"/>
              <a:t>основата за писане на тестове</a:t>
            </a:r>
            <a:endParaRPr lang="en-US" sz="2600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NUnit</a:t>
            </a:r>
            <a:r>
              <a:rPr lang="en-US" sz="2600" dirty="0"/>
              <a:t> == </a:t>
            </a:r>
            <a:r>
              <a:rPr lang="bg-BG" sz="2600" dirty="0"/>
              <a:t>автоматизиран</a:t>
            </a:r>
            <a:r>
              <a:rPr lang="en-US" sz="2600" dirty="0"/>
              <a:t> framework </a:t>
            </a:r>
            <a:r>
              <a:rPr lang="bg-BG" sz="2600" dirty="0"/>
              <a:t>за тестване за</a:t>
            </a:r>
            <a:r>
              <a:rPr lang="en-US" sz="2600" dirty="0"/>
              <a:t> C#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Моделът</a:t>
            </a: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 AAA</a:t>
            </a:r>
            <a:r>
              <a:rPr lang="bg-BG" sz="2600" dirty="0"/>
              <a:t> –</a:t>
            </a:r>
            <a:r>
              <a:rPr lang="en-US" sz="2600" dirty="0"/>
              <a:t> Arrange, Act, Assert</a:t>
            </a:r>
            <a:endParaRPr lang="bg-BG" sz="2600" dirty="0"/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en-US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Assertion</a:t>
            </a:r>
            <a:r>
              <a:rPr lang="bg-BG" sz="2600" dirty="0"/>
              <a:t> == проверка на резултатите </a:t>
            </a:r>
          </a:p>
          <a:p>
            <a:pPr marL="358775" indent="-358775">
              <a:lnSpc>
                <a:spcPct val="110000"/>
              </a:lnSpc>
              <a:buClr>
                <a:schemeClr val="bg2"/>
              </a:buClr>
            </a:pPr>
            <a:r>
              <a:rPr lang="bg-BG" sz="2600" b="1" dirty="0">
                <a:solidFill>
                  <a:schemeClr val="bg1">
                    <a:lumMod val="60000"/>
                    <a:lumOff val="40000"/>
                  </a:schemeClr>
                </a:solidFill>
              </a:rPr>
              <a:t>Обхват на тестовете </a:t>
            </a:r>
            <a:r>
              <a:rPr lang="bg-BG" sz="2600" dirty="0"/>
              <a:t>–</a:t>
            </a:r>
            <a:r>
              <a:rPr lang="en-US" sz="2600" dirty="0"/>
              <a:t> </a:t>
            </a:r>
            <a:r>
              <a:rPr lang="bg-BG" sz="2600" dirty="0"/>
              <a:t>проследява кои редове код</a:t>
            </a:r>
            <a:r>
              <a:rPr lang="en-US" sz="2600" dirty="0"/>
              <a:t> </a:t>
            </a:r>
            <a:r>
              <a:rPr lang="bg-BG" sz="2600" dirty="0"/>
              <a:t>(</a:t>
            </a:r>
            <a:r>
              <a:rPr lang="en-US" sz="2600" dirty="0"/>
              <a:t>LOC</a:t>
            </a:r>
            <a:r>
              <a:rPr lang="bg-BG" sz="2600" dirty="0"/>
              <a:t>)</a:t>
            </a:r>
            <a:r>
              <a:rPr lang="en-US" sz="2600" dirty="0"/>
              <a:t> </a:t>
            </a:r>
            <a:r>
              <a:rPr lang="bg-BG" sz="2600" dirty="0"/>
              <a:t>са тествани</a:t>
            </a:r>
            <a:endParaRPr lang="en-US" sz="2600" b="1" dirty="0">
              <a:solidFill>
                <a:schemeClr val="bg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3620237A-E262-2583-F7F7-5EA18A23B6C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62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7130097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06052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  <p:sp>
        <p:nvSpPr>
          <p:cNvPr id="4" name="Slide Number">
            <a:extLst>
              <a:ext uri="{FF2B5EF4-FFF2-40B4-BE49-F238E27FC236}">
                <a16:creationId xmlns:a16="http://schemas.microsoft.com/office/drawing/2014/main" id="{208AF818-1C7D-74A8-968A-5D8145EE86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1818118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44F0802-D038-2322-414C-78DC09140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800" b="1" dirty="0">
                <a:solidFill>
                  <a:schemeClr val="bg1"/>
                </a:solidFill>
              </a:rPr>
              <a:t>Интеграционно тестване </a:t>
            </a:r>
            <a:r>
              <a:rPr lang="bg-BG" sz="3800" dirty="0"/>
              <a:t>== </a:t>
            </a:r>
            <a:r>
              <a:rPr lang="bg-BG" sz="3800" b="1" dirty="0">
                <a:latin typeface="inter-regular"/>
              </a:rPr>
              <a:t>в</a:t>
            </a:r>
            <a:r>
              <a:rPr lang="bg-BG" sz="3800" b="1" i="0" dirty="0">
                <a:effectLst/>
                <a:latin typeface="inter-regular"/>
              </a:rPr>
              <a:t>торо ниво </a:t>
            </a:r>
            <a:r>
              <a:rPr lang="bg-BG" sz="3800" i="0" dirty="0">
                <a:effectLst/>
                <a:latin typeface="inter-regular"/>
              </a:rPr>
              <a:t>на процеса на тестване на софтуера</a:t>
            </a:r>
          </a:p>
          <a:p>
            <a:pPr>
              <a:buClr>
                <a:schemeClr val="tx1"/>
              </a:buClr>
            </a:pPr>
            <a:r>
              <a:rPr lang="bg-BG" sz="3800" i="0" dirty="0">
                <a:effectLst/>
                <a:latin typeface="inter-regular"/>
              </a:rPr>
              <a:t>Целта е да се провери </a:t>
            </a:r>
            <a:r>
              <a:rPr lang="bg-BG" sz="3800" b="1" i="0" dirty="0">
                <a:effectLst/>
                <a:latin typeface="inter-regular"/>
              </a:rPr>
              <a:t>съответствието</a:t>
            </a:r>
            <a:r>
              <a:rPr lang="bg-BG" sz="3800" i="0" dirty="0">
                <a:effectLst/>
                <a:latin typeface="inter-regular"/>
              </a:rPr>
              <a:t> на </a:t>
            </a:r>
            <a:r>
              <a:rPr lang="bg-BG" sz="3800" b="1" i="0" dirty="0">
                <a:effectLst/>
                <a:latin typeface="inter-regular"/>
              </a:rPr>
              <a:t>системата</a:t>
            </a:r>
            <a:r>
              <a:rPr lang="bg-BG" sz="3800" i="0" dirty="0">
                <a:effectLst/>
                <a:latin typeface="inter-regular"/>
              </a:rPr>
              <a:t> или компонента с посочените </a:t>
            </a:r>
            <a:r>
              <a:rPr lang="bg-BG" sz="3800" b="1" i="0" dirty="0">
                <a:effectLst/>
                <a:latin typeface="inter-regular"/>
              </a:rPr>
              <a:t>функционални изисквания</a:t>
            </a:r>
          </a:p>
          <a:p>
            <a:endParaRPr lang="bg-BG" sz="3600" dirty="0"/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4A3190D-8C2B-9B5F-4A9C-CC011A3B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Интеграционни тестове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5B00A023-1172-8BBE-EF32-B86E3846A68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9894689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44F0802-D038-2322-414C-78DC09140CD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ru-RU" sz="3800" b="1" dirty="0">
                <a:solidFill>
                  <a:schemeClr val="bg1"/>
                </a:solidFill>
                <a:latin typeface="+mj-lt"/>
              </a:rPr>
              <a:t>Системно тестване </a:t>
            </a:r>
            <a:r>
              <a:rPr lang="ru-RU" sz="3800" dirty="0">
                <a:latin typeface="+mj-lt"/>
              </a:rPr>
              <a:t>== </a:t>
            </a:r>
            <a:r>
              <a:rPr lang="ru-RU" sz="3800" b="1" dirty="0">
                <a:latin typeface="+mj-lt"/>
              </a:rPr>
              <a:t>т</a:t>
            </a:r>
            <a:r>
              <a:rPr lang="ru-RU" sz="3800" b="1" i="0" dirty="0">
                <a:effectLst/>
                <a:latin typeface="+mj-lt"/>
              </a:rPr>
              <a:t>рето ниво </a:t>
            </a:r>
            <a:r>
              <a:rPr lang="ru-RU" sz="3800" i="0" dirty="0">
                <a:effectLst/>
                <a:latin typeface="+mj-lt"/>
              </a:rPr>
              <a:t>на процеса на тестване на софтуера</a:t>
            </a:r>
          </a:p>
          <a:p>
            <a:pPr>
              <a:buClr>
                <a:schemeClr val="tx1"/>
              </a:buClr>
            </a:pPr>
            <a:r>
              <a:rPr lang="bg-BG" sz="3800" b="0" i="0" dirty="0">
                <a:effectLst/>
                <a:latin typeface="+mj-lt"/>
              </a:rPr>
              <a:t>Фокусира се върху </a:t>
            </a:r>
            <a:r>
              <a:rPr lang="bg-BG" sz="3800" b="1" i="0" dirty="0">
                <a:effectLst/>
                <a:latin typeface="+mj-lt"/>
              </a:rPr>
              <a:t>цялата система</a:t>
            </a:r>
            <a:r>
              <a:rPr lang="bg-BG" sz="3800" b="0" i="0" dirty="0">
                <a:effectLst/>
                <a:latin typeface="+mj-lt"/>
              </a:rPr>
              <a:t>:</a:t>
            </a:r>
          </a:p>
          <a:p>
            <a:pPr lvl="1">
              <a:buClr>
                <a:schemeClr val="tx1"/>
              </a:buClr>
            </a:pPr>
            <a:r>
              <a:rPr lang="bg-BG" sz="3800" b="0" i="0" dirty="0">
                <a:effectLst/>
                <a:latin typeface="+mj-lt"/>
              </a:rPr>
              <a:t>Нейното </a:t>
            </a:r>
            <a:r>
              <a:rPr lang="bg-BG" sz="3800" b="1" i="0" dirty="0">
                <a:effectLst/>
                <a:latin typeface="+mj-lt"/>
              </a:rPr>
              <a:t>поведение</a:t>
            </a:r>
            <a:r>
              <a:rPr lang="bg-BG" sz="3800" b="0" i="0" dirty="0">
                <a:effectLst/>
                <a:latin typeface="+mj-lt"/>
              </a:rPr>
              <a:t> (какво прави системата) </a:t>
            </a:r>
          </a:p>
          <a:p>
            <a:pPr lvl="1">
              <a:buClr>
                <a:schemeClr val="tx1"/>
              </a:buClr>
            </a:pPr>
            <a:r>
              <a:rPr lang="ru-RU" sz="3800" b="1" i="0" dirty="0">
                <a:effectLst/>
                <a:latin typeface="+mj-lt"/>
              </a:rPr>
              <a:t>Възможностите</a:t>
            </a:r>
            <a:r>
              <a:rPr lang="ru-RU" sz="3800" b="0" i="0" dirty="0">
                <a:effectLst/>
                <a:latin typeface="+mj-lt"/>
              </a:rPr>
              <a:t> ѝ (как системата го прави)</a:t>
            </a:r>
            <a:endParaRPr lang="bg-BG" sz="3800" b="0" i="0" dirty="0">
              <a:effectLst/>
              <a:latin typeface="+mj-lt"/>
            </a:endParaRPr>
          </a:p>
          <a:p>
            <a:pPr>
              <a:buClr>
                <a:schemeClr val="tx1"/>
              </a:buClr>
            </a:pPr>
            <a:r>
              <a:rPr lang="ru-RU" sz="3800" i="0" dirty="0">
                <a:effectLst/>
                <a:latin typeface="+mj-lt"/>
              </a:rPr>
              <a:t>Целта е да се оцени съответствието на системата със спецификациите </a:t>
            </a:r>
            <a:r>
              <a:rPr lang="ru-RU" sz="3800" b="1" i="0" dirty="0">
                <a:effectLst/>
                <a:latin typeface="+mj-lt"/>
              </a:rPr>
              <a:t>от край до край</a:t>
            </a:r>
            <a:endParaRPr lang="bg-BG" sz="3800" b="1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24A3190D-8C2B-9B5F-4A9C-CC011A3BB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Системно тестване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4C746F56-4156-C1CA-0882-B4E88F03483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34266931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AA72DC9-436F-597D-D387-EA0C402511D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bg-BG" sz="3800" b="1" i="0" dirty="0">
                <a:solidFill>
                  <a:schemeClr val="bg1"/>
                </a:solidFill>
                <a:effectLst/>
                <a:latin typeface="+mj-lt"/>
              </a:rPr>
              <a:t>Приемно тестване </a:t>
            </a:r>
            <a:r>
              <a:rPr lang="bg-BG" sz="3800" i="0" dirty="0">
                <a:effectLst/>
                <a:latin typeface="+mj-lt"/>
              </a:rPr>
              <a:t>==</a:t>
            </a:r>
            <a:r>
              <a:rPr lang="bg-BG" sz="3800" b="1" i="0" dirty="0">
                <a:effectLst/>
                <a:latin typeface="+mj-lt"/>
              </a:rPr>
              <a:t> финално ниво </a:t>
            </a:r>
            <a:r>
              <a:rPr lang="ru-RU" sz="3800" dirty="0">
                <a:effectLst/>
                <a:latin typeface="+mj-lt"/>
              </a:rPr>
              <a:t>на процеса на тестване на софтуера</a:t>
            </a:r>
            <a:endParaRPr lang="bg-BG" sz="3800" dirty="0">
              <a:latin typeface="+mj-lt"/>
            </a:endParaRPr>
          </a:p>
          <a:p>
            <a:r>
              <a:rPr lang="bg-BG" sz="3800" i="0" dirty="0">
                <a:effectLst/>
                <a:latin typeface="+mj-lt"/>
              </a:rPr>
              <a:t>Обикновено се извършва </a:t>
            </a:r>
            <a:r>
              <a:rPr lang="bg-BG" sz="3800" b="1" i="0" dirty="0">
                <a:effectLst/>
                <a:latin typeface="+mj-lt"/>
              </a:rPr>
              <a:t>преди деплойване</a:t>
            </a:r>
            <a:endParaRPr lang="en-US" sz="3800" b="1" dirty="0">
              <a:latin typeface="+mj-lt"/>
            </a:endParaRPr>
          </a:p>
          <a:p>
            <a:r>
              <a:rPr lang="ru-RU" sz="3800" i="0" dirty="0">
                <a:effectLst/>
                <a:latin typeface="+mj-lt"/>
              </a:rPr>
              <a:t>Целта му е да се провери дали </a:t>
            </a:r>
            <a:r>
              <a:rPr lang="ru-RU" sz="3800" b="1" i="0" dirty="0">
                <a:effectLst/>
                <a:latin typeface="+mj-lt"/>
              </a:rPr>
              <a:t>продуктът отговаря </a:t>
            </a:r>
            <a:r>
              <a:rPr lang="ru-RU" sz="3800" i="0" dirty="0">
                <a:effectLst/>
                <a:latin typeface="+mj-lt"/>
              </a:rPr>
              <a:t>на </a:t>
            </a:r>
            <a:r>
              <a:rPr lang="ru-RU" sz="3800" b="1" i="0" dirty="0">
                <a:effectLst/>
                <a:latin typeface="+mj-lt"/>
              </a:rPr>
              <a:t>изискванията на клиента </a:t>
            </a:r>
            <a:r>
              <a:rPr lang="ru-RU" sz="3800" i="0" dirty="0">
                <a:effectLst/>
                <a:latin typeface="+mj-lt"/>
              </a:rPr>
              <a:t>и дали може да бъде </a:t>
            </a:r>
            <a:r>
              <a:rPr lang="ru-RU" sz="3800" b="1" i="0" dirty="0">
                <a:effectLst/>
                <a:latin typeface="+mj-lt"/>
              </a:rPr>
              <a:t>приет</a:t>
            </a:r>
            <a:endParaRPr lang="bg-BG" sz="3800" b="1" dirty="0">
              <a:latin typeface="+mj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AA85F20-1E82-A311-5E65-A55B07CF1D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Приемно тестване</a:t>
            </a:r>
          </a:p>
        </p:txBody>
      </p:sp>
      <p:sp>
        <p:nvSpPr>
          <p:cNvPr id="5" name="Slide Number">
            <a:extLst>
              <a:ext uri="{FF2B5EF4-FFF2-40B4-BE49-F238E27FC236}">
                <a16:creationId xmlns:a16="http://schemas.microsoft.com/office/drawing/2014/main" id="{0C1EE98A-EC1C-9A41-485B-1B6E456ED49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19281008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3833</TotalTime>
  <Words>3521</Words>
  <Application>Microsoft Office PowerPoint</Application>
  <PresentationFormat>Широк екран</PresentationFormat>
  <Paragraphs>543</Paragraphs>
  <Slides>64</Slides>
  <Notes>12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64</vt:i4>
      </vt:variant>
    </vt:vector>
  </HeadingPairs>
  <TitlesOfParts>
    <vt:vector size="70" baseType="lpstr">
      <vt:lpstr>Arial</vt:lpstr>
      <vt:lpstr>Calibri</vt:lpstr>
      <vt:lpstr>Consolas</vt:lpstr>
      <vt:lpstr>inter-regular</vt:lpstr>
      <vt:lpstr>Wingdings</vt:lpstr>
      <vt:lpstr>SoftUni</vt:lpstr>
      <vt:lpstr>Компонентно тестване (Unit Testing)</vt:lpstr>
      <vt:lpstr>Съдържание</vt:lpstr>
      <vt:lpstr>Компонентно тестване (Unit Testing)</vt:lpstr>
      <vt:lpstr>Какво е тестване?</vt:lpstr>
      <vt:lpstr>Нива на тестване</vt:lpstr>
      <vt:lpstr>Компонентно тестване</vt:lpstr>
      <vt:lpstr>Интеграционни тестове</vt:lpstr>
      <vt:lpstr>Системно тестване</vt:lpstr>
      <vt:lpstr>Приемно тестване</vt:lpstr>
      <vt:lpstr>Технологични рамки за тестване</vt:lpstr>
      <vt:lpstr>Технологични рамки за тестване</vt:lpstr>
      <vt:lpstr>Framework за тестване – Пример</vt:lpstr>
      <vt:lpstr>Сравнение между Framework за тестване и за компонентно тестване</vt:lpstr>
      <vt:lpstr>Конфигурация и първи тест</vt:lpstr>
      <vt:lpstr>NUnit</vt:lpstr>
      <vt:lpstr>Създаване на празно решение</vt:lpstr>
      <vt:lpstr>Създаване на проект за тестване (1)</vt:lpstr>
      <vt:lpstr>Създаване на проект за тестване (2)</vt:lpstr>
      <vt:lpstr>Създаване на NUnit проект</vt:lpstr>
      <vt:lpstr>Добавяне на проектна референция</vt:lpstr>
      <vt:lpstr>Напишете първия тест</vt:lpstr>
      <vt:lpstr>Изпълнение на тестовете</vt:lpstr>
      <vt:lpstr>NUnit: NuGet пакети</vt:lpstr>
      <vt:lpstr>Тестови класове и методи</vt:lpstr>
      <vt:lpstr>Методи за инициализация и изчистване</vt:lpstr>
      <vt:lpstr>Arrange, Act, Assert</vt:lpstr>
      <vt:lpstr>Моделът за тестване "AAA"</vt:lpstr>
      <vt:lpstr>Проверка на резултатите и  изходните изисквания</vt:lpstr>
      <vt:lpstr>Проверки (1)</vt:lpstr>
      <vt:lpstr>Проверки (2)</vt:lpstr>
      <vt:lpstr>Проверки (3)</vt:lpstr>
      <vt:lpstr>Съобщения при проверки</vt:lpstr>
      <vt:lpstr>Имплементиране на NUnit  тестове</vt:lpstr>
      <vt:lpstr>Тестове за клас Collection&lt;T&gt;</vt:lpstr>
      <vt:lpstr>Дефиниране на тестове (1)</vt:lpstr>
      <vt:lpstr>Дефиниране на тестове (2)</vt:lpstr>
      <vt:lpstr>Дефиниране на тестове (3)</vt:lpstr>
      <vt:lpstr>Тестване на празен конструктор</vt:lpstr>
      <vt:lpstr>Тестване на конструктор с параметри</vt:lpstr>
      <vt:lpstr>Тестване на добавяне</vt:lpstr>
      <vt:lpstr>Тестване на диапазон + разширяване</vt:lpstr>
      <vt:lpstr>Тестване на взимане по индекс</vt:lpstr>
      <vt:lpstr>Тестване на взимане по невалиден индекс</vt:lpstr>
      <vt:lpstr>Тестване на ToString() за вложени колекции</vt:lpstr>
      <vt:lpstr>Тестване с 1 милион елемента</vt:lpstr>
      <vt:lpstr>Data-Driven тестване</vt:lpstr>
      <vt:lpstr>Data-Driven тестване</vt:lpstr>
      <vt:lpstr>Data-Driven тестване с NUnit (1)</vt:lpstr>
      <vt:lpstr>Data-Driven тестване с NUnit (2)</vt:lpstr>
      <vt:lpstr>Проверка на кода,  обхванат от компонентните тестове</vt:lpstr>
      <vt:lpstr>Обхват на тестовете</vt:lpstr>
      <vt:lpstr>Обхват на тестовете – Примери (1)</vt:lpstr>
      <vt:lpstr>Обхват на тестовете: Примери (2)</vt:lpstr>
      <vt:lpstr>Инструменти за обхват на тестовете за C#</vt:lpstr>
      <vt:lpstr>Инсталиране на "Fine Code Coverage" във VS</vt:lpstr>
      <vt:lpstr>Активиране на "Fine Code Coverage" във VS</vt:lpstr>
      <vt:lpstr>Утвърдени практики в компонентното тестване</vt:lpstr>
      <vt:lpstr>Именуване на тестови методи</vt:lpstr>
      <vt:lpstr>Компонентно тестване: Утвърдени практики (1)</vt:lpstr>
      <vt:lpstr>Компонентно тестване: Утвърдени практики (2)</vt:lpstr>
      <vt:lpstr>Тестване на частни методи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Компонентно тестване</dc:title>
  <dc:subject>Модул 2 - Структури от данни и алгоритми</dc:subject>
  <dc:creator>BG-IT-Edu</dc:creator>
  <cp:keywords>SoftUni Foundation; SoftUni; Programming; Software</cp:keywords>
  <dc:description>Open Programming and IT Courseware for IT Teachers (BG-IT-Edu): https://github.com/BG-IT-Edu
With the kind support of SoftUni: https://softuni.bg</dc:description>
  <cp:lastModifiedBy>Stefan Kuiumdjiev</cp:lastModifiedBy>
  <cp:revision>92</cp:revision>
  <dcterms:created xsi:type="dcterms:W3CDTF">2018-05-23T13:08:44Z</dcterms:created>
  <dcterms:modified xsi:type="dcterms:W3CDTF">2023-09-17T14:26:53Z</dcterms:modified>
  <cp:category>computer programming;programming;software development;software engineering</cp:category>
</cp:coreProperties>
</file>