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3"/>
  </p:notesMasterIdLst>
  <p:handoutMasterIdLst>
    <p:handoutMasterId r:id="rId34"/>
  </p:handoutMasterIdLst>
  <p:sldIdLst>
    <p:sldId id="291" r:id="rId2"/>
    <p:sldId id="292" r:id="rId3"/>
    <p:sldId id="294" r:id="rId4"/>
    <p:sldId id="295" r:id="rId5"/>
    <p:sldId id="296" r:id="rId6"/>
    <p:sldId id="298" r:id="rId7"/>
    <p:sldId id="299" r:id="rId8"/>
    <p:sldId id="300" r:id="rId9"/>
    <p:sldId id="495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494" r:id="rId23"/>
    <p:sldId id="313" r:id="rId24"/>
    <p:sldId id="314" r:id="rId25"/>
    <p:sldId id="315" r:id="rId26"/>
    <p:sldId id="316" r:id="rId27"/>
    <p:sldId id="317" r:id="rId28"/>
    <p:sldId id="318" r:id="rId29"/>
    <p:sldId id="319" r:id="rId30"/>
    <p:sldId id="401" r:id="rId31"/>
    <p:sldId id="49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6DFFD998-DD8C-4528-A37B-9330D0402A4D}">
          <p14:sldIdLst>
            <p14:sldId id="291"/>
            <p14:sldId id="292"/>
          </p14:sldIdLst>
        </p14:section>
        <p14:section name="Какво е енкапсулация?" id="{B8F32016-7431-4DE3-B21E-2ABFDA04702D}">
          <p14:sldIdLst>
            <p14:sldId id="294"/>
            <p14:sldId id="295"/>
            <p14:sldId id="296"/>
          </p14:sldIdLst>
        </p14:section>
        <p14:section name="Модификатори за достъп" id="{0223928D-95C5-487D-B9F1-73D870003CF5}">
          <p14:sldIdLst>
            <p14:sldId id="298"/>
            <p14:sldId id="299"/>
            <p14:sldId id="300"/>
            <p14:sldId id="495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Валидация" id="{C0D37F97-36DE-4C82-98CC-486838AF9947}">
          <p14:sldIdLst>
            <p14:sldId id="308"/>
            <p14:sldId id="309"/>
            <p14:sldId id="310"/>
            <p14:sldId id="311"/>
            <p14:sldId id="312"/>
          </p14:sldIdLst>
        </p14:section>
        <p14:section name="Променими и непроменими обекти" id="{D9348608-406E-45DB-B5B3-BDA71A3CAA95}">
          <p14:sldIdLst>
            <p14:sldId id="494"/>
            <p14:sldId id="313"/>
            <p14:sldId id="314"/>
            <p14:sldId id="315"/>
            <p14:sldId id="316"/>
            <p14:sldId id="317"/>
            <p14:sldId id="318"/>
          </p14:sldIdLst>
        </p14:section>
        <p14:section name="Обобщение" id="{EE2640C3-281C-4B84-9D33-030C1D092D2C}">
          <p14:sldIdLst>
            <p14:sldId id="319"/>
            <p14:sldId id="401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31" autoAdjust="0"/>
    <p:restoredTop sz="95215" autoAdjust="0"/>
  </p:normalViewPr>
  <p:slideViewPr>
    <p:cSldViewPr showGuides="1">
      <p:cViewPr varScale="1">
        <p:scale>
          <a:sx n="152" d="100"/>
          <a:sy n="152" d="100"/>
        </p:scale>
        <p:origin x="368" y="18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17.12.22 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12/17/22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5FDAF2F-15EE-4826-A484-1A999E83C11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349418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00643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714A544-2F3B-41FD-A739-AC3A087997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917525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FD14236-4576-4105-AAD1-7C969FCF050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885926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B3870E2-B579-4A21-9A24-0D329EF528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219621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159447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D5C8C0D-B3F7-4463-9A8E-1EC6F4962F2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523832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7A39B85-E5D9-4A4E-81E6-254839195C9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61696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BB02913-2456-4263-9670-8F6A8CDDC63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8065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C506739-5DCA-4827-ABDF-8FCD90A02B0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90190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722A4E8-A399-4B2F-ABA9-DD7956C8C9A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19510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6ED6970-328B-4BD1-9552-386EFB30198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986609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C1B15B3-1C71-46D2-AF37-32827E7850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17860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33D695B-80D2-4F6D-86D3-6B6ED495DAE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06389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DCE4A3F-C044-4267-8182-C4C89C6E714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94897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0D49A49-D785-4F17-AF39-30934A68079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13223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424D6F7-190E-4935-8703-9F0E4041A5F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84806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49E6E3-5248-41E2-98E8-5B580706C2B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526280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177A753-3CCE-44C2-ABE7-47F3D15ED7F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729504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E822065-7631-482F-97C0-69BD8085969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27209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3#0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3#0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3#0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3#1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3#2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3#3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3#3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0" y="5270641"/>
            <a:ext cx="3187700" cy="4445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bg-BG" dirty="0"/>
              <a:t>       </a:t>
            </a:r>
            <a:r>
              <a:rPr lang="en-US" sz="3100" b="1" dirty="0"/>
              <a:t>Technical Trainers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0" y="4745178"/>
            <a:ext cx="3465526" cy="5254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      </a:t>
            </a:r>
            <a:r>
              <a:rPr lang="en-US" b="1" dirty="0"/>
              <a:t>SoftUni Team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065254" y="1158163"/>
            <a:ext cx="7294547" cy="882654"/>
          </a:xfrm>
        </p:spPr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bg-BG" dirty="0"/>
              <a:t>Ползи от </a:t>
            </a:r>
            <a:r>
              <a:rPr lang="bg-BG" dirty="0" err="1"/>
              <a:t>енкапсулацията</a:t>
            </a:r>
            <a:endParaRPr lang="en-US" sz="3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162240" y="179602"/>
            <a:ext cx="5100573" cy="882654"/>
          </a:xfrm>
        </p:spPr>
        <p:txBody>
          <a:bodyPr>
            <a:normAutofit/>
          </a:bodyPr>
          <a:lstStyle/>
          <a:p>
            <a:r>
              <a:rPr lang="bg-BG" dirty="0"/>
              <a:t>Енкапсулация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18702437">
            <a:off x="4456998" y="4084014"/>
            <a:ext cx="1688043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bg2"/>
                </a:solidFill>
              </a:rPr>
              <a:t>variables</a:t>
            </a:r>
            <a:endParaRPr lang="bg-BG" sz="2800" b="1" dirty="0">
              <a:solidFill>
                <a:schemeClr val="bg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000" y="2214000"/>
            <a:ext cx="1900365" cy="190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82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2" y="1230234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internal</a:t>
            </a:r>
            <a:r>
              <a:rPr lang="en-US" sz="3400" dirty="0"/>
              <a:t> </a:t>
            </a:r>
            <a:r>
              <a:rPr lang="bg-BG" sz="3400" dirty="0"/>
              <a:t>е модификаторът </a:t>
            </a:r>
            <a:r>
              <a:rPr lang="bg-BG" sz="3400" b="1" dirty="0">
                <a:solidFill>
                  <a:schemeClr val="bg1"/>
                </a:solidFill>
              </a:rPr>
              <a:t>по подразбиране на всеки клас</a:t>
            </a:r>
            <a:endParaRPr lang="en-US" sz="3400" dirty="0"/>
          </a:p>
          <a:p>
            <a:endParaRPr lang="en-US" sz="3400" dirty="0"/>
          </a:p>
          <a:p>
            <a:endParaRPr lang="en-US" sz="2800" dirty="0"/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endParaRPr lang="en-US" sz="3600" dirty="0"/>
          </a:p>
          <a:p>
            <a:pPr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Достъпен</a:t>
            </a:r>
            <a:r>
              <a:rPr lang="en-US" sz="3400" dirty="0"/>
              <a:t> </a:t>
            </a:r>
            <a:r>
              <a:rPr lang="bg-BG" sz="3400" dirty="0"/>
              <a:t>от всеки друг клас </a:t>
            </a:r>
            <a:r>
              <a:rPr lang="bg-BG" sz="3400" b="1" dirty="0">
                <a:solidFill>
                  <a:schemeClr val="bg1"/>
                </a:solidFill>
              </a:rPr>
              <a:t>в същия проект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Модификатор за вътрешен достъп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71000" y="1809000"/>
            <a:ext cx="7695000" cy="27828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class Person 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internal string Name { get; set; 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internal int Age { get; set; 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71000" y="5273285"/>
            <a:ext cx="6613592" cy="12337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Team rm = new Team("Real");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rm.Name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"Real Madrid";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CF50326-3006-46A5-8EE1-FFA89045DB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69679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Създайте клас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en-US" sz="3200" dirty="0"/>
              <a:t>, </a:t>
            </a:r>
            <a:r>
              <a:rPr lang="bg-BG" sz="3200" dirty="0"/>
              <a:t>който трябва да има </a:t>
            </a:r>
            <a:r>
              <a:rPr lang="bg-BG" sz="3200" b="1" dirty="0">
                <a:solidFill>
                  <a:schemeClr val="bg1"/>
                </a:solidFill>
              </a:rPr>
              <a:t>публични свойства</a:t>
            </a:r>
            <a:r>
              <a:rPr lang="en-US" sz="3200" dirty="0"/>
              <a:t> </a:t>
            </a:r>
            <a:r>
              <a:rPr lang="bg-BG" sz="3200" dirty="0"/>
              <a:t>с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частни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setter</a:t>
            </a:r>
            <a:r>
              <a:rPr lang="bg-BG" sz="3200" b="1" dirty="0">
                <a:solidFill>
                  <a:schemeClr val="bg1"/>
                </a:solidFill>
              </a:rPr>
              <a:t>-и</a:t>
            </a:r>
            <a:r>
              <a:rPr lang="en-US" sz="3200" dirty="0"/>
              <a:t> </a:t>
            </a:r>
            <a:r>
              <a:rPr lang="bg-BG" sz="3200" dirty="0"/>
              <a:t>за</a:t>
            </a:r>
            <a:r>
              <a:rPr lang="en-US" sz="3200" dirty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Сортирайте хора по име и възраст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3801000" y="3044310"/>
            <a:ext cx="5115794" cy="3058621"/>
            <a:chOff x="-306388" y="2080569"/>
            <a:chExt cx="3137848" cy="3058621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80569"/>
              <a:ext cx="3137848" cy="64894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Person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2735924"/>
              <a:ext cx="3137848" cy="240326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+FirstName:string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+LastName:string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+Age:int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+ToString():string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pic>
        <p:nvPicPr>
          <p:cNvPr id="19" name="Picture 2" descr="https://www.iconspng.com/uploads/man-hello/man-hello.png">
            <a:extLst>
              <a:ext uri="{FF2B5EF4-FFF2-40B4-BE49-F238E27FC236}">
                <a16:creationId xmlns:a16="http://schemas.microsoft.com/office/drawing/2014/main" id="{25465F78-A018-483D-8312-A67022D5F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610" y="2495422"/>
            <a:ext cx="1890602" cy="3607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8D622DE5-43EB-46EC-ADFB-DE0D34EA49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567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Сортирайте хора по име и възраст (1)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740873" y="1179000"/>
            <a:ext cx="10710255" cy="5132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600" dirty="0"/>
              <a:t>public class </a:t>
            </a:r>
            <a:r>
              <a:rPr lang="en-GB" sz="2600" dirty="0">
                <a:solidFill>
                  <a:schemeClr val="bg1"/>
                </a:solidFill>
              </a:rPr>
              <a:t>Person</a:t>
            </a:r>
            <a:r>
              <a:rPr lang="en-GB" sz="2600" dirty="0"/>
              <a:t>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600" dirty="0"/>
              <a:t>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600" dirty="0"/>
              <a:t>  </a:t>
            </a:r>
            <a:r>
              <a:rPr lang="en-GB" sz="2600" i="1" dirty="0">
                <a:solidFill>
                  <a:schemeClr val="accent2"/>
                </a:solidFill>
              </a:rPr>
              <a:t>//</a:t>
            </a:r>
            <a:r>
              <a:rPr lang="bg-BG" sz="2600" i="1" dirty="0">
                <a:solidFill>
                  <a:schemeClr val="accent2"/>
                </a:solidFill>
              </a:rPr>
              <a:t> </a:t>
            </a:r>
            <a:r>
              <a:rPr lang="en-GB" sz="2600" dirty="0">
                <a:solidFill>
                  <a:schemeClr val="accent2"/>
                </a:solidFill>
              </a:rPr>
              <a:t>TODO:</a:t>
            </a:r>
            <a:r>
              <a:rPr lang="en-GB" sz="2600" i="1" dirty="0">
                <a:solidFill>
                  <a:schemeClr val="accent2"/>
                </a:solidFill>
              </a:rPr>
              <a:t> Add a constructor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public string FirstName { get; private set;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public string LastName { get; private set;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public int Age { get; private set;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600" dirty="0"/>
              <a:t>  public override string ToString() </a:t>
            </a:r>
            <a:endParaRPr lang="bg-BG" sz="26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bg-BG" sz="2600" dirty="0"/>
              <a:t>  </a:t>
            </a:r>
            <a:r>
              <a:rPr lang="en-GB" sz="2600" dirty="0"/>
              <a:t>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600" dirty="0"/>
              <a:t>    return $"</a:t>
            </a:r>
            <a:r>
              <a:rPr lang="en-US" sz="2600" dirty="0"/>
              <a:t>{FirstName} {LastName} is {Age} years old.";</a:t>
            </a:r>
            <a:endParaRPr lang="en-GB" sz="26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600" dirty="0"/>
              <a:t> 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600" dirty="0"/>
              <a:t>}</a:t>
            </a:r>
            <a:endParaRPr lang="en-US" sz="2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88D088-EB69-44AD-BEAA-9DAF451D2F5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https://judge.softuni.bg/Contests/Practice/Index/3163#0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6B11612-C867-4083-8D10-2DC88381FF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0057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Сортирайте хора по име и възраст (2)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110164" y="1359000"/>
            <a:ext cx="9971673" cy="49167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800" dirty="0"/>
              <a:t>var lines = int.Parse(Console.ReadLine());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800" dirty="0"/>
              <a:t>var people = new List&lt;</a:t>
            </a:r>
            <a:r>
              <a:rPr lang="en-US" sz="2800" dirty="0">
                <a:solidFill>
                  <a:schemeClr val="bg1"/>
                </a:solidFill>
              </a:rPr>
              <a:t>Person</a:t>
            </a:r>
            <a:r>
              <a:rPr lang="en-US" sz="2800" dirty="0"/>
              <a:t>&gt;();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800" dirty="0"/>
              <a:t>for (int i = 0; i &lt; lines; i++) </a:t>
            </a:r>
            <a:endParaRPr lang="bg-BG" sz="2800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800" dirty="0"/>
              <a:t>{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800" dirty="0"/>
              <a:t>  var cmdArgs = Console.ReadLine().Split();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800" i="1" dirty="0">
                <a:solidFill>
                  <a:schemeClr val="accent2"/>
                </a:solidFill>
              </a:rPr>
              <a:t>  // Create variables for constructor parameters</a:t>
            </a:r>
            <a:endParaRPr lang="bg-BG" sz="2800" i="1" dirty="0">
              <a:solidFill>
                <a:schemeClr val="accent2"/>
              </a:solidFill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bg-BG" sz="2800" i="1" dirty="0">
                <a:solidFill>
                  <a:schemeClr val="accent2"/>
                </a:solidFill>
              </a:rPr>
              <a:t>  // </a:t>
            </a:r>
            <a:r>
              <a:rPr lang="en-US" sz="2800" i="1" dirty="0">
                <a:solidFill>
                  <a:schemeClr val="accent2"/>
                </a:solidFill>
              </a:rPr>
              <a:t>Initialize a Person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800" i="1" dirty="0">
                <a:solidFill>
                  <a:schemeClr val="accent2"/>
                </a:solidFill>
              </a:rPr>
              <a:t>  // Add it to the list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8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88D088-EB69-44AD-BEAA-9DAF451D2F5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https://judge.softuni.bg/Contests/Practice/Index/3163#0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1A13E87-A081-474F-B573-5934FEA9E4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510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Сортирайте хора по име и възраст (3)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464332" y="1494846"/>
            <a:ext cx="11263337" cy="283415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i="1" noProof="1">
                <a:solidFill>
                  <a:schemeClr val="accent2"/>
                </a:solidFill>
              </a:rPr>
              <a:t>//continued from previous slide</a:t>
            </a:r>
          </a:p>
          <a:p>
            <a:r>
              <a:rPr lang="en-US" sz="2600" noProof="1"/>
              <a:t>var </a:t>
            </a:r>
            <a:r>
              <a:rPr lang="en-US" sz="2600" noProof="1">
                <a:solidFill>
                  <a:schemeClr val="bg1"/>
                </a:solidFill>
              </a:rPr>
              <a:t>sorted</a:t>
            </a:r>
            <a:r>
              <a:rPr lang="en-US" sz="2600" noProof="1"/>
              <a:t> = people.OrderBy(p =&gt; p.FirstName)</a:t>
            </a:r>
          </a:p>
          <a:p>
            <a:r>
              <a:rPr lang="en-US" sz="2600" noProof="1"/>
              <a:t>  .ThenBy(p =&gt; p.Age).ToList();</a:t>
            </a:r>
          </a:p>
          <a:p>
            <a:endParaRPr lang="en-US" sz="2600" i="1" dirty="0">
              <a:solidFill>
                <a:schemeClr val="accent2"/>
              </a:solidFill>
            </a:endParaRPr>
          </a:p>
          <a:p>
            <a:r>
              <a:rPr lang="en-US" sz="2600" noProof="1"/>
              <a:t>Console.WriteLine(string.Join(Environment.NewLine, sorted));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88D088-EB69-44AD-BEAA-9DAF451D2F5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https://judge.softuni.bg/Contests/Practice/Index/3163#0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A1539A2-D6E7-4CBC-BF16-65E6C8C716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5389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427875"/>
          </a:xfrm>
        </p:spPr>
        <p:txBody>
          <a:bodyPr>
            <a:normAutofit/>
          </a:bodyPr>
          <a:lstStyle/>
          <a:p>
            <a:r>
              <a:rPr lang="bg-BG" sz="3200" dirty="0"/>
              <a:t>Разширете класа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en-US" sz="3200" dirty="0"/>
              <a:t> </a:t>
            </a:r>
            <a:r>
              <a:rPr lang="bg-BG" sz="3200" dirty="0"/>
              <a:t>със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Salary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 (заплата)</a:t>
            </a:r>
            <a:endParaRPr lang="en-US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bg-BG" sz="3200" dirty="0"/>
              <a:t>Добавете</a:t>
            </a:r>
            <a:r>
              <a:rPr lang="en-US" sz="3200" dirty="0"/>
              <a:t> getter </a:t>
            </a:r>
            <a:r>
              <a:rPr lang="bg-BG" sz="3200" dirty="0"/>
              <a:t>за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Salary</a:t>
            </a:r>
          </a:p>
          <a:p>
            <a:r>
              <a:rPr lang="bg-BG" sz="3200" dirty="0"/>
              <a:t>Добавете метод</a:t>
            </a:r>
            <a:r>
              <a:rPr lang="en-US" sz="3200" dirty="0"/>
              <a:t>, </a:t>
            </a:r>
            <a:r>
              <a:rPr lang="bg-BG" sz="3200" dirty="0"/>
              <a:t>който </a:t>
            </a:r>
          </a:p>
          <a:p>
            <a:pPr marL="0" indent="0">
              <a:buNone/>
            </a:pPr>
            <a:r>
              <a:rPr lang="bg-BG" sz="3200" dirty="0"/>
              <a:t>увеличава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Salary</a:t>
            </a:r>
            <a:r>
              <a:rPr lang="en-US" sz="3200" dirty="0"/>
              <a:t> </a:t>
            </a:r>
            <a:r>
              <a:rPr lang="bg-BG" sz="3200" dirty="0"/>
              <a:t>с определен </a:t>
            </a:r>
          </a:p>
          <a:p>
            <a:pPr marL="0" indent="0">
              <a:buNone/>
            </a:pPr>
            <a:r>
              <a:rPr lang="bg-BG" sz="3200" dirty="0"/>
              <a:t>процент</a:t>
            </a:r>
            <a:endParaRPr lang="en-US" sz="3200" dirty="0"/>
          </a:p>
          <a:p>
            <a:r>
              <a:rPr lang="bg-BG" sz="3200" dirty="0"/>
              <a:t>Хора, по-млади от 30, получават </a:t>
            </a:r>
          </a:p>
          <a:p>
            <a:pPr marL="0" indent="0">
              <a:buNone/>
            </a:pPr>
            <a:r>
              <a:rPr lang="bg-BG" sz="3200" dirty="0"/>
              <a:t>половината от стандартното </a:t>
            </a:r>
          </a:p>
          <a:p>
            <a:pPr marL="0" indent="0">
              <a:buNone/>
            </a:pPr>
            <a:r>
              <a:rPr lang="bg-BG" sz="3200" dirty="0"/>
              <a:t>увеличение.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Увеличение на заплатата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6546000" y="2079000"/>
            <a:ext cx="5760000" cy="3420000"/>
            <a:chOff x="-306388" y="2128097"/>
            <a:chExt cx="3137848" cy="3445966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128097"/>
              <a:ext cx="3137848" cy="6181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Person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2739909"/>
              <a:ext cx="3137848" cy="283415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+FirstName: 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+Age: int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+Salary: decimal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+IncreaseSalary(decimal): void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+ToString(): string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81C0D8E8-BD27-4854-BB78-28383D28ED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052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Увеличение на заплатата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86928" y="1314000"/>
            <a:ext cx="10365284" cy="47423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GB" sz="2800" dirty="0"/>
              <a:t>public </a:t>
            </a:r>
            <a:r>
              <a:rPr lang="en-US" sz="2800" dirty="0"/>
              <a:t>decimal</a:t>
            </a:r>
            <a:r>
              <a:rPr lang="en-GB" sz="2800" dirty="0"/>
              <a:t> Salary { get; private set; }</a:t>
            </a:r>
            <a:endParaRPr lang="en-US" sz="2800" dirty="0"/>
          </a:p>
          <a:p>
            <a:r>
              <a:rPr lang="en-US" sz="2800" dirty="0"/>
              <a:t>public void </a:t>
            </a:r>
            <a:r>
              <a:rPr lang="en-US" sz="2800" noProof="1">
                <a:solidFill>
                  <a:schemeClr val="bg1"/>
                </a:solidFill>
              </a:rPr>
              <a:t>IncreaseSalary</a:t>
            </a:r>
            <a:r>
              <a:rPr lang="en-US" sz="2800" noProof="1"/>
              <a:t>(</a:t>
            </a:r>
            <a:r>
              <a:rPr lang="en-US" sz="2800" noProof="1">
                <a:solidFill>
                  <a:schemeClr val="bg1"/>
                </a:solidFill>
              </a:rPr>
              <a:t>decimal</a:t>
            </a:r>
            <a:r>
              <a:rPr lang="en-US" sz="2800" dirty="0"/>
              <a:t> percentage)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if (this.Age &gt; 30)</a:t>
            </a:r>
          </a:p>
          <a:p>
            <a:r>
              <a:rPr lang="en-US" sz="2800" dirty="0"/>
              <a:t>    this.Salary += this.Salary * percentage / 100;</a:t>
            </a:r>
          </a:p>
          <a:p>
            <a:r>
              <a:rPr lang="en-US" sz="2800" dirty="0"/>
              <a:t>  else</a:t>
            </a:r>
          </a:p>
          <a:p>
            <a:r>
              <a:rPr lang="en-US" sz="2800" dirty="0"/>
              <a:t>    </a:t>
            </a:r>
            <a:r>
              <a:rPr lang="en-US" sz="2800" noProof="1"/>
              <a:t>this.Salary += this.Salary </a:t>
            </a:r>
            <a:r>
              <a:rPr lang="en-US" sz="2800" dirty="0"/>
              <a:t>* percentage / 200;</a:t>
            </a:r>
          </a:p>
          <a:p>
            <a:r>
              <a:rPr lang="en-GB" sz="2800" dirty="0"/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B8A266-C711-4ACA-9506-1AE3009F7CDD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https://judge.softuni.bg/Contests/Practice/Index/3163#1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7F38824-DFBF-4EC6-84F9-236A70D4B7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524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755" y="1395700"/>
            <a:ext cx="3373598" cy="230754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C0FAF6E-C42A-478B-AB1F-E5FD2BBCC70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Валидация в </a:t>
            </a:r>
            <a:r>
              <a:rPr lang="en-GB" dirty="0"/>
              <a:t>Getter</a:t>
            </a:r>
            <a:r>
              <a:rPr lang="bg-BG" dirty="0"/>
              <a:t>-и</a:t>
            </a:r>
            <a:r>
              <a:rPr lang="en-GB" dirty="0"/>
              <a:t> </a:t>
            </a:r>
            <a:r>
              <a:rPr lang="bg-BG" dirty="0"/>
              <a:t>и</a:t>
            </a:r>
            <a:r>
              <a:rPr lang="en-GB" dirty="0"/>
              <a:t> Setter</a:t>
            </a:r>
            <a:r>
              <a:rPr lang="bg-BG" dirty="0"/>
              <a:t>-и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709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230234"/>
            <a:ext cx="11818096" cy="5528766"/>
          </a:xfrm>
        </p:spPr>
        <p:txBody>
          <a:bodyPr>
            <a:normAutofit/>
          </a:bodyPr>
          <a:lstStyle/>
          <a:p>
            <a:r>
              <a:rPr lang="en-US" dirty="0"/>
              <a:t>Setter</a:t>
            </a:r>
            <a:r>
              <a:rPr lang="bg-BG" dirty="0"/>
              <a:t>-ите</a:t>
            </a:r>
            <a:r>
              <a:rPr lang="en-US" dirty="0"/>
              <a:t> </a:t>
            </a:r>
            <a:r>
              <a:rPr lang="bg-BG" dirty="0"/>
              <a:t>са добро място за базова </a:t>
            </a:r>
            <a:r>
              <a:rPr lang="bg-BG" b="1" dirty="0">
                <a:solidFill>
                  <a:schemeClr val="bg1"/>
                </a:solidFill>
              </a:rPr>
              <a:t>валидация на данните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spcAft>
                <a:spcPts val="1200"/>
              </a:spcAft>
              <a:buNone/>
            </a:pPr>
            <a:endParaRPr lang="en-US" sz="4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Валидация</a:t>
            </a:r>
            <a:r>
              <a:rPr lang="en-US" dirty="0"/>
              <a:t> (1)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41000" y="2169000"/>
            <a:ext cx="8310879" cy="40242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public decimal Salary </a:t>
            </a:r>
            <a:endParaRPr lang="bg-BG" sz="2600" dirty="0"/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{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  get { return this.salary }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  set {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    </a:t>
            </a:r>
            <a:r>
              <a:rPr lang="en-US" sz="2600" dirty="0">
                <a:solidFill>
                  <a:schemeClr val="bg1"/>
                </a:solidFill>
              </a:rPr>
              <a:t>if</a:t>
            </a:r>
            <a:r>
              <a:rPr lang="en-US" sz="2600" dirty="0"/>
              <a:t> (</a:t>
            </a:r>
            <a:r>
              <a:rPr lang="en-US" sz="2600" dirty="0">
                <a:solidFill>
                  <a:schemeClr val="bg1"/>
                </a:solidFill>
              </a:rPr>
              <a:t>value &lt; 460</a:t>
            </a:r>
            <a:r>
              <a:rPr lang="en-US" sz="2600" dirty="0"/>
              <a:t>)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      throw new </a:t>
            </a:r>
            <a:r>
              <a:rPr lang="en-US" sz="2600" dirty="0">
                <a:solidFill>
                  <a:schemeClr val="bg1"/>
                </a:solidFill>
              </a:rPr>
              <a:t>ArgumentException</a:t>
            </a:r>
            <a:r>
              <a:rPr lang="en-US" sz="2600" dirty="0"/>
              <a:t>("...");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bg-BG" sz="2600" noProof="1"/>
              <a:t>    this.salary = value; 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bg-BG" sz="2600" dirty="0"/>
              <a:t>      </a:t>
            </a:r>
            <a:r>
              <a:rPr lang="en-US" sz="2600" dirty="0"/>
              <a:t>}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}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6110229" y="3626177"/>
            <a:ext cx="3150000" cy="668662"/>
          </a:xfrm>
          <a:prstGeom prst="wedgeRoundRectCallout">
            <a:avLst>
              <a:gd name="adj1" fmla="val -59125"/>
              <a:gd name="adj2" fmla="val 5772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Връща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bg-BG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изключения (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exceptions)</a:t>
            </a:r>
            <a:endParaRPr lang="en-US" sz="2400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3C07F50-6D11-4CE9-9F8B-9EAC5C6C12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31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241124"/>
            <a:ext cx="11818096" cy="6147876"/>
          </a:xfrm>
        </p:spPr>
        <p:txBody>
          <a:bodyPr>
            <a:normAutofit/>
          </a:bodyPr>
          <a:lstStyle/>
          <a:p>
            <a:r>
              <a:rPr lang="bg-BG" sz="3000" dirty="0"/>
              <a:t>Конструкторите</a:t>
            </a:r>
            <a:r>
              <a:rPr lang="en-US" sz="3000" dirty="0"/>
              <a:t> </a:t>
            </a:r>
            <a:r>
              <a:rPr lang="bg-BG" sz="3000" dirty="0"/>
              <a:t>използват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частни</a:t>
            </a:r>
            <a:r>
              <a:rPr lang="en-US" sz="3000" b="1" dirty="0">
                <a:solidFill>
                  <a:schemeClr val="bg1"/>
                </a:solidFill>
              </a:rPr>
              <a:t> setter</a:t>
            </a:r>
            <a:r>
              <a:rPr lang="bg-BG" sz="3000" b="1" dirty="0">
                <a:solidFill>
                  <a:schemeClr val="bg1"/>
                </a:solidFill>
              </a:rPr>
              <a:t>-и</a:t>
            </a:r>
            <a:r>
              <a:rPr lang="en-US" sz="3000" dirty="0"/>
              <a:t> </a:t>
            </a:r>
            <a:r>
              <a:rPr lang="bg-BG" sz="3000" dirty="0"/>
              <a:t>с логика за валидация</a:t>
            </a:r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r>
              <a:rPr lang="bg-BG" sz="3000" dirty="0"/>
              <a:t>Гарантират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валидно състояние (</a:t>
            </a:r>
            <a:r>
              <a:rPr lang="en-US" sz="3000" b="1" dirty="0">
                <a:solidFill>
                  <a:schemeClr val="bg1"/>
                </a:solidFill>
              </a:rPr>
              <a:t>state</a:t>
            </a:r>
            <a:r>
              <a:rPr lang="bg-BG" sz="3000" b="1" dirty="0">
                <a:solidFill>
                  <a:schemeClr val="bg1"/>
                </a:solidFill>
              </a:rPr>
              <a:t>) </a:t>
            </a:r>
            <a:r>
              <a:rPr lang="bg-BG" sz="3000" dirty="0"/>
              <a:t>на обекта при създаването му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Валидация</a:t>
            </a:r>
            <a:r>
              <a:rPr lang="en-US" dirty="0"/>
              <a:t> (2)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381000" y="1809000"/>
            <a:ext cx="11372030" cy="37267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spc="-140" dirty="0"/>
              <a:t>public Person(string firstName, string </a:t>
            </a:r>
            <a:r>
              <a:rPr lang="en-US" sz="2400" spc="-140" noProof="1"/>
              <a:t>lastName</a:t>
            </a:r>
            <a:r>
              <a:rPr lang="en-US" sz="2400" spc="-140" dirty="0"/>
              <a:t>, </a:t>
            </a:r>
            <a:r>
              <a:rPr lang="en-US" sz="2400" spc="-140" noProof="1"/>
              <a:t>int</a:t>
            </a:r>
            <a:r>
              <a:rPr lang="en-US" sz="2400" spc="-140" dirty="0"/>
              <a:t> age, decimal salary)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this.FirstName = firstName;</a:t>
            </a:r>
          </a:p>
          <a:p>
            <a:r>
              <a:rPr lang="en-US" sz="2400" dirty="0"/>
              <a:t>  this.LastName = lastName;</a:t>
            </a:r>
          </a:p>
          <a:p>
            <a:r>
              <a:rPr lang="en-US" sz="2400" dirty="0"/>
              <a:t>  this.Age = age;</a:t>
            </a:r>
          </a:p>
          <a:p>
            <a:r>
              <a:rPr lang="en-US" sz="2400" dirty="0"/>
              <a:t>  this.Salary = salary;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376000" y="4104000"/>
            <a:ext cx="3420000" cy="863969"/>
          </a:xfrm>
          <a:prstGeom prst="wedgeRoundRectCallout">
            <a:avLst>
              <a:gd name="adj1" fmla="val -75106"/>
              <a:gd name="adj2" fmla="val 1883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Валидацията се осъществява в </a:t>
            </a:r>
            <a:r>
              <a:rPr lang="en-US" sz="2400" b="1" dirty="0">
                <a:solidFill>
                  <a:srgbClr val="FFFFFF"/>
                </a:solidFill>
              </a:rPr>
              <a:t>setter-</a:t>
            </a:r>
            <a:r>
              <a:rPr lang="bg-BG" sz="2400" b="1" dirty="0">
                <a:solidFill>
                  <a:srgbClr val="FFFFFF"/>
                </a:solidFill>
              </a:rPr>
              <a:t>и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FF2FEC9-B054-4219-98D6-3CE6AC8B9B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5898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endParaRPr lang="bg-BG" sz="4000" dirty="0"/>
          </a:p>
          <a:p>
            <a:pPr marL="742950" indent="-742950">
              <a:buFont typeface="+mj-lt"/>
              <a:buAutoNum type="arabicPeriod"/>
            </a:pPr>
            <a:r>
              <a:rPr lang="bg-BG" sz="4000" dirty="0"/>
              <a:t>Какво е енкапсулация</a:t>
            </a:r>
            <a:r>
              <a:rPr lang="en-US" sz="4000" dirty="0"/>
              <a:t>?</a:t>
            </a:r>
          </a:p>
          <a:p>
            <a:pPr marL="742950" indent="-742950">
              <a:buFont typeface="+mj-lt"/>
              <a:buAutoNum type="arabicPeriod"/>
            </a:pPr>
            <a:r>
              <a:rPr lang="bg-BG" sz="4000" dirty="0"/>
              <a:t>Модификатори</a:t>
            </a:r>
            <a:r>
              <a:rPr lang="en-US" sz="4000" dirty="0"/>
              <a:t> </a:t>
            </a:r>
            <a:r>
              <a:rPr lang="bg-BG" sz="4000" dirty="0"/>
              <a:t>за достъп</a:t>
            </a:r>
            <a:endParaRPr lang="en-US" sz="4000" dirty="0"/>
          </a:p>
          <a:p>
            <a:pPr marL="742950" indent="-742950">
              <a:buFont typeface="+mj-lt"/>
              <a:buAutoNum type="arabicPeriod"/>
            </a:pPr>
            <a:r>
              <a:rPr lang="bg-BG" sz="4000" dirty="0"/>
              <a:t>Валидация </a:t>
            </a:r>
          </a:p>
          <a:p>
            <a:pPr marL="742950" indent="-742950">
              <a:buFont typeface="+mj-lt"/>
              <a:buAutoNum type="arabicPeriod"/>
            </a:pPr>
            <a:r>
              <a:rPr lang="bg-BG" sz="4000" dirty="0"/>
              <a:t>Променими и непроменими обекти</a:t>
            </a:r>
            <a:endParaRPr lang="en-US" sz="4000" dirty="0"/>
          </a:p>
          <a:p>
            <a:endParaRPr lang="en-US" noProof="1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813CDB2-A6DC-4174-9AED-EAB79BDC01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970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Разширете класа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en-US" sz="3400" dirty="0"/>
              <a:t> </a:t>
            </a:r>
            <a:r>
              <a:rPr lang="bg-BG" sz="3400" dirty="0"/>
              <a:t>с </a:t>
            </a:r>
          </a:p>
          <a:p>
            <a:pPr marL="0" indent="0">
              <a:buNone/>
            </a:pPr>
            <a:r>
              <a:rPr lang="bg-BG" sz="3400" dirty="0"/>
              <a:t>валидация за всяко поле</a:t>
            </a:r>
            <a:endParaRPr lang="en-US" sz="3400" dirty="0"/>
          </a:p>
          <a:p>
            <a:r>
              <a:rPr lang="bg-BG" sz="3400" dirty="0"/>
              <a:t>Имената трябва да имат поне 3 </a:t>
            </a:r>
          </a:p>
          <a:p>
            <a:pPr marL="0" indent="0">
              <a:buNone/>
            </a:pPr>
            <a:r>
              <a:rPr lang="bg-BG" sz="3400" dirty="0"/>
              <a:t>символа</a:t>
            </a:r>
            <a:endParaRPr lang="en-US" sz="3400" dirty="0"/>
          </a:p>
          <a:p>
            <a:r>
              <a:rPr lang="bg-BG" sz="3400" dirty="0"/>
              <a:t>Възрастта не може да бъде 0</a:t>
            </a:r>
          </a:p>
          <a:p>
            <a:pPr marL="0" indent="0">
              <a:buNone/>
            </a:pPr>
            <a:r>
              <a:rPr lang="bg-BG" sz="3400" dirty="0"/>
              <a:t>или отрицателна</a:t>
            </a:r>
            <a:endParaRPr lang="en-US" sz="3400" dirty="0"/>
          </a:p>
          <a:p>
            <a:r>
              <a:rPr lang="bg-BG" sz="3400" dirty="0"/>
              <a:t>Заплатата не може да бъде</a:t>
            </a:r>
          </a:p>
          <a:p>
            <a:pPr marL="0" indent="0">
              <a:buNone/>
            </a:pPr>
            <a:r>
              <a:rPr lang="bg-BG" sz="3400" dirty="0"/>
              <a:t>по-малко от </a:t>
            </a:r>
            <a:r>
              <a:rPr lang="en-US" sz="3400" dirty="0"/>
              <a:t>460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Валидиране на данни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6755514" y="1370838"/>
            <a:ext cx="5010486" cy="4636762"/>
            <a:chOff x="-306388" y="2069429"/>
            <a:chExt cx="3209558" cy="4636762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69429"/>
              <a:ext cx="3209558" cy="6181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Person</a:t>
              </a: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209558" cy="181849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-firstName: string</a:t>
              </a:r>
              <a:br>
                <a:rPr lang="en-US" sz="26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-lastName: string</a:t>
              </a:r>
              <a:br>
                <a:rPr lang="en-US" sz="26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-age: int</a:t>
              </a:r>
              <a:br>
                <a:rPr lang="en-US" sz="26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-salary: decimal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487591"/>
              <a:ext cx="3209558" cy="221860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+Person()</a:t>
              </a:r>
              <a:br>
                <a:rPr lang="en-US" sz="26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+FirstName(string fname)</a:t>
              </a:r>
              <a:br>
                <a:rPr lang="en-US" sz="26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+LastName(string lname)</a:t>
              </a:r>
              <a:br>
                <a:rPr lang="en-US" sz="26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+Age(int age)</a:t>
              </a:r>
              <a:br>
                <a:rPr lang="en-US" sz="26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+Salary(decimal salary)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9AA92D59-A5E4-4AB0-B49A-15B316B204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135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Валидиране на данни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149398" y="1269000"/>
            <a:ext cx="7813828" cy="46192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public </a:t>
            </a:r>
            <a:r>
              <a:rPr lang="en-US" sz="2600" noProof="1"/>
              <a:t>int</a:t>
            </a:r>
            <a:r>
              <a:rPr lang="en-US" sz="2600" dirty="0"/>
              <a:t> Age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get =&gt; </a:t>
            </a:r>
            <a:r>
              <a:rPr lang="en-US" sz="2600" noProof="1"/>
              <a:t>this.age</a:t>
            </a:r>
            <a:r>
              <a:rPr lang="en-US" sz="2600" dirty="0"/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private set </a:t>
            </a:r>
            <a:endParaRPr lang="bg-BG" sz="2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2600" dirty="0"/>
              <a:t>  </a:t>
            </a:r>
            <a:r>
              <a:rPr lang="en-US" sz="2600" dirty="0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  if (age &lt; 1)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    throw new </a:t>
            </a:r>
            <a:r>
              <a:rPr lang="en-US" sz="2600" noProof="1"/>
              <a:t>ArgumentException</a:t>
            </a:r>
            <a:r>
              <a:rPr lang="en-US" sz="2600" dirty="0"/>
              <a:t>("...");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  </a:t>
            </a:r>
            <a:r>
              <a:rPr lang="en-US" sz="2600" noProof="1"/>
              <a:t>this.age</a:t>
            </a:r>
            <a:r>
              <a:rPr lang="en-US" sz="2600" dirty="0"/>
              <a:t> = value; </a:t>
            </a:r>
            <a:endParaRPr lang="bg-BG" sz="2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2600" dirty="0"/>
              <a:t>  </a:t>
            </a:r>
            <a:r>
              <a:rPr lang="en-US" sz="2600" dirty="0"/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i="1" dirty="0">
                <a:solidFill>
                  <a:schemeClr val="accent2"/>
                </a:solidFill>
              </a:rPr>
              <a:t>// </a:t>
            </a:r>
            <a:r>
              <a:rPr lang="en-US" sz="2600" dirty="0">
                <a:solidFill>
                  <a:schemeClr val="accent2"/>
                </a:solidFill>
              </a:rPr>
              <a:t>TODO:</a:t>
            </a:r>
            <a:r>
              <a:rPr lang="en-US" sz="2600" i="1" dirty="0">
                <a:solidFill>
                  <a:schemeClr val="accent2"/>
                </a:solidFill>
              </a:rPr>
              <a:t> Add validation for the rest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388556-737E-4B4A-B6C8-247831C8D8B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https://judge.softuni.bg/Contests/Practice/Index/3163#2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E684785-B5D4-4B52-9DEA-082CC7F851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96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800" dirty="0"/>
              <a:t>Променими и непроменими обекти</a:t>
            </a:r>
            <a:endParaRPr lang="en-US" sz="4800" dirty="0"/>
          </a:p>
        </p:txBody>
      </p:sp>
      <p:sp>
        <p:nvSpPr>
          <p:cNvPr id="8" name="Oval 7"/>
          <p:cNvSpPr/>
          <p:nvPr/>
        </p:nvSpPr>
        <p:spPr bwMode="auto">
          <a:xfrm>
            <a:off x="4725950" y="1584000"/>
            <a:ext cx="405000" cy="381993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4726450" y="2034000"/>
            <a:ext cx="405000" cy="381993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5961000" y="1584000"/>
            <a:ext cx="1530000" cy="381993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love C#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5961000" y="2034000"/>
            <a:ext cx="1530000" cy="381993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love C#</a:t>
            </a:r>
          </a:p>
        </p:txBody>
      </p:sp>
      <p:cxnSp>
        <p:nvCxnSpPr>
          <p:cNvPr id="13" name="Straight Arrow Connector 12"/>
          <p:cNvCxnSpPr>
            <a:stCxn id="8" idx="6"/>
            <a:endCxn id="10" idx="1"/>
          </p:cNvCxnSpPr>
          <p:nvPr/>
        </p:nvCxnSpPr>
        <p:spPr>
          <a:xfrm>
            <a:off x="5130950" y="1774997"/>
            <a:ext cx="83005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151000" y="2235103"/>
            <a:ext cx="81000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 bwMode="auto">
          <a:xfrm>
            <a:off x="4746000" y="2883879"/>
            <a:ext cx="405000" cy="381993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</a:p>
        </p:txBody>
      </p:sp>
      <p:sp>
        <p:nvSpPr>
          <p:cNvPr id="18" name="Oval 17"/>
          <p:cNvSpPr/>
          <p:nvPr/>
        </p:nvSpPr>
        <p:spPr bwMode="auto">
          <a:xfrm>
            <a:off x="4746000" y="3333879"/>
            <a:ext cx="405000" cy="381993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</a:p>
        </p:txBody>
      </p:sp>
      <p:sp>
        <p:nvSpPr>
          <p:cNvPr id="19" name="Rounded Rectangle 18"/>
          <p:cNvSpPr/>
          <p:nvPr/>
        </p:nvSpPr>
        <p:spPr bwMode="auto">
          <a:xfrm>
            <a:off x="5964250" y="3074875"/>
            <a:ext cx="1530000" cy="381993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love C#</a:t>
            </a:r>
          </a:p>
        </p:txBody>
      </p:sp>
      <p:cxnSp>
        <p:nvCxnSpPr>
          <p:cNvPr id="21" name="Straight Arrow Connector 20"/>
          <p:cNvCxnSpPr>
            <a:stCxn id="17" idx="6"/>
            <a:endCxn id="19" idx="1"/>
          </p:cNvCxnSpPr>
          <p:nvPr/>
        </p:nvCxnSpPr>
        <p:spPr>
          <a:xfrm>
            <a:off x="5151000" y="3074876"/>
            <a:ext cx="813250" cy="19099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6"/>
            <a:endCxn id="19" idx="1"/>
          </p:cNvCxnSpPr>
          <p:nvPr/>
        </p:nvCxnSpPr>
        <p:spPr>
          <a:xfrm flipV="1">
            <a:off x="5151000" y="3265872"/>
            <a:ext cx="813250" cy="25900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341000" y="2709000"/>
            <a:ext cx="35100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2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FE9140-DB6B-4573-9787-BFB91EA86F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1195931"/>
            <a:ext cx="6096000" cy="4957073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Непроменими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обекти</a:t>
            </a:r>
            <a:endParaRPr lang="en-GB" b="1" dirty="0">
              <a:solidFill>
                <a:schemeClr val="bg1"/>
              </a:solidFill>
            </a:endParaRPr>
          </a:p>
          <a:p>
            <a:pPr lvl="1"/>
            <a:r>
              <a:rPr lang="bg-BG" sz="3200" dirty="0"/>
              <a:t>Непроменими </a:t>
            </a:r>
            <a:r>
              <a:rPr lang="en-GB" sz="3200" dirty="0"/>
              <a:t>== immutable</a:t>
            </a:r>
          </a:p>
          <a:p>
            <a:pPr lvl="1"/>
            <a:r>
              <a:rPr lang="bg-BG" sz="3200" dirty="0"/>
              <a:t>Заделят нова памет всеки път, когато се променят</a:t>
            </a:r>
            <a:endParaRPr lang="en-GB" sz="3200" dirty="0"/>
          </a:p>
          <a:p>
            <a:pPr lvl="1">
              <a:buClr>
                <a:schemeClr val="tx1"/>
              </a:buClr>
            </a:pP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</a:p>
          <a:p>
            <a:pPr lvl="1">
              <a:buClr>
                <a:schemeClr val="tx1"/>
              </a:buClr>
            </a:pPr>
            <a:r>
              <a:rPr lang="en-GB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</a:p>
          <a:p>
            <a:pPr marL="609219" lvl="1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A03964-B12D-49C7-AF88-E1EF8DDF69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Променими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обекти</a:t>
            </a:r>
            <a:endParaRPr lang="en-GB" b="1" dirty="0">
              <a:solidFill>
                <a:schemeClr val="bg1"/>
              </a:solidFill>
            </a:endParaRPr>
          </a:p>
          <a:p>
            <a:pPr lvl="1"/>
            <a:r>
              <a:rPr lang="bg-BG" sz="3200" dirty="0"/>
              <a:t>Променими</a:t>
            </a:r>
            <a:r>
              <a:rPr lang="en-US" sz="3200" dirty="0"/>
              <a:t> == mutable</a:t>
            </a:r>
          </a:p>
          <a:p>
            <a:pPr lvl="1"/>
            <a:r>
              <a:rPr lang="bg-BG" sz="3200" dirty="0"/>
              <a:t>Използват една и съща локация в паметта</a:t>
            </a:r>
            <a:endParaRPr lang="en-US" sz="3200" dirty="0"/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StringBuilder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List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68AC6A-8AD6-4C0A-ADBA-14014CF99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Променими и непроменими обекти</a:t>
            </a:r>
            <a:endParaRPr lang="en-GB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E39F9D0-F21F-4EA9-9F89-80E4C2CEA6B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45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chemeClr val="bg1"/>
                </a:solidFill>
              </a:rPr>
              <a:t> mutable</a:t>
            </a:r>
            <a:r>
              <a:rPr lang="bg-BG" b="1" dirty="0">
                <a:solidFill>
                  <a:schemeClr val="bg1"/>
                </a:solidFill>
              </a:rPr>
              <a:t> (частните променими)</a:t>
            </a:r>
            <a:r>
              <a:rPr lang="en-US" dirty="0"/>
              <a:t> </a:t>
            </a:r>
            <a:r>
              <a:rPr lang="bg-BG" dirty="0"/>
              <a:t>полета</a:t>
            </a:r>
            <a:r>
              <a:rPr lang="en-US" dirty="0"/>
              <a:t> </a:t>
            </a:r>
            <a:r>
              <a:rPr lang="bg-BG" dirty="0"/>
              <a:t>все още </a:t>
            </a:r>
            <a:r>
              <a:rPr lang="bg-BG" b="1" dirty="0">
                <a:solidFill>
                  <a:schemeClr val="bg1"/>
                </a:solidFill>
              </a:rPr>
              <a:t>не са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енкапсулирани</a:t>
            </a: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bg-BG" dirty="0"/>
              <a:t>В този пример можете да </a:t>
            </a:r>
            <a:r>
              <a:rPr lang="bg-BG" b="1" dirty="0">
                <a:solidFill>
                  <a:schemeClr val="bg1"/>
                </a:solidFill>
              </a:rPr>
              <a:t>достъпите</a:t>
            </a:r>
            <a:r>
              <a:rPr lang="en-US" dirty="0"/>
              <a:t> </a:t>
            </a:r>
            <a:r>
              <a:rPr lang="bg-BG" dirty="0"/>
              <a:t>полетата чрез </a:t>
            </a:r>
            <a:r>
              <a:rPr lang="en-US" b="1" dirty="0">
                <a:solidFill>
                  <a:schemeClr val="bg1"/>
                </a:solidFill>
              </a:rPr>
              <a:t>getter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Променими полета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81000" y="2664000"/>
            <a:ext cx="11282030" cy="283415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class Team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private List&lt;Person&gt; players;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List&lt;Person&gt; Players {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get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this.players;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DD5FE77-4D29-48B8-BC71-EDBB3C9D6A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5739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2800" dirty="0"/>
              <a:t>Можете да използвате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IReadOnlyCollection</a:t>
            </a:r>
            <a:r>
              <a:rPr lang="bg-BG" sz="2800" dirty="0"/>
              <a:t>, за да енкапсулирате колекции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Енкапсулация на променими полета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51000" y="2160442"/>
            <a:ext cx="10035000" cy="46808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class Team 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private List&lt;Person&gt; players;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GB" sz="26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IReadOnlyCollection&lt;Person&gt; </a:t>
            </a:r>
            <a:r>
              <a:rPr lang="en-GB" sz="2600" b="1" noProof="1">
                <a:latin typeface="Consolas" pitchFamily="49" charset="0"/>
                <a:cs typeface="Consolas" pitchFamily="49" charset="0"/>
              </a:rPr>
              <a:t>P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layers</a:t>
            </a:r>
            <a:r>
              <a:rPr lang="en-GB" sz="26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GB" sz="26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GB" sz="2600" b="1" noProof="1">
                <a:latin typeface="Consolas" pitchFamily="49" charset="0"/>
                <a:cs typeface="Consolas" pitchFamily="49" charset="0"/>
              </a:rPr>
              <a:t>    get { return this.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players</a:t>
            </a:r>
            <a:r>
              <a:rPr lang="en-GB" sz="26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AsReadOnly</a:t>
            </a:r>
            <a:r>
              <a:rPr lang="en-GB" sz="2600" b="1" noProof="1">
                <a:latin typeface="Consolas" pitchFamily="49" charset="0"/>
                <a:cs typeface="Consolas" pitchFamily="49" charset="0"/>
              </a:rPr>
              <a:t>(); } 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GB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GB" sz="26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AddPlayer</a:t>
            </a:r>
            <a:r>
              <a:rPr lang="en-GB" sz="2600" b="1" noProof="1">
                <a:latin typeface="Consolas" pitchFamily="49" charset="0"/>
                <a:cs typeface="Consolas" pitchFamily="49" charset="0"/>
              </a:rPr>
              <a:t>(Person player)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GB" sz="2600" b="1" noProof="1">
                <a:latin typeface="Consolas" pitchFamily="49" charset="0"/>
                <a:cs typeface="Consolas" pitchFamily="49" charset="0"/>
              </a:rPr>
              <a:t>    =&gt; 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this.players.Add(player)</a:t>
            </a:r>
            <a:r>
              <a:rPr lang="en-GB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ED0E4B0-5CC4-402A-8110-7204DB78A0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715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6839" y="1305934"/>
            <a:ext cx="5449161" cy="5201066"/>
          </a:xfrm>
        </p:spPr>
        <p:txBody>
          <a:bodyPr>
            <a:normAutofit fontScale="92500" lnSpcReduction="20000"/>
          </a:bodyPr>
          <a:lstStyle/>
          <a:p>
            <a:r>
              <a:rPr lang="bg-BG" dirty="0"/>
              <a:t>Отборът</a:t>
            </a:r>
            <a:r>
              <a:rPr lang="en-US" dirty="0"/>
              <a:t> </a:t>
            </a:r>
            <a:r>
              <a:rPr lang="bg-BG" dirty="0"/>
              <a:t>има</a:t>
            </a:r>
            <a:r>
              <a:rPr lang="en-US" dirty="0"/>
              <a:t> </a:t>
            </a:r>
            <a:r>
              <a:rPr lang="bg-BG" dirty="0"/>
              <a:t>два екипа</a:t>
            </a:r>
            <a:endParaRPr lang="en-US" dirty="0"/>
          </a:p>
          <a:p>
            <a:pPr lvl="1"/>
            <a:r>
              <a:rPr lang="bg-BG" dirty="0"/>
              <a:t>Първи</a:t>
            </a:r>
            <a:r>
              <a:rPr lang="en-US" dirty="0"/>
              <a:t> </a:t>
            </a:r>
            <a:r>
              <a:rPr lang="bg-BG" dirty="0"/>
              <a:t>екип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/>
              <a:t>резервен</a:t>
            </a:r>
            <a:r>
              <a:rPr lang="en-US" dirty="0"/>
              <a:t> </a:t>
            </a:r>
            <a:r>
              <a:rPr lang="bg-BG" dirty="0"/>
              <a:t>екип</a:t>
            </a:r>
            <a:endParaRPr lang="en-US" dirty="0"/>
          </a:p>
          <a:p>
            <a:r>
              <a:rPr lang="bg-BG" dirty="0"/>
              <a:t>Прочетете данните на участниците и ги добавете в отбора</a:t>
            </a:r>
            <a:endParaRPr lang="en-US" dirty="0"/>
          </a:p>
          <a:p>
            <a:r>
              <a:rPr lang="bg-BG" dirty="0"/>
              <a:t>Ако са по-млади от 40 години</a:t>
            </a:r>
            <a:r>
              <a:rPr lang="en-US" dirty="0"/>
              <a:t>, </a:t>
            </a:r>
            <a:r>
              <a:rPr lang="bg-BG" dirty="0"/>
              <a:t>ги включете в първи екип</a:t>
            </a:r>
            <a:endParaRPr lang="en-US" dirty="0"/>
          </a:p>
          <a:p>
            <a:r>
              <a:rPr lang="bg-BG" dirty="0"/>
              <a:t>Отпечатайте размера и на двата екипа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Отбор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5646000" y="1228351"/>
            <a:ext cx="6242030" cy="4104079"/>
            <a:chOff x="-306388" y="2077297"/>
            <a:chExt cx="3210633" cy="4104079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210633" cy="60277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500" b="1" noProof="1">
                  <a:latin typeface="Consolas" pitchFamily="49" charset="0"/>
                  <a:cs typeface="Consolas" pitchFamily="49" charset="0"/>
                </a:rPr>
                <a:t>Team</a:t>
              </a: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210633" cy="137221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500" b="1" noProof="1">
                  <a:latin typeface="Consolas" pitchFamily="49" charset="0"/>
                  <a:cs typeface="Consolas" pitchFamily="49" charset="0"/>
                </a:rPr>
                <a:t>-Name : string</a:t>
              </a:r>
              <a:br>
                <a:rPr lang="en-US" sz="25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500" b="1" noProof="1">
                  <a:latin typeface="Consolas" pitchFamily="49" charset="0"/>
                  <a:cs typeface="Consolas" pitchFamily="49" charset="0"/>
                </a:rPr>
                <a:t>-FirstTeam: List&lt;Person&gt;</a:t>
              </a:r>
              <a:br>
                <a:rPr lang="en-US" sz="25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500" b="1" noProof="1">
                  <a:latin typeface="Consolas" pitchFamily="49" charset="0"/>
                  <a:cs typeface="Consolas" pitchFamily="49" charset="0"/>
                </a:rPr>
                <a:t>-ReserveTeam: List&lt;Person&gt;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039720"/>
              <a:ext cx="3210633" cy="214165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500" b="1" noProof="1">
                  <a:latin typeface="Consolas" pitchFamily="49" charset="0"/>
                  <a:cs typeface="Consolas" pitchFamily="49" charset="0"/>
                </a:rPr>
                <a:t>+Team(String name)</a:t>
              </a:r>
              <a:br>
                <a:rPr lang="en-US" sz="25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500" b="1" noProof="1">
                  <a:latin typeface="Consolas" pitchFamily="49" charset="0"/>
                  <a:cs typeface="Consolas" pitchFamily="49" charset="0"/>
                </a:rPr>
                <a:t>+Name(): string</a:t>
              </a:r>
              <a:br>
                <a:rPr lang="en-US" sz="25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500" b="1" noProof="1">
                  <a:latin typeface="Consolas" pitchFamily="49" charset="0"/>
                  <a:cs typeface="Consolas" pitchFamily="49" charset="0"/>
                </a:rPr>
                <a:t>+FirstTeam(): ReadOnlyList&lt;Person&gt;</a:t>
              </a:r>
              <a:br>
                <a:rPr lang="en-US" sz="25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500" b="1" noProof="1">
                  <a:latin typeface="Consolas" pitchFamily="49" charset="0"/>
                  <a:cs typeface="Consolas" pitchFamily="49" charset="0"/>
                </a:rPr>
                <a:t>+ReserveTeam: ReadOnlyList&lt;Person&gt;</a:t>
              </a:r>
              <a:br>
                <a:rPr lang="en-US" sz="25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500" b="1" noProof="1">
                  <a:latin typeface="Consolas" pitchFamily="49" charset="0"/>
                  <a:cs typeface="Consolas" pitchFamily="49" charset="0"/>
                </a:rPr>
                <a:t>+AddPlayer(Person person)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803901E9-533C-4180-A322-56E9651BCA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482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Отбор</a:t>
            </a:r>
            <a:r>
              <a:rPr lang="en-US" dirty="0"/>
              <a:t>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046000" y="1269000"/>
            <a:ext cx="8332362" cy="4885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private string name;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private List&lt;Person&gt; firstTeam;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private List&lt;Person&gt; reserveTeam;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sz="10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public Team(string name)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 this.name = name;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 this.firstTeam = new List&lt;Person&gt;();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 </a:t>
            </a:r>
            <a:r>
              <a:rPr lang="en-US" sz="2600" dirty="0" err="1"/>
              <a:t>this.reserveTeam</a:t>
            </a:r>
            <a:r>
              <a:rPr lang="en-US" sz="2600" dirty="0"/>
              <a:t> = new List&lt;Person&gt;();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i="1" dirty="0">
                <a:solidFill>
                  <a:schemeClr val="accent2"/>
                </a:solidFill>
              </a:rPr>
              <a:t>// continues on the next slide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3F86C1-D285-4100-9EF0-CA944EFF1B16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https://judge.softuni.bg/Contests/Practice/Index/3163#3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4C62EFF-600F-4FD6-BAE8-8BAF1DA987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445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Отбор</a:t>
            </a:r>
            <a:r>
              <a:rPr lang="en-US" dirty="0"/>
              <a:t>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39090" y="1199633"/>
            <a:ext cx="9234443" cy="501936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public </a:t>
            </a:r>
            <a:r>
              <a:rPr lang="en-US" sz="2600" noProof="1">
                <a:solidFill>
                  <a:schemeClr val="bg1"/>
                </a:solidFill>
              </a:rPr>
              <a:t>IReadOnlyCollection</a:t>
            </a:r>
            <a:r>
              <a:rPr lang="en-US" sz="2600" noProof="1"/>
              <a:t>&lt;</a:t>
            </a:r>
            <a:r>
              <a:rPr lang="en-US" sz="2600" noProof="1">
                <a:solidFill>
                  <a:schemeClr val="bg1"/>
                </a:solidFill>
              </a:rPr>
              <a:t>Person</a:t>
            </a:r>
            <a:r>
              <a:rPr lang="en-US" sz="2600" noProof="1">
                <a:solidFill>
                  <a:schemeClr val="tx2"/>
                </a:solidFill>
              </a:rPr>
              <a:t>&gt;</a:t>
            </a:r>
            <a:r>
              <a:rPr lang="en-US" sz="2600" noProof="1">
                <a:solidFill>
                  <a:schemeClr val="bg1"/>
                </a:solidFill>
              </a:rPr>
              <a:t> </a:t>
            </a:r>
            <a:r>
              <a:rPr lang="en-US" sz="2600" noProof="1"/>
              <a:t>FirstTeam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get { return this.firstTeam.</a:t>
            </a:r>
            <a:r>
              <a:rPr lang="en-US" sz="2600" noProof="1">
                <a:solidFill>
                  <a:schemeClr val="bg1"/>
                </a:solidFill>
              </a:rPr>
              <a:t>AsReadOnly</a:t>
            </a:r>
            <a:r>
              <a:rPr lang="en-US" sz="2600" noProof="1"/>
              <a:t>();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i="1" noProof="1">
                <a:solidFill>
                  <a:schemeClr val="accent2"/>
                </a:solidFill>
              </a:rPr>
              <a:t>// </a:t>
            </a:r>
            <a:r>
              <a:rPr lang="en-US" sz="2600" noProof="1">
                <a:solidFill>
                  <a:schemeClr val="accent2"/>
                </a:solidFill>
              </a:rPr>
              <a:t>TODO:</a:t>
            </a:r>
            <a:r>
              <a:rPr lang="en-US" sz="2600" i="1" noProof="1">
                <a:solidFill>
                  <a:schemeClr val="accent2"/>
                </a:solidFill>
              </a:rPr>
              <a:t> Implement reserve team getter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public void AddPlayer(</a:t>
            </a:r>
            <a:r>
              <a:rPr lang="en-US" sz="2600" noProof="1">
                <a:solidFill>
                  <a:schemeClr val="bg1"/>
                </a:solidFill>
              </a:rPr>
              <a:t>Person player</a:t>
            </a:r>
            <a:r>
              <a:rPr lang="en-US" sz="2600" noProof="1"/>
              <a:t>)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if (player.Age &lt; 40)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  </a:t>
            </a:r>
            <a:r>
              <a:rPr lang="en-US" sz="2600" noProof="1">
                <a:solidFill>
                  <a:schemeClr val="bg1"/>
                </a:solidFill>
              </a:rPr>
              <a:t>firstTeam</a:t>
            </a:r>
            <a:r>
              <a:rPr lang="en-US" sz="2600" noProof="1"/>
              <a:t>.</a:t>
            </a:r>
            <a:r>
              <a:rPr lang="en-US" sz="2600" noProof="1">
                <a:solidFill>
                  <a:schemeClr val="bg1"/>
                </a:solidFill>
              </a:rPr>
              <a:t>Add</a:t>
            </a:r>
            <a:r>
              <a:rPr lang="en-US" sz="2600" noProof="1"/>
              <a:t>(</a:t>
            </a:r>
            <a:r>
              <a:rPr lang="en-US" sz="2600" noProof="1">
                <a:solidFill>
                  <a:schemeClr val="bg1"/>
                </a:solidFill>
              </a:rPr>
              <a:t>player</a:t>
            </a:r>
            <a:r>
              <a:rPr lang="en-US" sz="2600" noProof="1"/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else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  </a:t>
            </a:r>
            <a:r>
              <a:rPr lang="en-US" sz="2600" noProof="1">
                <a:solidFill>
                  <a:schemeClr val="bg1"/>
                </a:solidFill>
              </a:rPr>
              <a:t>reserveTeam</a:t>
            </a:r>
            <a:r>
              <a:rPr lang="en-US" sz="2600" noProof="1"/>
              <a:t>.</a:t>
            </a:r>
            <a:r>
              <a:rPr lang="en-US" sz="2600" noProof="1">
                <a:solidFill>
                  <a:schemeClr val="bg1"/>
                </a:solidFill>
              </a:rPr>
              <a:t>Add</a:t>
            </a:r>
            <a:r>
              <a:rPr lang="en-US" sz="2600" noProof="1"/>
              <a:t>(</a:t>
            </a:r>
            <a:r>
              <a:rPr lang="en-US" sz="2600" noProof="1">
                <a:solidFill>
                  <a:schemeClr val="bg1"/>
                </a:solidFill>
              </a:rPr>
              <a:t>player</a:t>
            </a:r>
            <a:r>
              <a:rPr lang="en-US" sz="2600" noProof="1"/>
              <a:t>);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8354F4-6C1E-457C-9D62-21256EC62DD5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https://judge.softuni.bg/Contests/Practice/Index/3163#3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85C7CA4-A9EA-492A-9C86-D8D373E4E6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182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600" dirty="0">
                <a:solidFill>
                  <a:schemeClr val="bg2"/>
                </a:solidFill>
              </a:rPr>
              <a:t>Енкапсулация</a:t>
            </a:r>
            <a:r>
              <a:rPr lang="en-US" sz="3600" dirty="0">
                <a:solidFill>
                  <a:schemeClr val="bg2"/>
                </a:solidFill>
              </a:rPr>
              <a:t>: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bg-BG" sz="3400" dirty="0">
                <a:solidFill>
                  <a:schemeClr val="bg2"/>
                </a:solidFill>
              </a:rPr>
              <a:t>Скрива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имплементацията</a:t>
            </a:r>
            <a:endParaRPr lang="en-US" sz="3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bg-BG" sz="3400" dirty="0">
                <a:solidFill>
                  <a:schemeClr val="bg2"/>
                </a:solidFill>
              </a:rPr>
              <a:t>Намалява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комплексността</a:t>
            </a:r>
            <a:endParaRPr lang="en-US" sz="3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bg-BG" sz="3400" dirty="0">
                <a:solidFill>
                  <a:schemeClr val="bg2"/>
                </a:solidFill>
              </a:rPr>
              <a:t>Гарантира, че структурните промени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bg-BG" sz="3400" dirty="0">
                <a:solidFill>
                  <a:schemeClr val="bg2"/>
                </a:solidFill>
              </a:rPr>
              <a:t>остават локални</a:t>
            </a:r>
            <a:endParaRPr lang="en-US" sz="34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Променими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и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непроменими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обекти</a:t>
            </a:r>
            <a:endParaRPr lang="en-US" sz="36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endParaRPr lang="en-US" sz="3600" dirty="0">
              <a:solidFill>
                <a:schemeClr val="bg2"/>
              </a:solidFill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880675" y="5662630"/>
            <a:ext cx="405000" cy="381993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</a:p>
        </p:txBody>
      </p:sp>
      <p:sp>
        <p:nvSpPr>
          <p:cNvPr id="30" name="Oval 29"/>
          <p:cNvSpPr/>
          <p:nvPr/>
        </p:nvSpPr>
        <p:spPr bwMode="auto">
          <a:xfrm>
            <a:off x="881175" y="6112630"/>
            <a:ext cx="405000" cy="381993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</a:p>
        </p:txBody>
      </p:sp>
      <p:sp>
        <p:nvSpPr>
          <p:cNvPr id="31" name="Rounded Rectangle 30"/>
          <p:cNvSpPr/>
          <p:nvPr/>
        </p:nvSpPr>
        <p:spPr bwMode="auto">
          <a:xfrm>
            <a:off x="2115725" y="5662630"/>
            <a:ext cx="1530000" cy="381993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love C#</a:t>
            </a:r>
          </a:p>
        </p:txBody>
      </p:sp>
      <p:sp>
        <p:nvSpPr>
          <p:cNvPr id="32" name="Rounded Rectangle 31"/>
          <p:cNvSpPr/>
          <p:nvPr/>
        </p:nvSpPr>
        <p:spPr bwMode="auto">
          <a:xfrm>
            <a:off x="2115725" y="6112630"/>
            <a:ext cx="1530000" cy="381993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love C#</a:t>
            </a:r>
          </a:p>
        </p:txBody>
      </p:sp>
      <p:cxnSp>
        <p:nvCxnSpPr>
          <p:cNvPr id="33" name="Straight Arrow Connector 32"/>
          <p:cNvCxnSpPr>
            <a:stCxn id="29" idx="6"/>
            <a:endCxn id="31" idx="1"/>
          </p:cNvCxnSpPr>
          <p:nvPr/>
        </p:nvCxnSpPr>
        <p:spPr>
          <a:xfrm>
            <a:off x="1285675" y="5853627"/>
            <a:ext cx="83005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305725" y="6313733"/>
            <a:ext cx="81000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 bwMode="auto">
          <a:xfrm>
            <a:off x="4590568" y="5667633"/>
            <a:ext cx="405000" cy="381993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</a:p>
        </p:txBody>
      </p:sp>
      <p:sp>
        <p:nvSpPr>
          <p:cNvPr id="37" name="Oval 36"/>
          <p:cNvSpPr/>
          <p:nvPr/>
        </p:nvSpPr>
        <p:spPr bwMode="auto">
          <a:xfrm>
            <a:off x="4590568" y="6117633"/>
            <a:ext cx="405000" cy="381993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</a:p>
        </p:txBody>
      </p:sp>
      <p:sp>
        <p:nvSpPr>
          <p:cNvPr id="38" name="Rounded Rectangle 37"/>
          <p:cNvSpPr/>
          <p:nvPr/>
        </p:nvSpPr>
        <p:spPr bwMode="auto">
          <a:xfrm>
            <a:off x="5808818" y="5858629"/>
            <a:ext cx="1530000" cy="381993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love C#</a:t>
            </a:r>
          </a:p>
        </p:txBody>
      </p:sp>
      <p:cxnSp>
        <p:nvCxnSpPr>
          <p:cNvPr id="39" name="Straight Arrow Connector 38"/>
          <p:cNvCxnSpPr>
            <a:stCxn id="36" idx="6"/>
            <a:endCxn id="38" idx="1"/>
          </p:cNvCxnSpPr>
          <p:nvPr/>
        </p:nvCxnSpPr>
        <p:spPr>
          <a:xfrm>
            <a:off x="4995568" y="5858630"/>
            <a:ext cx="813250" cy="19099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7" idx="6"/>
            <a:endCxn id="38" idx="1"/>
          </p:cNvCxnSpPr>
          <p:nvPr/>
        </p:nvCxnSpPr>
        <p:spPr>
          <a:xfrm flipV="1">
            <a:off x="4995568" y="6049626"/>
            <a:ext cx="813250" cy="25900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Slide Number">
            <a:extLst>
              <a:ext uri="{FF2B5EF4-FFF2-40B4-BE49-F238E27FC236}">
                <a16:creationId xmlns:a16="http://schemas.microsoft.com/office/drawing/2014/main" id="{6C00CB18-F299-479F-8AA9-617A5E3117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0561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6" grpId="0" animBg="1"/>
      <p:bldP spid="37" grpId="0" animBg="1"/>
      <p:bldP spid="3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0486905-80AF-4B7E-BC5B-2EBA1C26D4B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Скриване на имплементацията</a:t>
            </a:r>
            <a:endParaRPr lang="en-US" dirty="0"/>
          </a:p>
        </p:txBody>
      </p:sp>
      <p:pic>
        <p:nvPicPr>
          <p:cNvPr id="6" name="Picture 5" descr="Object-Oriented Programming in Jav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03" r="16467" b="7622"/>
          <a:stretch/>
        </p:blipFill>
        <p:spPr bwMode="auto">
          <a:xfrm>
            <a:off x="4431000" y="1134000"/>
            <a:ext cx="3375000" cy="2674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07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45007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  <a:p>
            <a:pPr marL="0" indent="0">
              <a:lnSpc>
                <a:spcPct val="120000"/>
              </a:lnSpc>
              <a:buNone/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B3E3A40-E077-4970-B869-59773B0345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1930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3200" dirty="0"/>
              <a:t>Процесът на обединяване на кода и данните в </a:t>
            </a:r>
            <a:r>
              <a:rPr lang="bg-BG" sz="3200" b="1" dirty="0">
                <a:solidFill>
                  <a:schemeClr val="bg1"/>
                </a:solidFill>
              </a:rPr>
              <a:t>едно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цяло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3200" dirty="0"/>
              <a:t>Позволява</a:t>
            </a:r>
            <a:r>
              <a:rPr lang="en-US" sz="32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валидация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и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обвързване на данните</a:t>
            </a:r>
            <a:endParaRPr lang="en-US" sz="32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3200" dirty="0"/>
              <a:t>Структурните промени остават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локални</a:t>
            </a:r>
            <a:endParaRPr lang="en-US" sz="3200" dirty="0"/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3200" dirty="0"/>
              <a:t>Намалява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комплексността</a:t>
            </a:r>
            <a:endParaRPr lang="en-US" sz="3200" b="1" dirty="0">
              <a:solidFill>
                <a:schemeClr val="bg1"/>
              </a:solidFill>
            </a:endParaRPr>
          </a:p>
          <a:p>
            <a:endParaRPr lang="bg-BG" sz="3200" dirty="0"/>
          </a:p>
          <a:p>
            <a:endParaRPr lang="bg-BG" dirty="0"/>
          </a:p>
          <a:p>
            <a:endParaRPr lang="en-US" dirty="0"/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Енкапсулация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A5EF0E-CF88-4AB7-B05F-34E73BF07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5029" y="3068602"/>
            <a:ext cx="5876708" cy="36112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class Student 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private string studentName;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1100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string Name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get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return studentName;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set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studentName = value;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}  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  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2991000" y="4329000"/>
            <a:ext cx="2887623" cy="1432611"/>
          </a:xfrm>
          <a:prstGeom prst="wedgeRoundRectCallout">
            <a:avLst>
              <a:gd name="adj1" fmla="val 71183"/>
              <a:gd name="adj2" fmla="val -686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noProof="1">
                <a:solidFill>
                  <a:srgbClr val="FFFFFF"/>
                </a:solidFill>
              </a:rPr>
              <a:t>Достъпен</a:t>
            </a:r>
            <a:r>
              <a:rPr lang="en-US" sz="2400" b="1" noProof="1">
                <a:solidFill>
                  <a:srgbClr val="FFFFFF"/>
                </a:solidFill>
              </a:rPr>
              <a:t> </a:t>
            </a:r>
            <a:r>
              <a:rPr lang="bg-BG" sz="2400" b="1" noProof="1">
                <a:solidFill>
                  <a:srgbClr val="FFFFFF"/>
                </a:solidFill>
              </a:rPr>
              <a:t>само за публичните методи на класа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8556000" y="5949000"/>
            <a:ext cx="3445598" cy="810000"/>
          </a:xfrm>
          <a:prstGeom prst="wedgeRoundRectCallout">
            <a:avLst>
              <a:gd name="adj1" fmla="val -62271"/>
              <a:gd name="adj2" fmla="val -577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Accessor</a:t>
            </a:r>
            <a:r>
              <a:rPr lang="bg-BG" sz="2400" b="1" noProof="1">
                <a:solidFill>
                  <a:srgbClr val="FFFFFF"/>
                </a:solidFill>
              </a:rPr>
              <a:t>-и</a:t>
            </a:r>
            <a:r>
              <a:rPr lang="en-US" sz="2400" b="1" noProof="1">
                <a:solidFill>
                  <a:srgbClr val="FFFFFF"/>
                </a:solidFill>
              </a:rPr>
              <a:t> </a:t>
            </a:r>
            <a:r>
              <a:rPr lang="bg-BG" sz="2400" b="1" noProof="1">
                <a:solidFill>
                  <a:srgbClr val="FFFFFF"/>
                </a:solidFill>
              </a:rPr>
              <a:t>за</a:t>
            </a:r>
            <a:r>
              <a:rPr lang="en-US" sz="2400" b="1" noProof="1">
                <a:solidFill>
                  <a:srgbClr val="FFFFFF"/>
                </a:solidFill>
              </a:rPr>
              <a:t> </a:t>
            </a:r>
            <a:r>
              <a:rPr lang="bg-BG" sz="2400" b="1" noProof="1">
                <a:solidFill>
                  <a:srgbClr val="FFFFFF"/>
                </a:solidFill>
              </a:rPr>
              <a:t>достъп и промяна на стойността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1BFA7E6-FAEA-4DA2-ABC1-185C8CC771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952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Полетата трябва да бъдат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частни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Aft>
                <a:spcPts val="2400"/>
              </a:spcAft>
            </a:pPr>
            <a:endParaRPr lang="en-US" dirty="0"/>
          </a:p>
          <a:p>
            <a:endParaRPr lang="en-GB" dirty="0"/>
          </a:p>
          <a:p>
            <a:r>
              <a:rPr lang="bg-BG" dirty="0"/>
              <a:t>Свойствата трябва да бъдат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публични</a:t>
            </a:r>
            <a:endParaRPr lang="en-GB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  <p:sp>
        <p:nvSpPr>
          <p:cNvPr id="80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Енкапсулация</a:t>
            </a:r>
            <a:r>
              <a:rPr lang="en-US" dirty="0"/>
              <a:t> – </a:t>
            </a:r>
            <a:r>
              <a:rPr lang="bg-BG" dirty="0"/>
              <a:t>пример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2809DB7-0C99-48BB-81BC-AA20BF94CAE4}"/>
              </a:ext>
            </a:extLst>
          </p:cNvPr>
          <p:cNvGrpSpPr/>
          <p:nvPr/>
        </p:nvGrpSpPr>
        <p:grpSpPr>
          <a:xfrm>
            <a:off x="830318" y="1911018"/>
            <a:ext cx="6036284" cy="3516300"/>
            <a:chOff x="2478562" y="1839196"/>
            <a:chExt cx="6036284" cy="351630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2478562" y="1839196"/>
              <a:ext cx="6036284" cy="6181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Person</a:t>
              </a: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478562" y="2457178"/>
              <a:ext cx="6036284" cy="117216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-name: 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-age: int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2478562" y="3629338"/>
              <a:ext cx="6036284" cy="172615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+Person(string name, int age)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+Name: 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+Age: int</a:t>
              </a:r>
            </a:p>
          </p:txBody>
        </p:sp>
      </p:grp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3924290" y="2844790"/>
            <a:ext cx="2688799" cy="600541"/>
          </a:xfrm>
          <a:prstGeom prst="wedgeRoundRectCallout">
            <a:avLst>
              <a:gd name="adj1" fmla="val -69172"/>
              <a:gd name="adj2" fmla="val -434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noProof="1">
                <a:solidFill>
                  <a:schemeClr val="bg1">
                    <a:lumMod val="40000"/>
                    <a:lumOff val="60000"/>
                  </a:schemeClr>
                </a:solidFill>
              </a:rPr>
              <a:t>-</a:t>
            </a:r>
            <a:r>
              <a:rPr lang="en-US" sz="2600" b="1" noProof="1">
                <a:solidFill>
                  <a:srgbClr val="FFFFFF"/>
                </a:solidFill>
              </a:rPr>
              <a:t> means "private"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3936000" y="4528658"/>
            <a:ext cx="2598799" cy="609600"/>
          </a:xfrm>
          <a:prstGeom prst="wedgeRoundRectCallout">
            <a:avLst>
              <a:gd name="adj1" fmla="val -68624"/>
              <a:gd name="adj2" fmla="val -545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noProof="1">
                <a:solidFill>
                  <a:schemeClr val="bg1">
                    <a:lumMod val="40000"/>
                    <a:lumOff val="60000"/>
                  </a:schemeClr>
                </a:solidFill>
              </a:rPr>
              <a:t>+</a:t>
            </a:r>
            <a:r>
              <a:rPr lang="en-US" sz="2600" b="1" noProof="1">
                <a:solidFill>
                  <a:srgbClr val="FFFFFF"/>
                </a:solidFill>
              </a:rPr>
              <a:t> means "public"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182760" y="5349105"/>
            <a:ext cx="6036284" cy="596059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5168923A-A98F-44F4-B4A8-233DDC3B0E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61173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6F4388F-43A3-4542-AA3F-B0DFB5691C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534" y="1385091"/>
            <a:ext cx="2478932" cy="2478932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35C37359-A412-4D0E-9DAA-B5E1934E74D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Видимост на членовете на класа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632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bg-BG" sz="2800" dirty="0"/>
              <a:t>Основният начин да осъществим </a:t>
            </a:r>
            <a:r>
              <a:rPr lang="bg-BG" sz="2800" b="1" dirty="0">
                <a:solidFill>
                  <a:schemeClr val="bg1"/>
                </a:solidFill>
              </a:rPr>
              <a:t>енкапсулация</a:t>
            </a:r>
            <a:r>
              <a:rPr lang="bg-BG" sz="2800" dirty="0"/>
              <a:t> и да </a:t>
            </a:r>
            <a:r>
              <a:rPr lang="bg-BG" sz="2800" b="1" dirty="0">
                <a:solidFill>
                  <a:schemeClr val="bg1"/>
                </a:solidFill>
              </a:rPr>
              <a:t>скрием данните </a:t>
            </a:r>
            <a:r>
              <a:rPr lang="bg-BG" sz="2800" dirty="0"/>
              <a:t>от външния свят</a:t>
            </a:r>
          </a:p>
          <a:p>
            <a:pPr marL="0" indent="0">
              <a:buClr>
                <a:schemeClr val="tx1"/>
              </a:buClr>
              <a:buNone/>
            </a:pPr>
            <a:endParaRPr lang="en-US" sz="2800" dirty="0"/>
          </a:p>
          <a:p>
            <a:pPr>
              <a:buClr>
                <a:schemeClr val="tx1"/>
              </a:buClr>
            </a:pPr>
            <a:endParaRPr lang="en-US" sz="2800" dirty="0"/>
          </a:p>
          <a:p>
            <a:pPr>
              <a:buClr>
                <a:schemeClr val="tx1"/>
              </a:buClr>
            </a:pPr>
            <a:endParaRPr lang="en-US" sz="2800" dirty="0"/>
          </a:p>
          <a:p>
            <a:pPr>
              <a:buClr>
                <a:schemeClr val="tx1"/>
              </a:buClr>
            </a:pPr>
            <a:endParaRPr lang="en-US" sz="2800" dirty="0"/>
          </a:p>
          <a:p>
            <a:pPr>
              <a:buClr>
                <a:schemeClr val="tx1"/>
              </a:buClr>
            </a:pPr>
            <a:r>
              <a:rPr lang="bg-BG" sz="2800" dirty="0"/>
              <a:t>Модификаторът на</a:t>
            </a:r>
            <a:r>
              <a:rPr lang="en-US" sz="2800" dirty="0"/>
              <a:t> </a:t>
            </a:r>
            <a:r>
              <a:rPr lang="bg-BG" sz="2800" b="1" dirty="0"/>
              <a:t>полето</a:t>
            </a:r>
            <a:r>
              <a:rPr lang="en-US" sz="2800" dirty="0"/>
              <a:t> </a:t>
            </a:r>
            <a:r>
              <a:rPr lang="bg-BG" sz="2800" dirty="0"/>
              <a:t>и</a:t>
            </a:r>
            <a:r>
              <a:rPr lang="en-US" sz="2800" dirty="0"/>
              <a:t> </a:t>
            </a:r>
            <a:r>
              <a:rPr lang="bg-BG" sz="2800" b="1" dirty="0"/>
              <a:t>метода </a:t>
            </a:r>
            <a:r>
              <a:rPr lang="bg-BG" sz="2800" dirty="0"/>
              <a:t>по подразбиране е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  <a:r>
              <a:rPr lang="bg-BG" sz="2800" dirty="0"/>
              <a:t> (частен)</a:t>
            </a:r>
            <a:endParaRPr lang="en-US" sz="2800" dirty="0"/>
          </a:p>
          <a:p>
            <a:pPr>
              <a:buClr>
                <a:schemeClr val="tx1"/>
              </a:buClr>
            </a:pPr>
            <a:r>
              <a:rPr lang="bg-BG" sz="2800" b="1" dirty="0"/>
              <a:t>Избягвайте</a:t>
            </a:r>
            <a:r>
              <a:rPr lang="en-US" sz="2800" dirty="0"/>
              <a:t> </a:t>
            </a:r>
            <a:r>
              <a:rPr lang="bg-BG" sz="2800" dirty="0"/>
              <a:t>декларирането на</a:t>
            </a:r>
            <a:r>
              <a:rPr lang="en-US" sz="2800" dirty="0"/>
              <a:t> </a:t>
            </a:r>
            <a:r>
              <a:rPr lang="bg-BG" sz="2800" b="1" dirty="0"/>
              <a:t>частни</a:t>
            </a:r>
            <a:r>
              <a:rPr lang="en-US" sz="2800" dirty="0"/>
              <a:t> </a:t>
            </a:r>
            <a:r>
              <a:rPr lang="bg-BG" sz="2800" b="1" dirty="0"/>
              <a:t>класове</a:t>
            </a:r>
            <a:r>
              <a:rPr lang="en-US" sz="2800" dirty="0"/>
              <a:t> </a:t>
            </a:r>
            <a:r>
              <a:rPr lang="bg-BG" sz="2800" dirty="0"/>
              <a:t>и</a:t>
            </a:r>
            <a:r>
              <a:rPr lang="en-US" sz="2800" dirty="0"/>
              <a:t> </a:t>
            </a:r>
            <a:r>
              <a:rPr lang="bg-BG" sz="2800" b="1" dirty="0"/>
              <a:t>интерфейси</a:t>
            </a:r>
            <a:endParaRPr lang="en-US" sz="2800" b="1" dirty="0"/>
          </a:p>
          <a:p>
            <a:pPr lvl="1">
              <a:buClr>
                <a:schemeClr val="tx1"/>
              </a:buClr>
            </a:pPr>
            <a:r>
              <a:rPr lang="bg-BG" sz="2800" dirty="0"/>
              <a:t>Достъпни са </a:t>
            </a:r>
            <a:r>
              <a:rPr lang="bg-BG" sz="2800" b="1" dirty="0"/>
              <a:t>само</a:t>
            </a:r>
            <a:r>
              <a:rPr lang="bg-BG" sz="2800" dirty="0"/>
              <a:t> в класа, в който са декларирани</a:t>
            </a:r>
            <a:endParaRPr lang="en-US" sz="2800" dirty="0"/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Модификатор за частен достъп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A5EF0E-CF88-4AB7-B05F-34E73BF07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000" y="2304000"/>
            <a:ext cx="4674790" cy="22186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string name;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Person (string name)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this.name = name;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C3E7E89-C647-4008-8389-C95C03A9C2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0029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400" dirty="0"/>
              <a:t>Модификаторът, който дава </a:t>
            </a:r>
            <a:r>
              <a:rPr lang="bg-BG" sz="3400" b="1" dirty="0">
                <a:solidFill>
                  <a:schemeClr val="bg1"/>
                </a:solidFill>
              </a:rPr>
              <a:t>най-високо ниво на достъп</a:t>
            </a:r>
            <a:endParaRPr lang="en-GB" sz="34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Няма ограничения</a:t>
            </a:r>
            <a:r>
              <a:rPr lang="en-GB" sz="3400" b="1" dirty="0"/>
              <a:t> </a:t>
            </a:r>
            <a:r>
              <a:rPr lang="bg-BG" sz="3400" dirty="0"/>
              <a:t>при достъпване на публични членове</a:t>
            </a:r>
            <a:endParaRPr lang="en-GB" sz="3400" dirty="0"/>
          </a:p>
          <a:p>
            <a:pPr>
              <a:lnSpc>
                <a:spcPct val="100000"/>
              </a:lnSpc>
            </a:pPr>
            <a:endParaRPr lang="en-GB" sz="3200" dirty="0"/>
          </a:p>
          <a:p>
            <a:pPr>
              <a:lnSpc>
                <a:spcPct val="100000"/>
              </a:lnSpc>
            </a:pPr>
            <a:endParaRPr lang="en-GB" sz="3200" dirty="0"/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en-GB" sz="3200" dirty="0"/>
          </a:p>
          <a:p>
            <a:pPr>
              <a:lnSpc>
                <a:spcPct val="100000"/>
              </a:lnSpc>
            </a:pPr>
            <a:endParaRPr lang="en-GB" sz="3200" dirty="0"/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Модификатор за публичен достъп </a:t>
            </a:r>
            <a:r>
              <a:rPr lang="en-GB" dirty="0"/>
              <a:t>(1)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6000" y="3069000"/>
            <a:ext cx="7245000" cy="27828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class Person 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Age { get; set; 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2EF13FE-369C-4C50-94F2-1671893AA4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1549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400" dirty="0"/>
              <a:t>За да достъпите класа директно от </a:t>
            </a:r>
            <a:r>
              <a:rPr lang="en-GB" sz="3400" dirty="0"/>
              <a:t>namespace</a:t>
            </a:r>
            <a:r>
              <a:rPr lang="bg-BG" sz="3400" dirty="0"/>
              <a:t>, използвайте ключовата дума </a:t>
            </a:r>
            <a:r>
              <a:rPr lang="en-GB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using</a:t>
            </a:r>
            <a:r>
              <a:rPr lang="bg-BG" sz="3400" dirty="0"/>
              <a:t>.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Модификатор за публичен достъп </a:t>
            </a:r>
            <a:r>
              <a:rPr lang="en-GB" dirty="0"/>
              <a:t>(2)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7454" y="2499518"/>
            <a:ext cx="5458546" cy="30188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namespace Mathematical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class Basic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public double PI = 3.14;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756903" y="2499518"/>
            <a:ext cx="6189097" cy="40344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using System;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Mathematical;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endParaRPr lang="en-US" sz="1100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namespace Distinct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class Program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Console.WriteLine(Basic.Pi);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0EABA04-8187-4380-9709-9CA95E02D0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615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3351</TotalTime>
  <Words>2118</Words>
  <Application>Microsoft Macintosh PowerPoint</Application>
  <PresentationFormat>Widescreen</PresentationFormat>
  <Paragraphs>396</Paragraphs>
  <Slides>31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Consolas</vt:lpstr>
      <vt:lpstr>Wingdings</vt:lpstr>
      <vt:lpstr>Wingdings 2</vt:lpstr>
      <vt:lpstr>SoftUni</vt:lpstr>
      <vt:lpstr>Енкапсулация</vt:lpstr>
      <vt:lpstr>Съдържание</vt:lpstr>
      <vt:lpstr>Скриване на имплементацията</vt:lpstr>
      <vt:lpstr>Енкапсулация</vt:lpstr>
      <vt:lpstr>Енкапсулация – пример</vt:lpstr>
      <vt:lpstr>Видимост на членовете на класа</vt:lpstr>
      <vt:lpstr>Модификатор за частен достъп</vt:lpstr>
      <vt:lpstr>Модификатор за публичен достъп (1)</vt:lpstr>
      <vt:lpstr>Модификатор за публичен достъп (2)</vt:lpstr>
      <vt:lpstr>Модификатор за вътрешен достъп</vt:lpstr>
      <vt:lpstr>Задача: Сортирайте хора по име и възраст</vt:lpstr>
      <vt:lpstr>Решение: Сортирайте хора по име и възраст (1)</vt:lpstr>
      <vt:lpstr>Решение: Сортирайте хора по име и възраст (2)</vt:lpstr>
      <vt:lpstr>Решение: Сортирайте хора по име и възраст (3)</vt:lpstr>
      <vt:lpstr>Задача: Увеличение на заплатата</vt:lpstr>
      <vt:lpstr>Решение: Увеличение на заплатата</vt:lpstr>
      <vt:lpstr>Валидация в Getter-и и Setter-и</vt:lpstr>
      <vt:lpstr>Валидация (1)</vt:lpstr>
      <vt:lpstr>Валидация (2)</vt:lpstr>
      <vt:lpstr>Задача: Валидиране на данни</vt:lpstr>
      <vt:lpstr>Решение: Валидиране на данни</vt:lpstr>
      <vt:lpstr>Променими и непроменими обекти</vt:lpstr>
      <vt:lpstr>Променими и непроменими обекти</vt:lpstr>
      <vt:lpstr>Променими полета</vt:lpstr>
      <vt:lpstr>Енкапсулация на променими полета</vt:lpstr>
      <vt:lpstr>Задача: Отбор</vt:lpstr>
      <vt:lpstr>Решение: Отбор (1)</vt:lpstr>
      <vt:lpstr>Решение: Отбор(2)</vt:lpstr>
      <vt:lpstr>Обобщение</vt:lpstr>
      <vt:lpstr>Въпроси?</vt:lpstr>
      <vt:lpstr>Лиценз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CSharp OOP - Encapsulation</dc:title>
  <dc:subject>Intro to NodeJS</dc:subject>
  <dc:creator>Software University</dc:creator>
  <cp:keywords>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Drinka</cp:lastModifiedBy>
  <cp:revision>104</cp:revision>
  <dcterms:created xsi:type="dcterms:W3CDTF">2018-05-23T13:08:44Z</dcterms:created>
  <dcterms:modified xsi:type="dcterms:W3CDTF">2022-12-17T16:18:36Z</dcterms:modified>
  <cp:category>programming;education;software engineering;software development</cp:category>
</cp:coreProperties>
</file>