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3"/>
  </p:notesMasterIdLst>
  <p:handoutMasterIdLst>
    <p:handoutMasterId r:id="rId34"/>
  </p:handoutMasterIdLst>
  <p:sldIdLst>
    <p:sldId id="503" r:id="rId2"/>
    <p:sldId id="276" r:id="rId3"/>
    <p:sldId id="511" r:id="rId4"/>
    <p:sldId id="523" r:id="rId5"/>
    <p:sldId id="524" r:id="rId6"/>
    <p:sldId id="525" r:id="rId7"/>
    <p:sldId id="537" r:id="rId8"/>
    <p:sldId id="528" r:id="rId9"/>
    <p:sldId id="529" r:id="rId10"/>
    <p:sldId id="533" r:id="rId11"/>
    <p:sldId id="534" r:id="rId12"/>
    <p:sldId id="535" r:id="rId13"/>
    <p:sldId id="536" r:id="rId14"/>
    <p:sldId id="530" r:id="rId15"/>
    <p:sldId id="531" r:id="rId16"/>
    <p:sldId id="526" r:id="rId17"/>
    <p:sldId id="538" r:id="rId18"/>
    <p:sldId id="527" r:id="rId19"/>
    <p:sldId id="532" r:id="rId20"/>
    <p:sldId id="540" r:id="rId21"/>
    <p:sldId id="551" r:id="rId22"/>
    <p:sldId id="558" r:id="rId23"/>
    <p:sldId id="549" r:id="rId24"/>
    <p:sldId id="550" r:id="rId25"/>
    <p:sldId id="544" r:id="rId26"/>
    <p:sldId id="545" r:id="rId27"/>
    <p:sldId id="546" r:id="rId28"/>
    <p:sldId id="547" r:id="rId29"/>
    <p:sldId id="349" r:id="rId30"/>
    <p:sldId id="504" r:id="rId31"/>
    <p:sldId id="505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33FC0470-E523-4ECA-8673-6B478897BAF1}">
          <p14:sldIdLst>
            <p14:sldId id="503"/>
            <p14:sldId id="276"/>
          </p14:sldIdLst>
        </p14:section>
        <p14:section name="ORM технологии" id="{EFB19ABF-23EB-46DB-A4A8-FD031A5F1209}">
          <p14:sldIdLst>
            <p14:sldId id="511"/>
            <p14:sldId id="523"/>
            <p14:sldId id="524"/>
          </p14:sldIdLst>
        </p14:section>
        <p14:section name="Entity Framework Core" id="{C8D68AC4-6121-4438-8603-CD12BEE026A3}">
          <p14:sldIdLst>
            <p14:sldId id="525"/>
            <p14:sldId id="537"/>
            <p14:sldId id="528"/>
            <p14:sldId id="529"/>
            <p14:sldId id="533"/>
            <p14:sldId id="534"/>
            <p14:sldId id="535"/>
            <p14:sldId id="536"/>
            <p14:sldId id="530"/>
            <p14:sldId id="531"/>
          </p14:sldIdLst>
        </p14:section>
        <p14:section name="Генериране на EF модел по SQL Server база данни" id="{CAEEDB7C-1FC7-4C74-8CEE-1969E743E685}">
          <p14:sldIdLst>
            <p14:sldId id="526"/>
            <p14:sldId id="538"/>
            <p14:sldId id="527"/>
            <p14:sldId id="532"/>
          </p14:sldIdLst>
        </p14:section>
        <p14:section name="CRUD операции върху EF DbContext" id="{C23EC27C-ACEA-4483-B209-F7CE66D2645E}">
          <p14:sldIdLst>
            <p14:sldId id="540"/>
            <p14:sldId id="551"/>
            <p14:sldId id="558"/>
            <p14:sldId id="549"/>
            <p14:sldId id="550"/>
            <p14:sldId id="544"/>
            <p14:sldId id="545"/>
            <p14:sldId id="546"/>
            <p14:sldId id="547"/>
          </p14:sldIdLst>
        </p14:section>
        <p14:section name="Обобщение" id="{620585B4-E9AC-41ED-965E-CE1D3ADBB946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732EB0-28F1-4C10-ACDC-C4CC584D141E}" v="2" dt="2023-10-06T16:24:05.820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105" d="100"/>
          <a:sy n="105" d="100"/>
        </p:scale>
        <p:origin x="768" y="10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pasko Katsarski" userId="cc8518145bc96298" providerId="LiveId" clId="{45732EB0-28F1-4C10-ACDC-C4CC584D141E}"/>
    <pc:docChg chg="custSel addSld delSld modSld modSection">
      <pc:chgData name="Spasko Katsarski" userId="cc8518145bc96298" providerId="LiveId" clId="{45732EB0-28F1-4C10-ACDC-C4CC584D141E}" dt="2023-10-06T16:24:05.816" v="76"/>
      <pc:docMkLst>
        <pc:docMk/>
      </pc:docMkLst>
      <pc:sldChg chg="del">
        <pc:chgData name="Spasko Katsarski" userId="cc8518145bc96298" providerId="LiveId" clId="{45732EB0-28F1-4C10-ACDC-C4CC584D141E}" dt="2023-10-06T16:24:01.196" v="75" actId="47"/>
        <pc:sldMkLst>
          <pc:docMk/>
          <pc:sldMk cId="52027133" sldId="256"/>
        </pc:sldMkLst>
      </pc:sldChg>
      <pc:sldChg chg="addSp delSp modSp mod">
        <pc:chgData name="Spasko Katsarski" userId="cc8518145bc96298" providerId="LiveId" clId="{45732EB0-28F1-4C10-ACDC-C4CC584D141E}" dt="2023-10-06T16:22:44.848" v="5"/>
        <pc:sldMkLst>
          <pc:docMk/>
          <pc:sldMk cId="4243784987" sldId="503"/>
        </pc:sldMkLst>
        <pc:spChg chg="del">
          <ac:chgData name="Spasko Katsarski" userId="cc8518145bc96298" providerId="LiveId" clId="{45732EB0-28F1-4C10-ACDC-C4CC584D141E}" dt="2023-10-06T16:22:26.268" v="0" actId="478"/>
          <ac:spMkLst>
            <pc:docMk/>
            <pc:sldMk cId="4243784987" sldId="503"/>
            <ac:spMk id="2" creationId="{20FAEF0D-25B6-CC0E-66B0-65B7B91846D6}"/>
          </ac:spMkLst>
        </pc:spChg>
        <pc:spChg chg="mod">
          <ac:chgData name="Spasko Katsarski" userId="cc8518145bc96298" providerId="LiveId" clId="{45732EB0-28F1-4C10-ACDC-C4CC584D141E}" dt="2023-10-06T16:22:37.156" v="3" actId="27636"/>
          <ac:spMkLst>
            <pc:docMk/>
            <pc:sldMk cId="4243784987" sldId="503"/>
            <ac:spMk id="9" creationId="{FA396BB6-2053-4690-9672-BC528007D370}"/>
          </ac:spMkLst>
        </pc:spChg>
        <pc:spChg chg="mod">
          <ac:chgData name="Spasko Katsarski" userId="cc8518145bc96298" providerId="LiveId" clId="{45732EB0-28F1-4C10-ACDC-C4CC584D141E}" dt="2023-10-06T16:22:41.055" v="4"/>
          <ac:spMkLst>
            <pc:docMk/>
            <pc:sldMk cId="4243784987" sldId="503"/>
            <ac:spMk id="10" creationId="{F585BC4C-0F13-4FD4-8F23-99FD46618370}"/>
          </ac:spMkLst>
        </pc:spChg>
        <pc:picChg chg="add mod">
          <ac:chgData name="Spasko Katsarski" userId="cc8518145bc96298" providerId="LiveId" clId="{45732EB0-28F1-4C10-ACDC-C4CC584D141E}" dt="2023-10-06T16:22:44.848" v="5"/>
          <ac:picMkLst>
            <pc:docMk/>
            <pc:sldMk cId="4243784987" sldId="503"/>
            <ac:picMk id="4" creationId="{48FEE97A-49AD-4CBD-8140-F9AC020C6BD5}"/>
          </ac:picMkLst>
        </pc:picChg>
        <pc:picChg chg="mod">
          <ac:chgData name="Spasko Katsarski" userId="cc8518145bc96298" providerId="LiveId" clId="{45732EB0-28F1-4C10-ACDC-C4CC584D141E}" dt="2023-10-06T16:22:28.953" v="1" actId="1076"/>
          <ac:picMkLst>
            <pc:docMk/>
            <pc:sldMk cId="4243784987" sldId="503"/>
            <ac:picMk id="13" creationId="{00000000-0000-0000-0000-000000000000}"/>
          </ac:picMkLst>
        </pc:picChg>
      </pc:sldChg>
      <pc:sldChg chg="add">
        <pc:chgData name="Spasko Katsarski" userId="cc8518145bc96298" providerId="LiveId" clId="{45732EB0-28F1-4C10-ACDC-C4CC584D141E}" dt="2023-10-06T16:24:05.816" v="76"/>
        <pc:sldMkLst>
          <pc:docMk/>
          <pc:sldMk cId="1732530328" sldId="504"/>
        </pc:sldMkLst>
      </pc:sldChg>
      <pc:sldChg chg="modSp mod">
        <pc:chgData name="Spasko Katsarski" userId="cc8518145bc96298" providerId="LiveId" clId="{45732EB0-28F1-4C10-ACDC-C4CC584D141E}" dt="2023-10-06T16:22:55.501" v="21"/>
        <pc:sldMkLst>
          <pc:docMk/>
          <pc:sldMk cId="1596787887" sldId="511"/>
        </pc:sldMkLst>
        <pc:spChg chg="mod">
          <ac:chgData name="Spasko Katsarski" userId="cc8518145bc96298" providerId="LiveId" clId="{45732EB0-28F1-4C10-ACDC-C4CC584D141E}" dt="2023-10-06T16:22:55.501" v="21"/>
          <ac:spMkLst>
            <pc:docMk/>
            <pc:sldMk cId="1596787887" sldId="511"/>
            <ac:spMk id="5" creationId="{CDCCFC06-0548-6CAB-B068-6D1DB528816E}"/>
          </ac:spMkLst>
        </pc:spChg>
        <pc:spChg chg="mod">
          <ac:chgData name="Spasko Katsarski" userId="cc8518145bc96298" providerId="LiveId" clId="{45732EB0-28F1-4C10-ACDC-C4CC584D141E}" dt="2023-10-06T16:22:54.104" v="20" actId="20577"/>
          <ac:spMkLst>
            <pc:docMk/>
            <pc:sldMk cId="1596787887" sldId="511"/>
            <ac:spMk id="8" creationId="{FA837B1F-3645-0380-7603-FC41084440B0}"/>
          </ac:spMkLst>
        </pc:spChg>
      </pc:sldChg>
      <pc:sldChg chg="modSp mod">
        <pc:chgData name="Spasko Katsarski" userId="cc8518145bc96298" providerId="LiveId" clId="{45732EB0-28F1-4C10-ACDC-C4CC584D141E}" dt="2023-10-06T16:23:12.222" v="49"/>
        <pc:sldMkLst>
          <pc:docMk/>
          <pc:sldMk cId="443703887" sldId="525"/>
        </pc:sldMkLst>
        <pc:spChg chg="mod">
          <ac:chgData name="Spasko Katsarski" userId="cc8518145bc96298" providerId="LiveId" clId="{45732EB0-28F1-4C10-ACDC-C4CC584D141E}" dt="2023-10-06T16:23:12.222" v="49"/>
          <ac:spMkLst>
            <pc:docMk/>
            <pc:sldMk cId="443703887" sldId="525"/>
            <ac:spMk id="5" creationId="{F506C446-9654-367E-002C-EC1B196D34B0}"/>
          </ac:spMkLst>
        </pc:spChg>
        <pc:spChg chg="mod">
          <ac:chgData name="Spasko Katsarski" userId="cc8518145bc96298" providerId="LiveId" clId="{45732EB0-28F1-4C10-ACDC-C4CC584D141E}" dt="2023-10-06T16:23:10.795" v="48" actId="20577"/>
          <ac:spMkLst>
            <pc:docMk/>
            <pc:sldMk cId="443703887" sldId="525"/>
            <ac:spMk id="7" creationId="{0C69C349-045D-9A63-9B3B-1D186ADE97AD}"/>
          </ac:spMkLst>
        </pc:spChg>
      </pc:sldChg>
      <pc:sldChg chg="modSp mod">
        <pc:chgData name="Spasko Katsarski" userId="cc8518145bc96298" providerId="LiveId" clId="{45732EB0-28F1-4C10-ACDC-C4CC584D141E}" dt="2023-10-06T16:23:27.019" v="67" actId="1036"/>
        <pc:sldMkLst>
          <pc:docMk/>
          <pc:sldMk cId="3577743841" sldId="526"/>
        </pc:sldMkLst>
        <pc:spChg chg="mod">
          <ac:chgData name="Spasko Katsarski" userId="cc8518145bc96298" providerId="LiveId" clId="{45732EB0-28F1-4C10-ACDC-C4CC584D141E}" dt="2023-10-06T16:23:27.019" v="67" actId="1036"/>
          <ac:spMkLst>
            <pc:docMk/>
            <pc:sldMk cId="3577743841" sldId="526"/>
            <ac:spMk id="4" creationId="{CC5EE7F9-80E2-A087-9C43-636041D28F42}"/>
          </ac:spMkLst>
        </pc:spChg>
      </pc:sldChg>
      <pc:sldChg chg="modSp mod">
        <pc:chgData name="Spasko Katsarski" userId="cc8518145bc96298" providerId="LiveId" clId="{45732EB0-28F1-4C10-ACDC-C4CC584D141E}" dt="2023-10-06T16:23:48.994" v="74" actId="1035"/>
        <pc:sldMkLst>
          <pc:docMk/>
          <pc:sldMk cId="3313887385" sldId="540"/>
        </pc:sldMkLst>
        <pc:spChg chg="mod">
          <ac:chgData name="Spasko Katsarski" userId="cc8518145bc96298" providerId="LiveId" clId="{45732EB0-28F1-4C10-ACDC-C4CC584D141E}" dt="2023-10-06T16:23:47.006" v="72" actId="1036"/>
          <ac:spMkLst>
            <pc:docMk/>
            <pc:sldMk cId="3313887385" sldId="540"/>
            <ac:spMk id="5" creationId="{941225F1-B416-4A97-C695-AA7B280A3E34}"/>
          </ac:spMkLst>
        </pc:spChg>
        <pc:spChg chg="mod">
          <ac:chgData name="Spasko Katsarski" userId="cc8518145bc96298" providerId="LiveId" clId="{45732EB0-28F1-4C10-ACDC-C4CC584D141E}" dt="2023-10-06T16:23:48.994" v="74" actId="1035"/>
          <ac:spMkLst>
            <pc:docMk/>
            <pc:sldMk cId="3313887385" sldId="540"/>
            <ac:spMk id="8" creationId="{81C67D1D-D2D5-05D1-0F6E-8B0493C5FF1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27.11.2023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80C95EAB-D440-CC69-844F-D405D2C44B5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802745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3" name="Footer Placeholder 7">
            <a:extLst>
              <a:ext uri="{FF2B5EF4-FFF2-40B4-BE49-F238E27FC236}">
                <a16:creationId xmlns:a16="http://schemas.microsoft.com/office/drawing/2014/main" id="{F448B36A-26AA-E86A-7419-568A82B7BA8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0458454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DED8F25-C475-34DF-987B-280725B67E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591995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9A55793-DFD9-C66E-05E5-48BF961B41D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30352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DE84FA54-AEFD-2C6D-F56F-4FA429253D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208757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D2444C0-27E3-4E8A-BFE9-70E2E2DA77B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2579571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F8DF9C7C-0927-4D0E-B547-85611D3C8B0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492336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87873718-4EF7-D4BA-768F-C09AAEC16FC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079794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C3ACE212-C52C-8615-9416-E02868B59D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1332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Author Position">
            <a:extLst>
              <a:ext uri="{FF2B5EF4-FFF2-40B4-BE49-F238E27FC236}">
                <a16:creationId xmlns:a16="http://schemas.microsoft.com/office/drawing/2014/main" id="{F585BC4C-0F13-4FD4-8F23-99FD46618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noProof="1"/>
              <a:t>Софтуерни и хардуерни науки</a:t>
            </a:r>
            <a:endParaRPr lang="en-US" dirty="0"/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lnSpcReduction="10000"/>
          </a:bodyPr>
          <a:lstStyle/>
          <a:p>
            <a:r>
              <a:rPr lang="bg-BG" dirty="0">
                <a:solidFill>
                  <a:srgbClr val="234465"/>
                </a:solidFill>
              </a:rPr>
              <a:t>Курс "Релационни бази данни"</a:t>
            </a:r>
          </a:p>
        </p:txBody>
      </p:sp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Генериране на </a:t>
            </a:r>
            <a:r>
              <a:rPr lang="en-US" dirty="0"/>
              <a:t>Entity Framework </a:t>
            </a:r>
            <a:r>
              <a:rPr lang="bg-BG" dirty="0"/>
              <a:t>модел </a:t>
            </a:r>
            <a:r>
              <a:rPr lang="ru-RU" dirty="0"/>
              <a:t>по SQL Server база данни. </a:t>
            </a:r>
            <a:r>
              <a:rPr lang="en-US" dirty="0"/>
              <a:t>CRUD </a:t>
            </a:r>
            <a:r>
              <a:rPr lang="bg-BG" dirty="0"/>
              <a:t>операции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Връзка между </a:t>
            </a:r>
            <a:r>
              <a:rPr lang="en-US" sz="4400" dirty="0"/>
              <a:t>C# </a:t>
            </a:r>
            <a:r>
              <a:rPr lang="bg-BG" sz="4400" dirty="0"/>
              <a:t>и база данни</a:t>
            </a:r>
          </a:p>
        </p:txBody>
      </p:sp>
      <p:pic>
        <p:nvPicPr>
          <p:cNvPr id="13" name="Picture 2" descr="GitHub - borisdj/EFCore.BulkExtensions: Entity Framework EF Core efcore  Bulk Batch Extensions with BulkCopy in .Net for Insert Update Delete Read  (CRUD), Truncate and SaveChanges operations on SQL Server, PostgreSQL,  MySQL, SQLite"/>
          <p:cNvPicPr>
            <a:picLocks noChangeAspect="1" noChangeArrowheads="1"/>
          </p:cNvPicPr>
          <p:nvPr/>
        </p:nvPicPr>
        <p:blipFill>
          <a:blip r:embed="rId4" cstate="print"/>
          <a:srcRect l="29487" r="23077" b="12820"/>
          <a:stretch>
            <a:fillRect/>
          </a:stretch>
        </p:blipFill>
        <p:spPr bwMode="auto">
          <a:xfrm>
            <a:off x="8838554" y="2803227"/>
            <a:ext cx="2819400" cy="2590800"/>
          </a:xfrm>
          <a:prstGeom prst="rect">
            <a:avLst/>
          </a:prstGeom>
          <a:noFill/>
        </p:spPr>
      </p:pic>
      <p:pic>
        <p:nvPicPr>
          <p:cNvPr id="4" name="Picture 3" descr="A yellow and blue sign with white text&#10;&#10;Description automatically generated">
            <a:extLst>
              <a:ext uri="{FF2B5EF4-FFF2-40B4-BE49-F238E27FC236}">
                <a16:creationId xmlns:a16="http://schemas.microsoft.com/office/drawing/2014/main" id="{48FEE97A-49AD-4CBD-8140-F9AC020C6B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4311" y="3001428"/>
            <a:ext cx="1956689" cy="877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7849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Съвкупност от нормални </a:t>
            </a:r>
            <a:r>
              <a:rPr lang="ru-RU" b="1" dirty="0">
                <a:solidFill>
                  <a:schemeClr val="bg1"/>
                </a:solidFill>
              </a:rPr>
              <a:t>C# </a:t>
            </a:r>
            <a:r>
              <a:rPr lang="ru-RU" dirty="0"/>
              <a:t>класове</a:t>
            </a:r>
            <a:endParaRPr lang="en-US" dirty="0"/>
          </a:p>
          <a:p>
            <a:pPr lvl="1"/>
            <a:r>
              <a:rPr lang="ru-RU" dirty="0"/>
              <a:t>Може да съдържа </a:t>
            </a:r>
            <a:r>
              <a:rPr lang="ru-RU" b="1" dirty="0">
                <a:solidFill>
                  <a:schemeClr val="bg1"/>
                </a:solidFill>
              </a:rPr>
              <a:t>свойства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навигация</a:t>
            </a:r>
            <a:r>
              <a:rPr lang="ru-RU" dirty="0"/>
              <a:t> за </a:t>
            </a:r>
            <a:r>
              <a:rPr lang="ru-RU" b="1" dirty="0">
                <a:solidFill>
                  <a:schemeClr val="bg1"/>
                </a:solidFill>
              </a:rPr>
              <a:t>релации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b="1" dirty="0">
              <a:solidFill>
                <a:schemeClr val="bg1"/>
              </a:solidFill>
            </a:endParaRP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Bef>
                <a:spcPts val="0"/>
              </a:spcBef>
            </a:pPr>
            <a:endParaRPr lang="en-US" dirty="0"/>
          </a:p>
          <a:p>
            <a:r>
              <a:rPr lang="ru-RU" dirty="0"/>
              <a:t>Препоръчва се да бъде в </a:t>
            </a:r>
            <a:r>
              <a:rPr lang="ru-RU" b="1" dirty="0">
                <a:solidFill>
                  <a:schemeClr val="bg1"/>
                </a:solidFill>
              </a:rPr>
              <a:t>отделна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библиотека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Класове на домейни (модели)</a:t>
            </a:r>
            <a:endParaRPr lang="en-US" dirty="0"/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915749" y="2737199"/>
            <a:ext cx="10360501" cy="259680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400" b="1">
                <a:latin typeface="Consolas" pitchFamily="49" charset="0"/>
              </a:defRPr>
            </a:lvl1pPr>
          </a:lstStyle>
          <a:p>
            <a:pPr>
              <a:lnSpc>
                <a:spcPct val="100000"/>
              </a:lnSpc>
              <a:spcBef>
                <a:spcPts val="500"/>
              </a:spcBef>
            </a:pPr>
            <a:r>
              <a:rPr lang="en-US" sz="2799" noProof="1"/>
              <a:t>public class PostAnswer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string Content { get; set; }</a:t>
            </a:r>
          </a:p>
          <a:p>
            <a:r>
              <a:rPr lang="en-US" sz="2799" noProof="1"/>
              <a:t>    public int </a:t>
            </a:r>
            <a:r>
              <a:rPr lang="en-US" sz="2799" noProof="1">
                <a:solidFill>
                  <a:schemeClr val="bg1"/>
                </a:solidFill>
              </a:rPr>
              <a:t>PostId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    public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</a:t>
            </a:r>
            <a:r>
              <a:rPr lang="en-US" sz="2799" noProof="1">
                <a:solidFill>
                  <a:schemeClr val="bg1"/>
                </a:solidFill>
              </a:rPr>
              <a:t>Post</a:t>
            </a:r>
            <a:r>
              <a:rPr lang="en-US" sz="2799" noProof="1"/>
              <a:t>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6595402" y="2895600"/>
            <a:ext cx="2548598" cy="510778"/>
          </a:xfrm>
          <a:prstGeom prst="wedgeRoundRectCallout">
            <a:avLst>
              <a:gd name="adj1" fmla="val -60816"/>
              <a:gd name="adj2" fmla="val 588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Първичен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8649754" y="4061222"/>
            <a:ext cx="2399246" cy="510778"/>
          </a:xfrm>
          <a:prstGeom prst="wedgeRoundRectCallout">
            <a:avLst>
              <a:gd name="adj1" fmla="val -79972"/>
              <a:gd name="adj2" fmla="val 1838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Външен ключ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AutoShape 7"/>
          <p:cNvSpPr>
            <a:spLocks noChangeArrowheads="1"/>
          </p:cNvSpPr>
          <p:nvPr/>
        </p:nvSpPr>
        <p:spPr bwMode="auto">
          <a:xfrm>
            <a:off x="7107932" y="5029200"/>
            <a:ext cx="4169668" cy="510778"/>
          </a:xfrm>
          <a:prstGeom prst="wedgeRoundRectCallout">
            <a:avLst>
              <a:gd name="adj1" fmla="val -58216"/>
              <a:gd name="adj2" fmla="val -567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Навигационно свойство</a:t>
            </a:r>
            <a:endParaRPr lang="en-US" sz="2400" b="1" noProof="1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E13C7F5-E548-4D70-1347-0B62DCC5B4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467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Мапва</a:t>
            </a:r>
            <a:r>
              <a:rPr lang="ru-RU" b="1" dirty="0">
                <a:solidFill>
                  <a:schemeClr val="bg1"/>
                </a:solidFill>
              </a:rPr>
              <a:t> таблица </a:t>
            </a:r>
            <a:r>
              <a:rPr lang="ru-RU" dirty="0"/>
              <a:t>към</a:t>
            </a:r>
            <a:r>
              <a:rPr lang="ru-RU" b="1" dirty="0">
                <a:solidFill>
                  <a:schemeClr val="bg1"/>
                </a:solidFill>
              </a:rPr>
              <a:t> колекция </a:t>
            </a:r>
            <a:r>
              <a:rPr lang="ru-RU" dirty="0"/>
              <a:t>от</a:t>
            </a:r>
            <a:r>
              <a:rPr lang="ru-RU" b="1" dirty="0">
                <a:solidFill>
                  <a:schemeClr val="bg1"/>
                </a:solidFill>
              </a:rPr>
              <a:t> обекти 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Някои операции</a:t>
            </a:r>
            <a:r>
              <a:rPr lang="en-US" dirty="0"/>
              <a:t>: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Add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Attach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Remove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Find</a:t>
            </a:r>
          </a:p>
          <a:p>
            <a:pPr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съдържа няколко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r>
              <a:rPr lang="en-US" dirty="0">
                <a:latin typeface="+mj-lt"/>
              </a:rPr>
              <a:t> </a:t>
            </a:r>
            <a:r>
              <a:rPr lang="bg-BG" dirty="0"/>
              <a:t>свойства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Типът</a:t>
            </a:r>
            <a:r>
              <a:rPr lang="en-US" dirty="0"/>
              <a:t> DbSet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821000" y="3492917"/>
            <a:ext cx="7706745" cy="164369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Text Placeholder 5"/>
          <p:cNvSpPr txBox="1">
            <a:spLocks/>
          </p:cNvSpPr>
          <p:nvPr/>
        </p:nvSpPr>
        <p:spPr>
          <a:xfrm>
            <a:off x="1821000" y="5652917"/>
            <a:ext cx="7706745" cy="44308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91BEAA2-45E5-B93B-6DC4-4BF304A9F2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9045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90402" y="1196125"/>
            <a:ext cx="12839798" cy="5528766"/>
          </a:xfrm>
        </p:spPr>
        <p:txBody>
          <a:bodyPr>
            <a:normAutofit/>
          </a:bodyPr>
          <a:lstStyle/>
          <a:p>
            <a:r>
              <a:rPr lang="bg-BG" sz="3500" dirty="0"/>
              <a:t>Обикновено </a:t>
            </a:r>
            <a:r>
              <a:rPr lang="bg-BG" sz="3500" b="1" dirty="0">
                <a:solidFill>
                  <a:schemeClr val="bg1"/>
                </a:solidFill>
              </a:rPr>
              <a:t>името</a:t>
            </a:r>
            <a:r>
              <a:rPr lang="bg-BG" sz="3500" dirty="0"/>
              <a:t> му идва от това на </a:t>
            </a:r>
            <a:r>
              <a:rPr lang="bg-BG" sz="3500" b="1" dirty="0">
                <a:solidFill>
                  <a:schemeClr val="bg1"/>
                </a:solidFill>
              </a:rPr>
              <a:t>базата данни</a:t>
            </a:r>
            <a:r>
              <a:rPr lang="en-US" sz="3500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BlogDbContext</a:t>
            </a:r>
            <a:endParaRPr lang="en-US" sz="3300" dirty="0"/>
          </a:p>
          <a:p>
            <a:pPr lvl="1">
              <a:buClr>
                <a:schemeClr val="tx1"/>
              </a:buClr>
            </a:pPr>
            <a:r>
              <a:rPr lang="en-US" sz="3300" b="1" noProof="1">
                <a:solidFill>
                  <a:schemeClr val="bg1"/>
                </a:solidFill>
                <a:latin typeface="Consolas" panose="020B0609020204030204" pitchFamily="49" charset="0"/>
              </a:rPr>
              <a:t>ForumDbContext</a:t>
            </a:r>
          </a:p>
          <a:p>
            <a:r>
              <a:rPr lang="bg-BG" sz="3500" dirty="0"/>
              <a:t>Наследява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sz="3500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r>
              <a:rPr lang="ru-RU" sz="3500" dirty="0"/>
              <a:t>Управлява моделни класове с помощта на</a:t>
            </a:r>
            <a:r>
              <a:rPr lang="bg-BG" sz="3500" dirty="0"/>
              <a:t> 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DbSet&lt;T&gt;</a:t>
            </a:r>
            <a:endParaRPr lang="en-US" sz="3500" dirty="0"/>
          </a:p>
          <a:p>
            <a:r>
              <a:rPr lang="bg-BG" sz="3500" dirty="0"/>
              <a:t>Имплементира </a:t>
            </a:r>
            <a:r>
              <a:rPr lang="en-US" sz="3500" b="1" dirty="0">
                <a:solidFill>
                  <a:schemeClr val="bg1"/>
                </a:solidFill>
              </a:rPr>
              <a:t>identity tracking</a:t>
            </a:r>
            <a:r>
              <a:rPr lang="en-US" sz="3500" dirty="0"/>
              <a:t>, </a:t>
            </a:r>
            <a:r>
              <a:rPr lang="en-US" sz="3500" b="1" dirty="0">
                <a:solidFill>
                  <a:schemeClr val="bg1"/>
                </a:solidFill>
              </a:rPr>
              <a:t>change tracking</a:t>
            </a:r>
          </a:p>
          <a:p>
            <a:r>
              <a:rPr lang="bg-BG" sz="3500" dirty="0"/>
              <a:t>Осигурява </a:t>
            </a:r>
            <a:r>
              <a:rPr lang="en-US" sz="3500" b="1" dirty="0">
                <a:solidFill>
                  <a:schemeClr val="bg1"/>
                </a:solidFill>
              </a:rPr>
              <a:t>API</a:t>
            </a:r>
            <a:r>
              <a:rPr lang="en-US" sz="3500" dirty="0"/>
              <a:t> </a:t>
            </a:r>
            <a:r>
              <a:rPr lang="bg-BG" sz="3500" dirty="0"/>
              <a:t>за 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и </a:t>
            </a:r>
            <a:r>
              <a:rPr lang="en-US" sz="3500" b="1" dirty="0">
                <a:solidFill>
                  <a:schemeClr val="bg1"/>
                </a:solidFill>
              </a:rPr>
              <a:t>LINQ-</a:t>
            </a:r>
            <a:r>
              <a:rPr lang="bg-BG" sz="3500" b="1" dirty="0">
                <a:solidFill>
                  <a:schemeClr val="bg1"/>
                </a:solidFill>
              </a:rPr>
              <a:t>базиран</a:t>
            </a:r>
            <a:r>
              <a:rPr lang="en-US" sz="3500" dirty="0"/>
              <a:t> </a:t>
            </a:r>
            <a:r>
              <a:rPr lang="bg-BG" sz="3500" dirty="0"/>
              <a:t>достъп на данни</a:t>
            </a:r>
            <a:endParaRPr lang="en-US" sz="35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Класът </a:t>
            </a:r>
            <a:r>
              <a:rPr lang="en-US" noProof="1"/>
              <a:t>DbContext</a:t>
            </a:r>
            <a:endParaRPr lang="en-US" dirty="0"/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B341756-CF7C-43D6-B7C5-F36EFE3845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8304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</a:t>
            </a:r>
            <a:r>
              <a:rPr lang="en-US" noProof="1"/>
              <a:t>DbContext</a:t>
            </a:r>
            <a:r>
              <a:rPr lang="en-US" dirty="0"/>
              <a:t> </a:t>
            </a:r>
            <a:r>
              <a:rPr lang="bg-BG" dirty="0"/>
              <a:t>клас –</a:t>
            </a:r>
            <a:r>
              <a:rPr lang="en-US" dirty="0"/>
              <a:t>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831000" y="2349000"/>
            <a:ext cx="10363676" cy="31997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>
              <a:lnSpc>
                <a:spcPct val="80000"/>
              </a:lnSpc>
              <a:defRPr sz="2800" b="1">
                <a:latin typeface="Consolas" pitchFamily="49" charset="0"/>
              </a:defRPr>
            </a:lvl1pPr>
          </a:lstStyle>
          <a:p>
            <a:r>
              <a:rPr lang="en-US" sz="2799" noProof="1"/>
              <a:t>using Microsoft.EntityFrameworkCore;</a:t>
            </a:r>
          </a:p>
          <a:p>
            <a:r>
              <a:rPr lang="en-US" sz="2799" noProof="1"/>
              <a:t>using CodeFirst.Data.Models;</a:t>
            </a:r>
          </a:p>
          <a:p>
            <a:endParaRPr lang="en-US" sz="2799" noProof="1"/>
          </a:p>
          <a:p>
            <a:r>
              <a:rPr lang="en-US" sz="2799" noProof="1"/>
              <a:t>public class </a:t>
            </a:r>
            <a:r>
              <a:rPr lang="en-US" sz="2799" noProof="1">
                <a:solidFill>
                  <a:schemeClr val="bg1"/>
                </a:solidFill>
              </a:rPr>
              <a:t>ForumDbContext</a:t>
            </a:r>
            <a:r>
              <a:rPr lang="en-US" sz="2799" noProof="1"/>
              <a:t> : </a:t>
            </a:r>
            <a:r>
              <a:rPr lang="en-US" sz="2799" noProof="1">
                <a:solidFill>
                  <a:schemeClr val="bg1"/>
                </a:solidFill>
              </a:rPr>
              <a:t>DbContext</a:t>
            </a:r>
          </a:p>
          <a:p>
            <a:r>
              <a:rPr lang="en-US" sz="2799" noProof="1"/>
              <a:t>{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&lt;Category&gt; Categories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&lt;Post&gt; Posts { get; set; }</a:t>
            </a:r>
          </a:p>
          <a:p>
            <a:r>
              <a:rPr lang="en-US" sz="2799" noProof="1"/>
              <a:t>  public </a:t>
            </a:r>
            <a:r>
              <a:rPr lang="en-US" sz="2799" noProof="1">
                <a:solidFill>
                  <a:schemeClr val="bg1"/>
                </a:solidFill>
              </a:rPr>
              <a:t>DbSet</a:t>
            </a:r>
            <a:r>
              <a:rPr lang="en-US" sz="2799" noProof="1"/>
              <a:t>&lt;User&gt; Users { get; set; }</a:t>
            </a:r>
          </a:p>
          <a:p>
            <a:r>
              <a:rPr lang="en-US" sz="2799" noProof="1"/>
              <a:t>}</a:t>
            </a:r>
          </a:p>
        </p:txBody>
      </p:sp>
      <p:sp>
        <p:nvSpPr>
          <p:cNvPr id="7" name="AutoShape 8"/>
          <p:cNvSpPr>
            <a:spLocks noChangeArrowheads="1"/>
          </p:cNvSpPr>
          <p:nvPr/>
        </p:nvSpPr>
        <p:spPr bwMode="auto">
          <a:xfrm>
            <a:off x="7467600" y="1676400"/>
            <a:ext cx="3413257" cy="510778"/>
          </a:xfrm>
          <a:prstGeom prst="wedgeRoundRectCallout">
            <a:avLst>
              <a:gd name="adj1" fmla="val -42906"/>
              <a:gd name="adj2" fmla="val 102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dirty="0">
                <a:solidFill>
                  <a:schemeClr val="bg2"/>
                </a:solidFill>
              </a:rPr>
              <a:t>Референция към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endParaRPr lang="bg-BG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8"/>
          <p:cNvSpPr>
            <a:spLocks noChangeArrowheads="1"/>
          </p:cNvSpPr>
          <p:nvPr/>
        </p:nvSpPr>
        <p:spPr bwMode="auto">
          <a:xfrm>
            <a:off x="6629400" y="2842022"/>
            <a:ext cx="4419600" cy="510778"/>
          </a:xfrm>
          <a:prstGeom prst="wedgeRoundRectCallout">
            <a:avLst>
              <a:gd name="adj1" fmla="val -57997"/>
              <a:gd name="adj2" fmla="val 27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dirty="0">
                <a:solidFill>
                  <a:schemeClr val="bg2"/>
                </a:solidFill>
              </a:rPr>
              <a:t>Namespace</a:t>
            </a:r>
            <a:r>
              <a:rPr lang="bg-BG" sz="2400" b="1" dirty="0">
                <a:solidFill>
                  <a:schemeClr val="bg2"/>
                </a:solidFill>
              </a:rPr>
              <a:t> на </a:t>
            </a:r>
            <a:r>
              <a:rPr lang="bg-BG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моделите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D94302D7-BA60-7FC6-E6EA-6E5BEC9A3C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24324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Инстанциите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класовете обекти</a:t>
            </a:r>
            <a:r>
              <a:rPr lang="ru-RU" dirty="0"/>
              <a:t> се </a:t>
            </a:r>
            <a:r>
              <a:rPr lang="ru-RU" b="1" dirty="0">
                <a:solidFill>
                  <a:schemeClr val="bg1"/>
                </a:solidFill>
              </a:rPr>
              <a:t>извличат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 помощта на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en-US" dirty="0"/>
              <a:t>:</a:t>
            </a: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  <a:p>
            <a:pPr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Заявки</a:t>
            </a:r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5500" y="2971800"/>
            <a:ext cx="8001001" cy="2964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var blogs = db.Blogs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b.Rating &gt; 3)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(b =&gt; b.Url)</a:t>
            </a:r>
          </a:p>
          <a:p>
            <a:pPr marL="0" marR="0" lvl="0" indent="0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	.</a:t>
            </a:r>
            <a:r>
              <a:rPr lang="en-US" sz="23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</a:t>
            </a:r>
            <a:r>
              <a:rPr lang="en-US" sz="23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3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15BA2E-861E-0AD1-5B5B-F86FB450A3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3415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 помощта на </a:t>
            </a:r>
            <a:r>
              <a:rPr lang="bg-BG" b="1" dirty="0">
                <a:solidFill>
                  <a:schemeClr val="bg1"/>
                </a:solidFill>
              </a:rPr>
              <a:t>класовете обекти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данните</a:t>
            </a:r>
            <a:r>
              <a:rPr lang="bg-BG" dirty="0"/>
              <a:t> се: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Създават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Изтриват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Модифицират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Запазване на данни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038600"/>
            <a:ext cx="8382000" cy="226817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using (var db = new BloggindContext())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{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var blog = new Blog { Url = "http://sample.com" }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db.Blogs.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(blog);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	db.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();</a:t>
            </a:r>
          </a:p>
          <a:p>
            <a:pPr lvl="0" defTabSz="1218438" eaLnBrk="0" hangingPunct="0">
              <a:lnSpc>
                <a:spcPct val="105000"/>
              </a:lnSpc>
              <a:spcBef>
                <a:spcPts val="200"/>
              </a:spcBef>
              <a:spcAft>
                <a:spcPts val="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defRPr/>
            </a:pPr>
            <a:r>
              <a:rPr kumimoji="0" lang="en-US" sz="2000" b="1" i="0" u="none" strike="noStrike" kern="1200" cap="none" spc="0" normalizeH="0" baseline="0" noProof="1">
                <a:ln>
                  <a:noFill/>
                </a:ln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}</a:t>
            </a:r>
          </a:p>
        </p:txBody>
      </p:sp>
      <p:sp>
        <p:nvSpPr>
          <p:cNvPr id="6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" y="4495800"/>
            <a:ext cx="2667000" cy="1138155"/>
          </a:xfrm>
          <a:prstGeom prst="wedgeRoundRectCallout">
            <a:avLst>
              <a:gd name="adj1" fmla="val 70528"/>
              <a:gd name="adj2" fmla="val 4917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rgbClr val="FFFFFF"/>
                </a:solidFill>
              </a:rPr>
              <a:t>Запазване на 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промените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53200" y="5334000"/>
            <a:ext cx="3429000" cy="909555"/>
          </a:xfrm>
          <a:prstGeom prst="wedgeRoundRectCallout">
            <a:avLst>
              <a:gd name="adj1" fmla="val -68346"/>
              <a:gd name="adj2" fmla="val -4371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Добавяне</a:t>
            </a:r>
            <a:r>
              <a:rPr lang="bg-BG" sz="2800" b="1" noProof="1">
                <a:solidFill>
                  <a:schemeClr val="bg2"/>
                </a:solidFill>
              </a:rPr>
              <a:t> на</a:t>
            </a:r>
            <a:r>
              <a:rPr lang="bg-BG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запис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F814AB9-34F3-51E7-F589-8EB4562E1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192101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>
            <a:extLst>
              <a:ext uri="{FF2B5EF4-FFF2-40B4-BE49-F238E27FC236}">
                <a16:creationId xmlns:a16="http://schemas.microsoft.com/office/drawing/2014/main" id="{70C14034-17C6-832C-906E-84F8418A0A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00600" y="1219200"/>
            <a:ext cx="2590800" cy="2590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CC5EE7F9-80E2-A087-9C43-636041D28F4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5495916"/>
            <a:ext cx="10961783" cy="768084"/>
          </a:xfrm>
        </p:spPr>
        <p:txBody>
          <a:bodyPr/>
          <a:lstStyle/>
          <a:p>
            <a:r>
              <a:rPr lang="ru-RU" dirty="0"/>
              <a:t>Генериране на EF модел по SQL Server база данни</a:t>
            </a:r>
            <a:br>
              <a:rPr lang="ru-RU" dirty="0"/>
            </a:b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5777438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Database First </a:t>
            </a:r>
            <a:r>
              <a:rPr lang="bg-BG" dirty="0"/>
              <a:t>моделът </a:t>
            </a:r>
            <a:r>
              <a:rPr lang="ru-RU" dirty="0"/>
              <a:t>моделира </a:t>
            </a:r>
            <a:r>
              <a:rPr lang="ru-RU" b="1" dirty="0">
                <a:solidFill>
                  <a:schemeClr val="bg1"/>
                </a:solidFill>
              </a:rPr>
              <a:t>класовете </a:t>
            </a:r>
            <a:r>
              <a:rPr lang="ru-RU" dirty="0"/>
              <a:t>на </a:t>
            </a:r>
            <a:r>
              <a:rPr lang="ru-RU" b="1" dirty="0">
                <a:solidFill>
                  <a:schemeClr val="bg1"/>
                </a:solidFill>
              </a:rPr>
              <a:t>обекти </a:t>
            </a:r>
            <a:r>
              <a:rPr lang="ru-RU" dirty="0"/>
              <a:t>след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First </a:t>
            </a:r>
            <a:r>
              <a:rPr lang="bg-BG" dirty="0"/>
              <a:t>моделът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F58F87-06B2-4701-8451-F0DC562F46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943974" y="2498123"/>
            <a:ext cx="4207026" cy="3939603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490821E-A007-4AD2-A3D3-7D91241DEC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7832503" y="2696975"/>
            <a:ext cx="3123497" cy="3297025"/>
          </a:xfrm>
          <a:prstGeom prst="roundRect">
            <a:avLst>
              <a:gd name="adj" fmla="val 1465"/>
            </a:avLst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39B7A457-4650-455A-BC28-638AABD92396}"/>
              </a:ext>
            </a:extLst>
          </p:cNvPr>
          <p:cNvSpPr/>
          <p:nvPr/>
        </p:nvSpPr>
        <p:spPr>
          <a:xfrm>
            <a:off x="6107080" y="4239000"/>
            <a:ext cx="978920" cy="602499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2A5061B-84C2-4780-C2AB-0317E02A3A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436017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Обратното инженерство </a:t>
            </a:r>
            <a:r>
              <a:rPr lang="bg-BG" dirty="0"/>
              <a:t>е процесът на </a:t>
            </a:r>
            <a:r>
              <a:rPr lang="bg-BG" b="1" dirty="0">
                <a:solidFill>
                  <a:schemeClr val="bg1"/>
                </a:solidFill>
              </a:rPr>
              <a:t>скафолдване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тип класове обекти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клас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Въз основа на </a:t>
            </a:r>
            <a:r>
              <a:rPr lang="bg-BG" b="1" dirty="0">
                <a:solidFill>
                  <a:schemeClr val="bg1"/>
                </a:solidFill>
              </a:rPr>
              <a:t>схема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база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данни</a:t>
            </a:r>
          </a:p>
          <a:p>
            <a:r>
              <a:rPr lang="bg-BG" dirty="0"/>
              <a:t>Може да се извърши с помощта на </a:t>
            </a:r>
            <a:r>
              <a:rPr lang="bg-BG" b="1" dirty="0">
                <a:solidFill>
                  <a:schemeClr val="bg1"/>
                </a:solidFill>
              </a:rPr>
              <a:t>командите</a:t>
            </a:r>
            <a:r>
              <a:rPr lang="bg-BG" dirty="0"/>
              <a:t>:</a:t>
            </a:r>
          </a:p>
          <a:p>
            <a:pPr lvl="1"/>
            <a:r>
              <a:rPr lang="en-US" b="1" dirty="0">
                <a:latin typeface="Consolas" pitchFamily="49" charset="0"/>
              </a:rPr>
              <a:t>Scaffold-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dirty="0"/>
              <a:t> </a:t>
            </a:r>
            <a:r>
              <a:rPr lang="bg-BG" dirty="0"/>
              <a:t>(от </a:t>
            </a:r>
            <a:r>
              <a:rPr lang="en-US" b="1" dirty="0">
                <a:solidFill>
                  <a:schemeClr val="bg1"/>
                </a:solidFill>
              </a:rPr>
              <a:t>EF Core Package Manager Console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PMC</a:t>
            </a:r>
            <a:r>
              <a:rPr lang="en-US" dirty="0"/>
              <a:t>)</a:t>
            </a:r>
            <a:r>
              <a:rPr lang="bg-BG" dirty="0"/>
              <a:t>)</a:t>
            </a:r>
          </a:p>
          <a:p>
            <a:pPr lvl="1"/>
            <a:r>
              <a:rPr lang="en-US" b="1" dirty="0">
                <a:latin typeface="Consolas" pitchFamily="49" charset="0"/>
              </a:rPr>
              <a:t>dotnet </a:t>
            </a:r>
            <a:r>
              <a:rPr lang="en-US" b="1" dirty="0" err="1">
                <a:latin typeface="Consolas" pitchFamily="49" charset="0"/>
              </a:rPr>
              <a:t>ef</a:t>
            </a:r>
            <a:r>
              <a:rPr lang="en-US" b="1" dirty="0">
                <a:latin typeface="Consolas" pitchFamily="49" charset="0"/>
              </a:rPr>
              <a:t> </a:t>
            </a:r>
            <a:r>
              <a:rPr lang="en-US" b="1" dirty="0" err="1">
                <a:latin typeface="Consolas" pitchFamily="49" charset="0"/>
              </a:rPr>
              <a:t>dbcontext</a:t>
            </a:r>
            <a:r>
              <a:rPr lang="en-US" b="1" dirty="0">
                <a:latin typeface="Consolas" pitchFamily="49" charset="0"/>
              </a:rPr>
              <a:t> scaffold</a:t>
            </a:r>
            <a:r>
              <a:rPr lang="bg-BG" b="1" dirty="0">
                <a:latin typeface="Consolas" pitchFamily="49" charset="0"/>
              </a:rPr>
              <a:t> </a:t>
            </a:r>
            <a:r>
              <a:rPr lang="bg-BG" dirty="0"/>
              <a:t>(от .</a:t>
            </a:r>
            <a:r>
              <a:rPr lang="en-US" b="1" dirty="0">
                <a:solidFill>
                  <a:schemeClr val="bg1"/>
                </a:solidFill>
              </a:rPr>
              <a:t>NET Command-line Interface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CLI</a:t>
            </a:r>
            <a:r>
              <a:rPr lang="en-US" dirty="0"/>
              <a:t>)</a:t>
            </a:r>
            <a:r>
              <a:rPr lang="bg-BG" dirty="0"/>
              <a:t>)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7A4E71-E576-CEFF-A3F2-EBB442C183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37166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D48667-56EE-45C2-BE62-F8164DE5B83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dirty="0"/>
              <a:t>Скафолдване на </a:t>
            </a:r>
            <a:r>
              <a:rPr lang="en-US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en-US" dirty="0"/>
              <a:t> от </a:t>
            </a:r>
            <a:r>
              <a:rPr lang="bg-BG" b="1" dirty="0">
                <a:solidFill>
                  <a:schemeClr val="bg1"/>
                </a:solidFill>
              </a:rPr>
              <a:t>БД </a:t>
            </a:r>
            <a:r>
              <a:rPr lang="en-US" dirty="0"/>
              <a:t>с </a:t>
            </a:r>
            <a:r>
              <a:rPr lang="en-US" b="1" dirty="0">
                <a:solidFill>
                  <a:schemeClr val="bg1"/>
                </a:solidFill>
              </a:rPr>
              <a:t>EF Core CLI Tools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ru-RU" dirty="0"/>
              <a:t>За да </a:t>
            </a:r>
            <a:r>
              <a:rPr lang="ru-RU" b="1" dirty="0">
                <a:solidFill>
                  <a:schemeClr val="bg1"/>
                </a:solidFill>
              </a:rPr>
              <a:t>актуализирате </a:t>
            </a:r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най-новите промени </a:t>
            </a:r>
            <a:r>
              <a:rPr lang="ru-RU" dirty="0"/>
              <a:t>в базата данни, използвайте флага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-f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 lvl="1"/>
            <a:r>
              <a:rPr lang="en-US" dirty="0"/>
              <a:t> </a:t>
            </a:r>
            <a:r>
              <a:rPr lang="ru-RU" dirty="0"/>
              <a:t>За да използвате атрибути за конфигуриране на модела, използвайте флага</a:t>
            </a:r>
            <a:r>
              <a:rPr lang="ru-RU" b="1" dirty="0">
                <a:solidFill>
                  <a:schemeClr val="bg1"/>
                </a:solidFill>
              </a:rPr>
              <a:t> -d</a:t>
            </a:r>
            <a:endParaRPr lang="en-US" sz="3200" b="1" dirty="0">
              <a:solidFill>
                <a:schemeClr val="bg1"/>
              </a:solidFill>
            </a:endParaRPr>
          </a:p>
          <a:p>
            <a:endParaRPr lang="en-US" dirty="0"/>
          </a:p>
          <a:p>
            <a:r>
              <a:rPr lang="ru-RU" dirty="0"/>
              <a:t>Скафолдването  изисква </a:t>
            </a:r>
            <a:r>
              <a:rPr lang="ru-RU" b="1" dirty="0">
                <a:solidFill>
                  <a:schemeClr val="bg1"/>
                </a:solidFill>
              </a:rPr>
              <a:t>инсталирани</a:t>
            </a:r>
            <a:r>
              <a:rPr lang="ru-RU" dirty="0"/>
              <a:t> следните </a:t>
            </a:r>
            <a:r>
              <a:rPr lang="ru-RU" b="1" dirty="0">
                <a:solidFill>
                  <a:schemeClr val="bg1"/>
                </a:solidFill>
              </a:rPr>
              <a:t>NuGet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пакети</a:t>
            </a:r>
            <a:endParaRPr lang="en-US" dirty="0"/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Microsoft.EntityFrameworkCore.SqlServer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pPr lvl="1"/>
            <a:r>
              <a:rPr lang="en-US" b="1" dirty="0">
                <a:latin typeface="+mj-lt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nsolas" panose="020B0609020204030204" pitchFamily="49" charset="0"/>
              </a:rPr>
              <a:t>Microsoft.EntityFrameworkCore.Design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383147-6342-4630-9C10-06F61F7975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Скафолдване (</a:t>
            </a:r>
            <a:r>
              <a:rPr lang="en-US" dirty="0"/>
              <a:t>Scaffolding) (2)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DF09BDA-12FC-4567-86D2-FE08A50BD86D}"/>
              </a:ext>
            </a:extLst>
          </p:cNvPr>
          <p:cNvSpPr txBox="1">
            <a:spLocks/>
          </p:cNvSpPr>
          <p:nvPr/>
        </p:nvSpPr>
        <p:spPr>
          <a:xfrm>
            <a:off x="606000" y="1752600"/>
            <a:ext cx="10980000" cy="83099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"Server=…;Database=…;Integrated Security=true" Microsoft.EntityFrameworkCore.SqlServer -o Models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179D0854-CC73-4FEE-90E8-71BD1BFF3A1D}"/>
              </a:ext>
            </a:extLst>
          </p:cNvPr>
          <p:cNvSpPr txBox="1">
            <a:spLocks/>
          </p:cNvSpPr>
          <p:nvPr/>
        </p:nvSpPr>
        <p:spPr>
          <a:xfrm>
            <a:off x="606000" y="4491335"/>
            <a:ext cx="10980000" cy="4616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dotnet ef dbcontext scaffold </a:t>
            </a:r>
            <a:r>
              <a:rPr lang="en-US" sz="2400" b="1" noProof="1">
                <a:latin typeface="Consolas" panose="020B0609020204030204" pitchFamily="49" charset="0"/>
              </a:rPr>
              <a:t>"…" Microsoft…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-o</a:t>
            </a:r>
            <a:r>
              <a:rPr lang="en-US" sz="2400" b="1" noProof="1">
                <a:latin typeface="Consolas" panose="020B0609020204030204" pitchFamily="49" charset="0"/>
              </a:rPr>
              <a:t> Models </a:t>
            </a:r>
            <a:r>
              <a:rPr lang="en-US" sz="2400" b="1" noProof="1">
                <a:solidFill>
                  <a:schemeClr val="bg1"/>
                </a:solidFill>
                <a:latin typeface="Consolas" panose="020B0609020204030204" pitchFamily="49" charset="0"/>
              </a:rPr>
              <a:t>-f -d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B65BDC-11FC-0CB9-8EE0-EF8B7C7E2C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75425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4800" y="1269604"/>
            <a:ext cx="10671988" cy="5207396"/>
          </a:xfrm>
        </p:spPr>
        <p:txBody>
          <a:bodyPr>
            <a:noAutofit/>
          </a:bodyPr>
          <a:lstStyle/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ORM</a:t>
            </a:r>
            <a:r>
              <a:rPr lang="en-US" sz="3500" dirty="0"/>
              <a:t> </a:t>
            </a:r>
            <a:r>
              <a:rPr lang="bg-BG" sz="3500" dirty="0"/>
              <a:t>технологии</a:t>
            </a:r>
            <a:endParaRPr lang="en-US" sz="3500" dirty="0"/>
          </a:p>
          <a:p>
            <a:pPr>
              <a:spcBef>
                <a:spcPts val="400"/>
              </a:spcBef>
              <a:spcAft>
                <a:spcPts val="0"/>
              </a:spcAft>
            </a:pPr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Entity Framework Core</a:t>
            </a:r>
            <a:endParaRPr lang="en-US" sz="3500" dirty="0"/>
          </a:p>
          <a:p>
            <a:r>
              <a:rPr lang="bg-BG" sz="3500" dirty="0"/>
              <a:t>Генериране на </a:t>
            </a:r>
            <a:r>
              <a:rPr lang="en-US" sz="3500" b="1" dirty="0">
                <a:solidFill>
                  <a:schemeClr val="bg1"/>
                </a:solidFill>
              </a:rPr>
              <a:t>EF</a:t>
            </a:r>
            <a:r>
              <a:rPr lang="en-US" sz="3500" dirty="0"/>
              <a:t> </a:t>
            </a:r>
            <a:r>
              <a:rPr lang="bg-BG" sz="3500" dirty="0"/>
              <a:t>модел по </a:t>
            </a:r>
            <a:r>
              <a:rPr lang="en-US" sz="3500" b="1" dirty="0">
                <a:solidFill>
                  <a:schemeClr val="bg1"/>
                </a:solidFill>
              </a:rPr>
              <a:t>SQL Server </a:t>
            </a:r>
            <a:r>
              <a:rPr lang="bg-BG" sz="3500" dirty="0"/>
              <a:t>база данни</a:t>
            </a:r>
          </a:p>
          <a:p>
            <a:r>
              <a:rPr lang="en-US" sz="3500" dirty="0"/>
              <a:t>͏</a:t>
            </a:r>
            <a:r>
              <a:rPr lang="en-US" sz="3500" b="1" dirty="0">
                <a:solidFill>
                  <a:schemeClr val="bg1"/>
                </a:solidFill>
              </a:rPr>
              <a:t>CRUD</a:t>
            </a:r>
            <a:r>
              <a:rPr lang="en-US" sz="3500" dirty="0"/>
              <a:t> </a:t>
            </a:r>
            <a:r>
              <a:rPr lang="bg-BG" sz="3500" dirty="0"/>
              <a:t>операции върху </a:t>
            </a:r>
            <a:r>
              <a:rPr lang="en-US" sz="3500" b="1" dirty="0">
                <a:solidFill>
                  <a:schemeClr val="bg1"/>
                </a:solidFill>
              </a:rPr>
              <a:t>EF DbContext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4500E1D-B72B-4FF8-8790-44C9C94903B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7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 descr="Free Vector Operations PNG Transparent Background, Free Download #10094 -  FreeIconsPNG"/>
          <p:cNvPicPr>
            <a:picLocks noChangeAspect="1" noChangeArrowheads="1"/>
          </p:cNvPicPr>
          <p:nvPr/>
        </p:nvPicPr>
        <p:blipFill>
          <a:blip r:embed="rId2" cstate="print"/>
          <a:srcRect l="3393" r="3392" b="12997"/>
          <a:stretch>
            <a:fillRect/>
          </a:stretch>
        </p:blipFill>
        <p:spPr bwMode="auto">
          <a:xfrm>
            <a:off x="5043140" y="1183822"/>
            <a:ext cx="2105721" cy="3083378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941225F1-B416-4A97-C695-AA7B280A3E3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30916"/>
            <a:ext cx="10961783" cy="768084"/>
          </a:xfrm>
        </p:spPr>
        <p:txBody>
          <a:bodyPr/>
          <a:lstStyle/>
          <a:p>
            <a:r>
              <a:rPr lang="bg-BG" dirty="0"/>
              <a:t>Промени и запазването им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81C67D1D-D2D5-05D1-0F6E-8B0493C5FF1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89000"/>
            <a:ext cx="10961783" cy="768084"/>
          </a:xfrm>
        </p:spPr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върху </a:t>
            </a:r>
            <a:r>
              <a:rPr lang="en-US" dirty="0"/>
              <a:t>EF </a:t>
            </a:r>
            <a:r>
              <a:rPr lang="en-US" dirty="0" err="1"/>
              <a:t>DbContext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3138873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>
          <a:xfrm>
            <a:off x="38002" y="1143000"/>
            <a:ext cx="12001598" cy="56388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10000"/>
              </a:lnSpc>
              <a:buClr>
                <a:schemeClr val="tx1"/>
              </a:buClr>
            </a:pPr>
            <a:r>
              <a:rPr lang="en-US" sz="3700" b="1" dirty="0">
                <a:solidFill>
                  <a:schemeClr val="bg1"/>
                </a:solidFill>
                <a:latin typeface="Consolas" panose="020B0609020204030204" pitchFamily="49" charset="0"/>
              </a:rPr>
              <a:t>Db</a:t>
            </a:r>
            <a:r>
              <a:rPr lang="en-US" sz="3700" b="1" noProof="1">
                <a:solidFill>
                  <a:schemeClr val="bg1"/>
                </a:solidFill>
                <a:latin typeface="Consolas" panose="020B0609020204030204" pitchFamily="49" charset="0"/>
              </a:rPr>
              <a:t>Context</a:t>
            </a:r>
            <a:r>
              <a:rPr lang="en-US" sz="3700" dirty="0"/>
              <a:t> </a:t>
            </a:r>
            <a:r>
              <a:rPr lang="bg-BG" sz="3700" dirty="0"/>
              <a:t>класът също осигурява</a:t>
            </a:r>
            <a:endParaRPr lang="en-US" sz="3700" dirty="0"/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Начин за </a:t>
            </a:r>
            <a:r>
              <a:rPr lang="bg-BG" sz="3500" b="1" dirty="0">
                <a:solidFill>
                  <a:schemeClr val="bg1"/>
                </a:solidFill>
              </a:rPr>
              <a:t>достъпване</a:t>
            </a:r>
            <a:r>
              <a:rPr lang="bg-BG" sz="3500" dirty="0"/>
              <a:t> на </a:t>
            </a:r>
            <a:r>
              <a:rPr lang="bg-BG" sz="3500" b="1" dirty="0">
                <a:solidFill>
                  <a:schemeClr val="bg1"/>
                </a:solidFill>
              </a:rPr>
              <a:t>записи</a:t>
            </a:r>
            <a:endParaRPr lang="en-US" sz="3500" b="1" dirty="0">
              <a:solidFill>
                <a:schemeClr val="bg1"/>
              </a:solidFill>
            </a:endParaRP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Методи за </a:t>
            </a:r>
            <a:r>
              <a:rPr lang="bg-BG" sz="3500" b="1" dirty="0">
                <a:solidFill>
                  <a:schemeClr val="bg1"/>
                </a:solidFill>
              </a:rPr>
              <a:t>създаване </a:t>
            </a:r>
            <a:r>
              <a:rPr lang="bg-BG" sz="3500" dirty="0"/>
              <a:t>на нови записи </a:t>
            </a:r>
            <a:r>
              <a:rPr lang="en-US" sz="3500" dirty="0"/>
              <a:t>(</a:t>
            </a:r>
            <a:r>
              <a:rPr lang="en-US" sz="3500" b="1" noProof="1">
                <a:solidFill>
                  <a:schemeClr val="bg1"/>
                </a:solidFill>
                <a:latin typeface="Consolas" panose="020B0609020204030204" pitchFamily="49" charset="0"/>
              </a:rPr>
              <a:t>Add()</a:t>
            </a:r>
            <a:r>
              <a:rPr lang="en-US" sz="3500" b="1" noProof="1">
                <a:solidFill>
                  <a:schemeClr val="bg1"/>
                </a:solidFill>
              </a:rPr>
              <a:t> </a:t>
            </a:r>
            <a:r>
              <a:rPr lang="bg-BG" sz="3500" dirty="0"/>
              <a:t>метода</a:t>
            </a:r>
            <a:r>
              <a:rPr lang="en-US" sz="3500" dirty="0"/>
              <a:t>)</a:t>
            </a:r>
          </a:p>
          <a:p>
            <a:pPr lvl="1">
              <a:lnSpc>
                <a:spcPct val="110000"/>
              </a:lnSpc>
              <a:buClr>
                <a:schemeClr val="tx1"/>
              </a:buClr>
            </a:pPr>
            <a:r>
              <a:rPr lang="bg-BG" sz="3500" dirty="0"/>
              <a:t>Способност за </a:t>
            </a:r>
            <a:r>
              <a:rPr lang="bg-BG" sz="3500" b="1" dirty="0">
                <a:solidFill>
                  <a:schemeClr val="bg1"/>
                </a:solidFill>
              </a:rPr>
              <a:t>манипулиране на данни </a:t>
            </a:r>
            <a:r>
              <a:rPr lang="bg-BG" sz="3500" dirty="0"/>
              <a:t>от</a:t>
            </a:r>
            <a:r>
              <a:rPr lang="bg-BG" sz="3500" b="1" dirty="0">
                <a:solidFill>
                  <a:schemeClr val="bg1"/>
                </a:solidFill>
              </a:rPr>
              <a:t> БД </a:t>
            </a:r>
            <a:r>
              <a:rPr lang="bg-BG" sz="3500" dirty="0"/>
              <a:t>променяйки </a:t>
            </a:r>
            <a:r>
              <a:rPr lang="bg-BG" sz="3500" b="1" dirty="0">
                <a:solidFill>
                  <a:schemeClr val="bg1"/>
                </a:solidFill>
              </a:rPr>
              <a:t>обекти</a:t>
            </a:r>
            <a:endParaRPr lang="en-US" sz="35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700" dirty="0"/>
              <a:t>Лесно навигиране чрез </a:t>
            </a:r>
            <a:r>
              <a:rPr lang="bg-BG" sz="3700" b="1" dirty="0">
                <a:solidFill>
                  <a:schemeClr val="bg1"/>
                </a:solidFill>
              </a:rPr>
              <a:t>релации </a:t>
            </a:r>
            <a:r>
              <a:rPr lang="bg-BG" sz="3700" dirty="0"/>
              <a:t>и</a:t>
            </a:r>
            <a:r>
              <a:rPr lang="bg-BG" sz="3700" b="1" dirty="0">
                <a:solidFill>
                  <a:schemeClr val="bg1"/>
                </a:solidFill>
              </a:rPr>
              <a:t> навигационни свойства</a:t>
            </a:r>
            <a:endParaRPr lang="en-US" sz="37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ru-RU" sz="3700" dirty="0"/>
              <a:t>Изпълнение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на</a:t>
            </a:r>
            <a:r>
              <a:rPr lang="ru-RU" sz="3700" b="1" dirty="0">
                <a:solidFill>
                  <a:schemeClr val="bg1"/>
                </a:solidFill>
              </a:rPr>
              <a:t> LINQ </a:t>
            </a:r>
            <a:r>
              <a:rPr lang="ru-RU" sz="3700" dirty="0"/>
              <a:t>заявки</a:t>
            </a:r>
            <a:r>
              <a:rPr lang="ru-RU" sz="3700" b="1" dirty="0">
                <a:solidFill>
                  <a:schemeClr val="bg1"/>
                </a:solidFill>
              </a:rPr>
              <a:t> </a:t>
            </a:r>
            <a:r>
              <a:rPr lang="ru-RU" sz="3700" dirty="0"/>
              <a:t>като</a:t>
            </a:r>
            <a:r>
              <a:rPr lang="ru-RU" sz="3700" b="1" dirty="0">
                <a:solidFill>
                  <a:schemeClr val="bg1"/>
                </a:solidFill>
              </a:rPr>
              <a:t> SQL </a:t>
            </a:r>
            <a:r>
              <a:rPr lang="ru-RU" sz="3700" dirty="0"/>
              <a:t>заявки</a:t>
            </a:r>
            <a:endParaRPr lang="en-US" sz="3700" dirty="0"/>
          </a:p>
          <a:p>
            <a:pPr>
              <a:lnSpc>
                <a:spcPct val="110000"/>
              </a:lnSpc>
            </a:pPr>
            <a:r>
              <a:rPr lang="ru-RU" sz="3700" dirty="0"/>
              <a:t>Управление на </a:t>
            </a:r>
            <a:r>
              <a:rPr lang="ru-RU" sz="3700" b="1" dirty="0">
                <a:solidFill>
                  <a:schemeClr val="bg1"/>
                </a:solidFill>
              </a:rPr>
              <a:t>създаване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изтриване</a:t>
            </a:r>
            <a:r>
              <a:rPr lang="ru-RU" sz="3700" dirty="0"/>
              <a:t>/</a:t>
            </a:r>
            <a:r>
              <a:rPr lang="ru-RU" sz="3700" b="1" dirty="0">
                <a:solidFill>
                  <a:schemeClr val="bg1"/>
                </a:solidFill>
              </a:rPr>
              <a:t>миграция</a:t>
            </a:r>
            <a:r>
              <a:rPr lang="ru-RU" sz="3700" dirty="0"/>
              <a:t> на база данни</a:t>
            </a:r>
            <a:endParaRPr lang="bg-BG" sz="3700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AD9289E-61EA-356D-A951-1B5E92FCFF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92666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bg-BG" sz="3399" dirty="0"/>
              <a:t>Първо създайте инстанция на </a:t>
            </a:r>
            <a:r>
              <a:rPr lang="en-US" sz="3399" b="1" noProof="1">
                <a:solidFill>
                  <a:schemeClr val="bg1"/>
                </a:solidFill>
              </a:rPr>
              <a:t>DbContext</a:t>
            </a:r>
            <a:r>
              <a:rPr lang="en-US" sz="3399" dirty="0"/>
              <a:t>:</a:t>
            </a:r>
          </a:p>
          <a:p>
            <a:pPr lvl="1"/>
            <a:endParaRPr lang="en-US" sz="3399" dirty="0"/>
          </a:p>
          <a:p>
            <a:r>
              <a:rPr lang="bg-BG" sz="3399" dirty="0"/>
              <a:t>В конструктора можете да подадете </a:t>
            </a:r>
            <a:r>
              <a:rPr lang="en-US" sz="3399" dirty="0"/>
              <a:t>connection string </a:t>
            </a:r>
            <a:r>
              <a:rPr lang="bg-BG" sz="3399" dirty="0"/>
              <a:t>към база данни</a:t>
            </a:r>
            <a:endParaRPr lang="en-US" sz="3399" dirty="0"/>
          </a:p>
          <a:p>
            <a:pPr>
              <a:buClr>
                <a:schemeClr val="tx1"/>
              </a:buClr>
            </a:pPr>
            <a:r>
              <a:rPr lang="en-US" sz="3399" b="1" dirty="0">
                <a:solidFill>
                  <a:schemeClr val="bg1"/>
                </a:solidFill>
              </a:rPr>
              <a:t>DbContext</a:t>
            </a:r>
            <a:r>
              <a:rPr lang="en-US" sz="3399" dirty="0"/>
              <a:t> </a:t>
            </a:r>
            <a:r>
              <a:rPr lang="bg-BG" sz="3399" dirty="0"/>
              <a:t>свойства</a:t>
            </a:r>
            <a:r>
              <a:rPr lang="en-US" sz="3399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Database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</a:rPr>
              <a:t>EnsureCreated</a:t>
            </a:r>
            <a:r>
              <a:rPr lang="en-US" noProof="1"/>
              <a:t>/</a:t>
            </a:r>
            <a:r>
              <a:rPr lang="en-US" b="1" noProof="1">
                <a:solidFill>
                  <a:schemeClr val="bg1"/>
                </a:solidFill>
              </a:rPr>
              <a:t>Deleted</a:t>
            </a:r>
            <a:r>
              <a:rPr lang="en-US" dirty="0"/>
              <a:t> </a:t>
            </a:r>
            <a:r>
              <a:rPr lang="bg-BG" dirty="0"/>
              <a:t>методи</a:t>
            </a:r>
            <a:r>
              <a:rPr lang="en-US" dirty="0"/>
              <a:t>, DB </a:t>
            </a:r>
            <a:r>
              <a:rPr lang="bg-BG" dirty="0"/>
              <a:t>връзка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ChangeTracker</a:t>
            </a:r>
            <a:r>
              <a:rPr lang="en-US" dirty="0"/>
              <a:t> </a:t>
            </a:r>
            <a:r>
              <a:rPr lang="bg-BG" dirty="0"/>
              <a:t>–</a:t>
            </a:r>
            <a:r>
              <a:rPr lang="en-US" dirty="0"/>
              <a:t> </a:t>
            </a:r>
            <a:r>
              <a:rPr lang="bg-BG" dirty="0"/>
              <a:t>инфромация за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автоматично проследяване на промените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ru-RU" dirty="0"/>
              <a:t>Всички класове обекти (таблици) са посочени като свойства</a:t>
            </a:r>
            <a:endParaRPr lang="en-US" dirty="0"/>
          </a:p>
          <a:p>
            <a:pPr lvl="2">
              <a:buClr>
                <a:schemeClr val="tx1"/>
              </a:buClr>
            </a:pPr>
            <a:r>
              <a:rPr lang="bg-BG" noProof="1"/>
              <a:t>Напр. </a:t>
            </a:r>
            <a:r>
              <a:rPr lang="en-US" b="1" noProof="1">
                <a:solidFill>
                  <a:schemeClr val="bg1"/>
                </a:solidFill>
              </a:rPr>
              <a:t>DbSet&lt;Employee&gt; Employees { get; set; }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</a:t>
            </a:r>
            <a:r>
              <a:rPr lang="en-US" dirty="0"/>
              <a:t> DbContext </a:t>
            </a:r>
            <a:r>
              <a:rPr lang="bg-BG" dirty="0"/>
              <a:t>класа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742396" y="1828800"/>
            <a:ext cx="10707211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var context = new SoftUniContext();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A1DB1B7-A767-50D6-46CB-CC9A07E6F6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491082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dirty="0"/>
              <a:t>Изпълнение на </a:t>
            </a:r>
            <a:r>
              <a:rPr lang="en-US" b="1" dirty="0">
                <a:solidFill>
                  <a:schemeClr val="bg1"/>
                </a:solidFill>
              </a:rPr>
              <a:t>LINQ-</a:t>
            </a:r>
            <a:r>
              <a:rPr lang="bg-BG" b="1" dirty="0">
                <a:solidFill>
                  <a:schemeClr val="bg1"/>
                </a:solidFill>
              </a:rPr>
              <a:t>към</a:t>
            </a:r>
            <a:r>
              <a:rPr lang="en-US" b="1" dirty="0">
                <a:solidFill>
                  <a:schemeClr val="bg1"/>
                </a:solidFill>
              </a:rPr>
              <a:t>-SQL</a:t>
            </a:r>
            <a:r>
              <a:rPr lang="en-US" dirty="0"/>
              <a:t> </a:t>
            </a:r>
            <a:r>
              <a:rPr lang="bg-BG" dirty="0"/>
              <a:t>заявка върху </a:t>
            </a:r>
            <a:r>
              <a:rPr lang="en-US" dirty="0"/>
              <a:t>EF </a:t>
            </a:r>
            <a:r>
              <a:rPr lang="bg-BG" dirty="0"/>
              <a:t>обект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spcAft>
                <a:spcPts val="1200"/>
              </a:spcAft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Employees</a:t>
            </a:r>
            <a:r>
              <a:rPr lang="en-US" dirty="0"/>
              <a:t> </a:t>
            </a:r>
            <a:r>
              <a:rPr lang="bg-BG" dirty="0"/>
              <a:t>свойство в</a:t>
            </a:r>
            <a:r>
              <a:rPr lang="en-US" dirty="0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(1)</a:t>
            </a:r>
            <a:endParaRPr lang="bg-BG" dirty="0"/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773700" y="4747740"/>
            <a:ext cx="7605000" cy="175432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20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public partial class SoftUniEntities : DbContext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{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</a:t>
            </a:r>
            <a:r>
              <a:rPr lang="en-US" noProof="1">
                <a:solidFill>
                  <a:schemeClr val="bg1"/>
                </a:solidFill>
                <a:effectLst/>
              </a:rPr>
              <a:t>public DbSet&lt;Employee&gt; Employees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DbSet&lt;Project&gt; Projects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  public DbSet&lt;Department&gt; Departments { get; set; }</a:t>
            </a:r>
          </a:p>
          <a:p>
            <a:pPr>
              <a:lnSpc>
                <a:spcPct val="90000"/>
              </a:lnSpc>
            </a:pPr>
            <a:r>
              <a:rPr lang="en-US" noProof="1">
                <a:solidFill>
                  <a:schemeClr val="tx1"/>
                </a:solidFill>
                <a:effectLst/>
              </a:rPr>
              <a:t>}</a:t>
            </a:r>
          </a:p>
        </p:txBody>
      </p:sp>
      <p:sp>
        <p:nvSpPr>
          <p:cNvPr id="11" name="Text Placeholder 5"/>
          <p:cNvSpPr txBox="1">
            <a:spLocks/>
          </p:cNvSpPr>
          <p:nvPr/>
        </p:nvSpPr>
        <p:spPr>
          <a:xfrm>
            <a:off x="773700" y="2224519"/>
            <a:ext cx="7605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context = new SoftUniEntities()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0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employees = context.Employees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.Where(e =&gt; e.JobTitle == "Design Engineer")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.ToArray();</a:t>
            </a: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7239000" y="3451622"/>
            <a:ext cx="4419600" cy="510778"/>
          </a:xfrm>
          <a:prstGeom prst="wedgeRoundRectCallout">
            <a:avLst>
              <a:gd name="adj1" fmla="val -41372"/>
              <a:gd name="adj2" fmla="val -8623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EF</a:t>
            </a:r>
            <a:r>
              <a:rPr lang="ru-RU" sz="2400" b="1" noProof="1">
                <a:solidFill>
                  <a:schemeClr val="bg2"/>
                </a:solidFill>
              </a:rPr>
              <a:t> превежда това в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SQL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заявка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BAE1EE21-447D-AA3B-451A-9FECEFCCC8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28508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използваме други методи за създаване на заявката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bg-BG" dirty="0"/>
          </a:p>
          <a:p>
            <a:r>
              <a:rPr lang="bg-BG" dirty="0"/>
              <a:t>Намиране на елемент по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</a:rPr>
              <a:t>ID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Извличане на данни </a:t>
            </a:r>
            <a:r>
              <a:rPr lang="en-US" dirty="0"/>
              <a:t>(2)</a:t>
            </a:r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524000" y="5325070"/>
            <a:ext cx="7947000" cy="923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project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.Projects.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Find(2)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Console.WriteLine(project.Name);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519315" y="2438400"/>
            <a:ext cx="7947000" cy="1477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new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SoftUniEntities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var employees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context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.Employees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c.JobTitle == "Design Engineering")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Select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(c =&gt; c.FirstName)</a:t>
            </a:r>
          </a:p>
          <a:p>
            <a:pPr eaLnBrk="0" hangingPunct="0">
              <a:lnSpc>
                <a:spcPct val="9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ToList()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3733800" y="4061222"/>
            <a:ext cx="5257800" cy="510778"/>
          </a:xfrm>
          <a:prstGeom prst="wedgeRoundRectCallout">
            <a:avLst>
              <a:gd name="adj1" fmla="val -46772"/>
              <a:gd name="adj2" fmla="val -980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.ToList()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+mj-lt"/>
              </a:rPr>
              <a:t> </a:t>
            </a:r>
            <a:r>
              <a:rPr lang="bg-BG" sz="2400" b="1" noProof="1">
                <a:solidFill>
                  <a:schemeClr val="bg2"/>
                </a:solidFill>
              </a:rPr>
              <a:t>материализира заявката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1051CC2E-1B8E-E9B6-694B-5A93350DB1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4785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noProof="1"/>
              <a:t>За да създадете </a:t>
            </a:r>
            <a:r>
              <a:rPr lang="ru-RU" b="1" noProof="1">
                <a:solidFill>
                  <a:schemeClr val="bg1"/>
                </a:solidFill>
              </a:rPr>
              <a:t>нов ред </a:t>
            </a:r>
            <a:r>
              <a:rPr lang="ru-RU" noProof="1"/>
              <a:t>на таблица на база данни, използвайте метода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Add(…)</a:t>
            </a:r>
            <a:r>
              <a:rPr lang="en-US" b="1" noProof="1">
                <a:solidFill>
                  <a:schemeClr val="bg1"/>
                </a:solidFill>
                <a:latin typeface="+mj-lt"/>
              </a:rPr>
              <a:t> </a:t>
            </a:r>
            <a:r>
              <a:rPr lang="bg-BG" noProof="1"/>
              <a:t>на съответния</a:t>
            </a:r>
            <a:r>
              <a:rPr lang="en-US" noProof="1"/>
              <a:t>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DbSet</a:t>
            </a:r>
            <a:endParaRPr lang="en-US" noProof="1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запис</a:t>
            </a:r>
          </a:p>
        </p:txBody>
      </p:sp>
      <p:sp>
        <p:nvSpPr>
          <p:cNvPr id="7" name="Text Placeholder 5"/>
          <p:cNvSpPr txBox="1">
            <a:spLocks/>
          </p:cNvSpPr>
          <p:nvPr/>
        </p:nvSpPr>
        <p:spPr>
          <a:xfrm>
            <a:off x="1758387" y="2723768"/>
            <a:ext cx="8687713" cy="353850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Name = "Judge System",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StartDate = new DateTime(20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23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,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1,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26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context.Projects.Add(project);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9" name="Content Placeholder 5"/>
          <p:cNvSpPr txBox="1">
            <a:spLocks/>
          </p:cNvSpPr>
          <p:nvPr/>
        </p:nvSpPr>
        <p:spPr>
          <a:xfrm>
            <a:off x="1753731" y="5523954"/>
            <a:ext cx="8684538" cy="1104612"/>
          </a:xfrm>
          <a:prstGeom prst="rect">
            <a:avLst/>
          </a:prstGeom>
        </p:spPr>
        <p:txBody>
          <a:bodyPr/>
          <a:lstStyle>
            <a:lvl1pPr marL="282575" indent="-282575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1" fontAlgn="base" hangingPunct="1">
              <a:lnSpc>
                <a:spcPts val="38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endParaRPr lang="bg-BG" sz="3199" dirty="0"/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6551143" y="6026254"/>
            <a:ext cx="3964457" cy="510778"/>
          </a:xfrm>
          <a:prstGeom prst="wedgeRoundRectCallout">
            <a:avLst>
              <a:gd name="adj1" fmla="val -59756"/>
              <a:gd name="adj2" fmla="val -409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Запазване на промените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7696200" y="2831752"/>
            <a:ext cx="3733800" cy="510778"/>
          </a:xfrm>
          <a:prstGeom prst="wedgeRoundRectCallout">
            <a:avLst>
              <a:gd name="adj1" fmla="val -63266"/>
              <a:gd name="adj2" fmla="val 51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Създаване на нов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проект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800600"/>
            <a:ext cx="4953000" cy="510778"/>
          </a:xfrm>
          <a:prstGeom prst="wedgeRoundRectCallout">
            <a:avLst>
              <a:gd name="adj1" fmla="val -33830"/>
              <a:gd name="adj2" fmla="val 805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Добавяне на проекта към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DbSet-</a:t>
            </a:r>
            <a:r>
              <a:rPr lang="bg-BG" sz="2400" b="1" noProof="1">
                <a:solidFill>
                  <a:schemeClr val="bg2"/>
                </a:solidFill>
              </a:rPr>
              <a:t>а</a:t>
            </a:r>
            <a:endParaRPr lang="en-US" sz="2400" b="1" noProof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00D8F243-E3EF-80C6-F33F-8575979DBF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2901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ru-RU" dirty="0"/>
              <a:t>Можем също да добавяме </a:t>
            </a:r>
            <a:r>
              <a:rPr lang="ru-RU" b="1" dirty="0">
                <a:solidFill>
                  <a:schemeClr val="bg1"/>
                </a:solidFill>
              </a:rPr>
              <a:t>каскадни обекти </a:t>
            </a:r>
            <a:r>
              <a:rPr lang="ru-RU" dirty="0"/>
              <a:t>към базата данни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Проектът</a:t>
            </a:r>
            <a:r>
              <a:rPr lang="ru-RU" dirty="0"/>
              <a:t> ще бъде добавен, когато обектът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Employee</a:t>
            </a:r>
            <a:r>
              <a:rPr lang="ru-RU" dirty="0"/>
              <a:t> (служител) бъде </a:t>
            </a:r>
            <a:r>
              <a:rPr lang="ru-RU" b="1" dirty="0">
                <a:solidFill>
                  <a:schemeClr val="bg1"/>
                </a:solidFill>
              </a:rPr>
              <a:t>вмъкнат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Каскадно вмъкване</a:t>
            </a:r>
            <a:endParaRPr lang="en-US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419784" y="2580661"/>
            <a:ext cx="11352432" cy="237233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>
            <a:defPPr>
              <a:defRPr lang="en-US"/>
            </a:defPPr>
            <a:lvl1pPr lvl="0" eaLnBrk="0" hangingPunct="0">
              <a:spcBef>
                <a:spcPts val="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  <a:defRPr sz="1900" b="1">
                <a:solidFill>
                  <a:srgbClr val="8CF4F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</a:lstStyle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 employee = new Employee();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employee.FirstName = </a:t>
            </a:r>
            <a:r>
              <a:rPr lang="bg-BG" sz="2599" noProof="1">
                <a:solidFill>
                  <a:schemeClr val="tx1"/>
                </a:solidFill>
                <a:effectLst/>
              </a:rPr>
              <a:t>"</a:t>
            </a:r>
            <a:r>
              <a:rPr lang="en-US" sz="2599" noProof="1">
                <a:solidFill>
                  <a:schemeClr val="tx1"/>
                </a:solidFill>
                <a:effectLst/>
              </a:rPr>
              <a:t>John";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employee.LastName = "Doe";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bg1"/>
                </a:solidFill>
                <a:effectLst/>
              </a:rPr>
              <a:t>employee.Projects.Add(new Project { Name = "SoftUni Conf"} ); 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softUniEntities.Employees.Add(employee);</a:t>
            </a:r>
          </a:p>
          <a:p>
            <a:pPr>
              <a:lnSpc>
                <a:spcPct val="95000"/>
              </a:lnSpc>
            </a:pPr>
            <a:r>
              <a:rPr lang="en-US" sz="2599" noProof="1">
                <a:solidFill>
                  <a:schemeClr val="tx1"/>
                </a:solidFill>
                <a:effectLst/>
              </a:rPr>
              <a:t>softUniEntities.SaveChanges();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40E1D2A5-51BF-2415-133D-543980200E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69772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позволява </a:t>
            </a:r>
            <a:r>
              <a:rPr lang="ru-RU" b="1" dirty="0">
                <a:solidFill>
                  <a:schemeClr val="bg1"/>
                </a:solidFill>
              </a:rPr>
              <a:t>промяна</a:t>
            </a:r>
            <a:r>
              <a:rPr lang="ru-RU" dirty="0"/>
              <a:t> на </a:t>
            </a:r>
            <a:r>
              <a:rPr lang="ru-RU" b="1" dirty="0" err="1">
                <a:solidFill>
                  <a:schemeClr val="bg1"/>
                </a:solidFill>
              </a:rPr>
              <a:t>свойствата</a:t>
            </a:r>
            <a:r>
              <a:rPr lang="ru-RU" dirty="0"/>
              <a:t> на обекта и </a:t>
            </a:r>
            <a:r>
              <a:rPr lang="ru-RU" b="1" dirty="0">
                <a:solidFill>
                  <a:schemeClr val="bg1"/>
                </a:solidFill>
              </a:rPr>
              <a:t>запазването</a:t>
            </a:r>
            <a:r>
              <a:rPr lang="ru-RU" dirty="0"/>
              <a:t> им в базата данни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ru-RU" dirty="0"/>
              <a:t>Просто </a:t>
            </a:r>
            <a:r>
              <a:rPr lang="ru-RU" b="1" dirty="0">
                <a:solidFill>
                  <a:schemeClr val="bg1"/>
                </a:solidFill>
              </a:rPr>
              <a:t>заредете </a:t>
            </a:r>
            <a:r>
              <a:rPr lang="ru-RU" dirty="0"/>
              <a:t>обект, </a:t>
            </a:r>
            <a:r>
              <a:rPr lang="ru-RU" b="1" dirty="0">
                <a:solidFill>
                  <a:schemeClr val="bg1"/>
                </a:solidFill>
              </a:rPr>
              <a:t>модифицирайте </a:t>
            </a:r>
            <a:r>
              <a:rPr lang="ru-RU" dirty="0"/>
              <a:t>го и извикайте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endParaRPr lang="en-US" b="1" dirty="0">
              <a:solidFill>
                <a:schemeClr val="bg1"/>
              </a:solidFill>
              <a:latin typeface="Consolas" pitchFamily="49" charset="0"/>
            </a:endParaRPr>
          </a:p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DbContext</a:t>
            </a:r>
            <a:r>
              <a:rPr lang="ru-RU" dirty="0"/>
              <a:t> 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</a:t>
            </a:r>
            <a:r>
              <a:rPr lang="ru-RU" dirty="0"/>
              <a:t> всички </a:t>
            </a:r>
            <a:r>
              <a:rPr lang="ru-RU" b="1" dirty="0">
                <a:solidFill>
                  <a:schemeClr val="bg1"/>
                </a:solidFill>
              </a:rPr>
              <a:t>промени</a:t>
            </a:r>
            <a:r>
              <a:rPr lang="ru-RU" dirty="0"/>
              <a:t>, направени в неговите обекти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Променяне на съществуващи данни</a:t>
            </a:r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883350" y="4830350"/>
            <a:ext cx="6780034" cy="16923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context.SaveChanges();</a:t>
            </a: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5943600" y="6142910"/>
            <a:ext cx="1905000" cy="510778"/>
          </a:xfrm>
          <a:prstGeom prst="wedgeRoundRectCallout">
            <a:avLst>
              <a:gd name="adj1" fmla="val -49983"/>
              <a:gd name="adj2" fmla="val -6866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UPDATE</a:t>
            </a:r>
          </a:p>
        </p:txBody>
      </p:sp>
      <p:sp>
        <p:nvSpPr>
          <p:cNvPr id="12" name="AutoShape 7"/>
          <p:cNvSpPr>
            <a:spLocks noChangeArrowheads="1"/>
          </p:cNvSpPr>
          <p:nvPr/>
        </p:nvSpPr>
        <p:spPr bwMode="auto">
          <a:xfrm>
            <a:off x="6858000" y="4572000"/>
            <a:ext cx="4376215" cy="510778"/>
          </a:xfrm>
          <a:prstGeom prst="wedgeRoundRectCallout">
            <a:avLst>
              <a:gd name="adj1" fmla="val -40038"/>
              <a:gd name="adj2" fmla="val 105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400" b="1" noProof="1">
                <a:solidFill>
                  <a:schemeClr val="bg2"/>
                </a:solidFill>
              </a:rPr>
              <a:t>Взимане на </a:t>
            </a:r>
            <a:r>
              <a:rPr lang="bg-BG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първия</a:t>
            </a:r>
            <a:r>
              <a:rPr lang="bg-BG" sz="2400" b="1" noProof="1">
                <a:solidFill>
                  <a:schemeClr val="bg2"/>
                </a:solidFill>
              </a:rPr>
              <a:t> служител</a:t>
            </a:r>
            <a:endParaRPr lang="en-US" sz="2400" b="1" noProof="1">
              <a:solidFill>
                <a:schemeClr val="bg2"/>
              </a:solidFill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876A506-55A5-25AF-9E94-D0CF80C676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0650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0" y="1196125"/>
            <a:ext cx="12153998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Изтриването</a:t>
            </a:r>
            <a:r>
              <a:rPr lang="ru-RU" dirty="0"/>
              <a:t> се извършва чрез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Remove()</a:t>
            </a:r>
            <a:r>
              <a:rPr lang="ru-RU" dirty="0"/>
              <a:t> на указаната колекция от обекти</a:t>
            </a:r>
          </a:p>
          <a:p>
            <a:pPr>
              <a:buClr>
                <a:schemeClr val="tx1"/>
              </a:buClr>
            </a:pPr>
            <a:r>
              <a:rPr lang="ru-RU" dirty="0"/>
              <a:t>Методът </a:t>
            </a:r>
            <a:r>
              <a:rPr lang="ru-RU" b="1" dirty="0">
                <a:solidFill>
                  <a:schemeClr val="bg1"/>
                </a:solidFill>
                <a:latin typeface="Consolas" pitchFamily="49" charset="0"/>
              </a:rPr>
              <a:t>SaveChanges()</a:t>
            </a:r>
            <a:r>
              <a:rPr lang="ru-RU" dirty="0"/>
              <a:t> изпълнява действието за </a:t>
            </a:r>
            <a:r>
              <a:rPr lang="ru-RU" b="1" dirty="0">
                <a:solidFill>
                  <a:schemeClr val="bg1"/>
                </a:solidFill>
              </a:rPr>
              <a:t>изтриване</a:t>
            </a:r>
            <a:r>
              <a:rPr lang="ru-RU" dirty="0"/>
              <a:t> в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съществуващи данни</a:t>
            </a:r>
          </a:p>
        </p:txBody>
      </p:sp>
      <p:sp>
        <p:nvSpPr>
          <p:cNvPr id="5" name="Text Placeholder 4"/>
          <p:cNvSpPr txBox="1">
            <a:spLocks/>
          </p:cNvSpPr>
          <p:nvPr/>
        </p:nvSpPr>
        <p:spPr>
          <a:xfrm>
            <a:off x="763390" y="3880807"/>
            <a:ext cx="8075097" cy="200002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Employees employee =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softUniEntities.Employees.First();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softUniEntities.Employees.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(employee);</a:t>
            </a:r>
          </a:p>
          <a:p>
            <a:pPr eaLnBrk="0" hangingPunct="0"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softUniEntities.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();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7010400" y="3429000"/>
            <a:ext cx="5029200" cy="919401"/>
          </a:xfrm>
          <a:prstGeom prst="wedgeRoundRectCallout">
            <a:avLst>
              <a:gd name="adj1" fmla="val -31540"/>
              <a:gd name="adj2" fmla="val 11126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ru-RU" sz="2400" b="1" noProof="1">
                <a:solidFill>
                  <a:schemeClr val="bg2"/>
                </a:solidFill>
              </a:rPr>
              <a:t>Маркиране на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обекта</a:t>
            </a:r>
            <a:r>
              <a:rPr lang="ru-RU" sz="2400" b="1" noProof="1">
                <a:solidFill>
                  <a:schemeClr val="bg2"/>
                </a:solidFill>
              </a:rPr>
              <a:t> за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изтриване</a:t>
            </a:r>
            <a:r>
              <a:rPr lang="ru-RU" sz="2400" b="1" noProof="1">
                <a:solidFill>
                  <a:schemeClr val="bg2"/>
                </a:solidFill>
              </a:rPr>
              <a:t> при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следващото</a:t>
            </a:r>
            <a:r>
              <a:rPr lang="ru-RU" sz="2400" b="1" noProof="1">
                <a:solidFill>
                  <a:schemeClr val="bg2"/>
                </a:solidFill>
              </a:rPr>
              <a:t> </a:t>
            </a:r>
            <a:r>
              <a:rPr lang="ru-RU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записване</a:t>
            </a:r>
            <a:endParaRPr lang="en-US" sz="24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6553081" y="5838110"/>
            <a:ext cx="2209919" cy="510778"/>
          </a:xfrm>
          <a:prstGeom prst="wedgeRoundRectCallout">
            <a:avLst>
              <a:gd name="adj1" fmla="val -57544"/>
              <a:gd name="adj2" fmla="val -558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400" b="1" noProof="1">
                <a:solidFill>
                  <a:schemeClr val="bg2"/>
                </a:solidFill>
              </a:rPr>
              <a:t>SQL </a:t>
            </a:r>
            <a:r>
              <a:rPr lang="en-US" sz="24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DELETE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54B2AE94-48A6-B114-6343-B940AE1F04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7979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9600" y="1371600"/>
            <a:ext cx="8610600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ORM технологиите</a:t>
            </a:r>
            <a:r>
              <a:rPr lang="ru-RU" sz="2600" b="1" dirty="0"/>
              <a:t> позволяват удобно и ефективно </a:t>
            </a:r>
            <a:r>
              <a:rPr lang="ru-RU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взаимодействие</a:t>
            </a:r>
            <a:r>
              <a:rPr lang="ru-RU" sz="2600" b="1" dirty="0"/>
              <a:t> между</a:t>
            </a:r>
            <a:r>
              <a:rPr lang="en-US" sz="2600" b="1" dirty="0"/>
              <a:t>:</a:t>
            </a: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Обектно-ориентиран програмен език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C#</a:t>
            </a:r>
            <a:endParaRPr lang="en-US" sz="24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Релационни бази данни като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SQL Server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Entity Framework Core </a:t>
            </a:r>
            <a:r>
              <a:rPr lang="en-US" sz="2600" b="1" dirty="0"/>
              <a:t>== </a:t>
            </a:r>
            <a:r>
              <a:rPr lang="bg-BG" sz="2600" b="1" dirty="0"/>
              <a:t>интегриран </a:t>
            </a:r>
            <a:r>
              <a:rPr lang="en-US" sz="2600" b="1" dirty="0"/>
              <a:t>ORM </a:t>
            </a:r>
            <a:r>
              <a:rPr lang="bg-BG" sz="2600" b="1" dirty="0"/>
              <a:t>инструмент</a:t>
            </a:r>
            <a:endParaRPr lang="en-US" sz="2600" b="1" dirty="0"/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2"/>
                </a:solidFill>
              </a:rPr>
              <a:t>Генерира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</a:t>
            </a:r>
            <a:r>
              <a:rPr lang="ru-RU" sz="2400" b="1" dirty="0">
                <a:solidFill>
                  <a:schemeClr val="bg2"/>
                </a:solidFill>
              </a:rPr>
              <a:t> според структурата на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базата</a:t>
            </a:r>
            <a:r>
              <a:rPr lang="ru-RU" sz="2400" b="1" dirty="0">
                <a:solidFill>
                  <a:schemeClr val="bg2"/>
                </a:solidFill>
              </a:rPr>
              <a:t>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</a:t>
            </a:r>
          </a:p>
          <a:p>
            <a:pPr marL="360363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EF DbContext</a:t>
            </a:r>
            <a:endParaRPr lang="bg-BG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400" b="1" dirty="0">
                <a:solidFill>
                  <a:schemeClr val="bg2"/>
                </a:solidFill>
              </a:rPr>
              <a:t>Изпозлва 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  <a:r>
              <a:rPr lang="en-US" sz="2400" b="1" dirty="0">
                <a:solidFill>
                  <a:schemeClr val="bg2"/>
                </a:solidFill>
              </a:rPr>
              <a:t>-</a:t>
            </a:r>
            <a:r>
              <a:rPr lang="bg-BG" sz="2400" b="1" dirty="0">
                <a:solidFill>
                  <a:schemeClr val="bg2"/>
                </a:solidFill>
              </a:rPr>
              <a:t>ове</a:t>
            </a:r>
            <a:endParaRPr lang="en-US" sz="2400" b="1" dirty="0">
              <a:solidFill>
                <a:schemeClr val="bg2"/>
              </a:solidFill>
            </a:endParaRP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bg-BG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Таблици</a:t>
            </a:r>
            <a:r>
              <a:rPr lang="bg-BG" sz="2200" b="1" dirty="0">
                <a:solidFill>
                  <a:schemeClr val="bg2"/>
                </a:solidFill>
              </a:rPr>
              <a:t> </a:t>
            </a:r>
            <a:r>
              <a:rPr lang="ru-RU" sz="2200" b="1" dirty="0">
                <a:solidFill>
                  <a:schemeClr val="bg2"/>
                </a:solidFill>
              </a:rPr>
              <a:t>в релационната база данни</a:t>
            </a:r>
          </a:p>
          <a:p>
            <a:pPr marL="1579533" lvl="2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200" b="1" dirty="0">
                <a:solidFill>
                  <a:schemeClr val="bg2"/>
                </a:solidFill>
              </a:rPr>
              <a:t>Съдържа</a:t>
            </a:r>
            <a:r>
              <a:rPr lang="bg-BG" sz="2200" b="1" dirty="0">
                <a:solidFill>
                  <a:schemeClr val="bg2"/>
                </a:solidFill>
              </a:rPr>
              <a:t>т</a:t>
            </a:r>
            <a:r>
              <a:rPr lang="ru-RU" sz="2200" b="1" dirty="0">
                <a:solidFill>
                  <a:schemeClr val="bg2"/>
                </a:solidFill>
              </a:rPr>
              <a:t> обекти от съответния </a:t>
            </a:r>
            <a:r>
              <a:rPr lang="ru-RU" sz="2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тип</a:t>
            </a:r>
            <a:endParaRPr lang="en-US" sz="22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marL="969948" lvl="1" indent="-360000" fontAlgn="base">
              <a:lnSpc>
                <a:spcPct val="100000"/>
              </a:lnSpc>
              <a:spcAft>
                <a:spcPts val="0"/>
              </a:spcAft>
              <a:buClr>
                <a:schemeClr val="bg2"/>
              </a:buClr>
            </a:pP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Методи</a:t>
            </a:r>
            <a:r>
              <a:rPr lang="ru-RU" sz="2400" b="1" dirty="0">
                <a:solidFill>
                  <a:schemeClr val="bg2"/>
                </a:solidFill>
              </a:rPr>
              <a:t> и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функционалности</a:t>
            </a:r>
            <a:r>
              <a:rPr lang="ru-RU" sz="2400" b="1" dirty="0">
                <a:solidFill>
                  <a:schemeClr val="bg2"/>
                </a:solidFill>
              </a:rPr>
              <a:t>, които опростяват манипулацията с </a:t>
            </a:r>
            <a:r>
              <a:rPr lang="ru-RU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данни </a:t>
            </a:r>
            <a:r>
              <a:rPr lang="en-US" sz="2400" b="1" dirty="0">
                <a:solidFill>
                  <a:schemeClr val="bg2"/>
                </a:solidFill>
              </a:rPr>
              <a:t>(</a:t>
            </a:r>
            <a:r>
              <a:rPr lang="en-US" sz="2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LINQ</a:t>
            </a:r>
            <a:r>
              <a:rPr lang="en-US" sz="2400" b="1" dirty="0">
                <a:solidFill>
                  <a:schemeClr val="bg2"/>
                </a:solidFill>
              </a:rPr>
              <a:t>)</a:t>
            </a:r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1C5F9E4-992B-7CB1-DCB1-ECBD624D5E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1675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2" descr="https://o.remove.bg/downloads/8b995faa-bb30-4215-b0eb-985839a02422/image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 l="9979" t="9249" r="10187" b="16763"/>
          <a:stretch>
            <a:fillRect/>
          </a:stretch>
        </p:blipFill>
        <p:spPr bwMode="auto">
          <a:xfrm>
            <a:off x="6400800" y="2362200"/>
            <a:ext cx="1295400" cy="12954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9222" name="Picture 6" descr="200+ Free Database &amp; Data Images - Pixabay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0" y="1371600"/>
            <a:ext cx="1703785" cy="2057401"/>
          </a:xfrm>
          <a:prstGeom prst="rect">
            <a:avLst/>
          </a:prstGeom>
          <a:noFill/>
        </p:spPr>
      </p:pic>
      <p:pic>
        <p:nvPicPr>
          <p:cNvPr id="9220" name="Picture 4" descr="Right arrow icon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 rot="1418284">
            <a:off x="5557961" y="2128961"/>
            <a:ext cx="990601" cy="990601"/>
          </a:xfrm>
          <a:prstGeom prst="rect">
            <a:avLst/>
          </a:prstGeom>
          <a:noFill/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CDCCFC06-0548-6CAB-B068-6D1DB528816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данни във вид на обект 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A837B1F-3645-0380-7603-FC41084440B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</a:t>
            </a:r>
          </a:p>
        </p:txBody>
      </p:sp>
    </p:spTree>
    <p:extLst>
      <p:ext uri="{BB962C8B-B14F-4D97-AF65-F5344CB8AC3E}">
        <p14:creationId xmlns:p14="http://schemas.microsoft.com/office/powerpoint/2010/main" val="1596787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530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05A1EB60-A25F-F4D0-6369-F21BEEE5E9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89195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914400"/>
            <a:ext cx="10129234" cy="5546589"/>
          </a:xfrm>
        </p:spPr>
        <p:txBody>
          <a:bodyPr/>
          <a:lstStyle/>
          <a:p>
            <a:r>
              <a:rPr lang="ru-RU" dirty="0"/>
              <a:t>Програмен </a:t>
            </a:r>
            <a:r>
              <a:rPr lang="ru-RU" b="1" dirty="0">
                <a:solidFill>
                  <a:schemeClr val="bg1"/>
                </a:solidFill>
              </a:rPr>
              <a:t>подход</a:t>
            </a:r>
            <a:endParaRPr lang="ru-RU" dirty="0"/>
          </a:p>
          <a:p>
            <a:pPr lvl="1"/>
            <a:r>
              <a:rPr lang="ru-RU" dirty="0"/>
              <a:t>Използва се за </a:t>
            </a:r>
            <a:r>
              <a:rPr lang="bg-BG" b="1" dirty="0">
                <a:solidFill>
                  <a:schemeClr val="bg1"/>
                </a:solidFill>
              </a:rPr>
              <a:t>о</a:t>
            </a:r>
            <a:r>
              <a:rPr lang="ru-RU" b="1" dirty="0" err="1">
                <a:solidFill>
                  <a:schemeClr val="bg1"/>
                </a:solidFill>
              </a:rPr>
              <a:t>простяване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връзката</a:t>
            </a:r>
            <a:r>
              <a:rPr lang="ru-RU" dirty="0"/>
              <a:t> между </a:t>
            </a:r>
            <a:r>
              <a:rPr lang="ru-RU" b="1" dirty="0">
                <a:solidFill>
                  <a:schemeClr val="bg1"/>
                </a:solidFill>
              </a:rPr>
              <a:t>обектно-ориентираните програми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релационните бази данни</a:t>
            </a:r>
            <a:endParaRPr lang="ru-RU" dirty="0"/>
          </a:p>
          <a:p>
            <a:r>
              <a:rPr lang="ru-RU" dirty="0"/>
              <a:t>Позволява на </a:t>
            </a:r>
            <a:r>
              <a:rPr lang="ru-RU" b="1" dirty="0">
                <a:solidFill>
                  <a:schemeClr val="bg1"/>
                </a:solidFill>
              </a:rPr>
              <a:t>разработчиците</a:t>
            </a:r>
            <a:r>
              <a:rPr lang="ru-RU" dirty="0"/>
              <a:t> работа с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във вид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endParaRPr lang="ru-RU" dirty="0"/>
          </a:p>
          <a:p>
            <a:pPr lvl="1"/>
            <a:r>
              <a:rPr lang="ru-RU" dirty="0"/>
              <a:t>Те са </a:t>
            </a:r>
            <a:r>
              <a:rPr lang="ru-RU" b="1" dirty="0">
                <a:solidFill>
                  <a:schemeClr val="bg1"/>
                </a:solidFill>
              </a:rPr>
              <a:t>по-близки</a:t>
            </a:r>
            <a:r>
              <a:rPr lang="ru-RU" dirty="0"/>
              <a:t> до </a:t>
            </a:r>
            <a:r>
              <a:rPr lang="ru-RU" b="1" dirty="0">
                <a:solidFill>
                  <a:schemeClr val="bg1"/>
                </a:solidFill>
              </a:rPr>
              <a:t>техния код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структура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US" dirty="0"/>
              <a:t>Object-Relational Mapping?</a:t>
            </a:r>
          </a:p>
        </p:txBody>
      </p:sp>
      <p:pic>
        <p:nvPicPr>
          <p:cNvPr id="7" name="Picture 4" descr="https://o.remove.bg/downloads/1601764b-2313-4bc2-a72d-a1b859a014c8/image-removebg-preview.png"/>
          <p:cNvPicPr>
            <a:picLocks noChangeAspect="1" noChangeArrowheads="1"/>
          </p:cNvPicPr>
          <p:nvPr/>
        </p:nvPicPr>
        <p:blipFill>
          <a:blip r:embed="rId2" cstate="print"/>
          <a:srcRect l="14286" t="25313" r="18182" b="26593"/>
          <a:stretch>
            <a:fillRect/>
          </a:stretch>
        </p:blipFill>
        <p:spPr bwMode="auto">
          <a:xfrm>
            <a:off x="4572000" y="5257800"/>
            <a:ext cx="3962400" cy="14478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1645347B-9A29-908F-2834-7C793FC7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7494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принципи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Превръщане на </a:t>
            </a:r>
            <a:r>
              <a:rPr lang="ru-RU" b="1" dirty="0">
                <a:solidFill>
                  <a:schemeClr val="bg1"/>
                </a:solidFill>
              </a:rPr>
              <a:t>обекти</a:t>
            </a:r>
            <a:r>
              <a:rPr lang="ru-RU" dirty="0"/>
              <a:t> към </a:t>
            </a:r>
            <a:r>
              <a:rPr lang="ru-RU" b="1" dirty="0">
                <a:solidFill>
                  <a:schemeClr val="bg1"/>
                </a:solidFill>
              </a:rPr>
              <a:t>таблици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Заявки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транзакции</a:t>
            </a:r>
          </a:p>
          <a:p>
            <a:pPr>
              <a:buClr>
                <a:schemeClr val="tx1"/>
              </a:buClr>
            </a:pPr>
            <a:r>
              <a:rPr lang="bg-BG" dirty="0"/>
              <a:t>Популярни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</a:t>
            </a:r>
            <a:r>
              <a:rPr lang="bg-BG" b="1" dirty="0" err="1">
                <a:solidFill>
                  <a:schemeClr val="bg1"/>
                </a:solidFill>
              </a:rPr>
              <a:t>фреймуърци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SQLAlchemy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Entity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Framework</a:t>
            </a:r>
            <a:r>
              <a:rPr lang="en-US" dirty="0"/>
              <a:t> (C#)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Hibernate</a:t>
            </a:r>
            <a:r>
              <a:rPr lang="en-US" dirty="0"/>
              <a:t> (Java)</a:t>
            </a:r>
          </a:p>
          <a:p>
            <a:pPr lvl="1">
              <a:buClr>
                <a:schemeClr val="tx1"/>
              </a:buClr>
            </a:pPr>
            <a:r>
              <a:rPr lang="en-US" b="1" dirty="0" err="1">
                <a:solidFill>
                  <a:schemeClr val="bg1"/>
                </a:solidFill>
              </a:rPr>
              <a:t>Django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ORM</a:t>
            </a:r>
            <a:r>
              <a:rPr lang="en-US" dirty="0"/>
              <a:t> (Python)</a:t>
            </a:r>
          </a:p>
          <a:p>
            <a:pPr lvl="1">
              <a:buClr>
                <a:schemeClr val="tx1"/>
              </a:buClr>
            </a:pP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ORM </a:t>
            </a:r>
            <a:r>
              <a:rPr lang="bg-BG" dirty="0"/>
              <a:t>технологиите</a:t>
            </a:r>
            <a:endParaRPr lang="en-US" dirty="0"/>
          </a:p>
        </p:txBody>
      </p:sp>
      <p:pic>
        <p:nvPicPr>
          <p:cNvPr id="6" name="Picture 2" descr="SQLAlchemy - Wikipedia"/>
          <p:cNvPicPr>
            <a:picLocks noChangeAspect="1" noChangeArrowheads="1"/>
          </p:cNvPicPr>
          <p:nvPr/>
        </p:nvPicPr>
        <p:blipFill>
          <a:blip r:embed="rId3" cstate="print"/>
          <a:srcRect t="31818" b="31818"/>
          <a:stretch>
            <a:fillRect/>
          </a:stretch>
        </p:blipFill>
        <p:spPr bwMode="auto">
          <a:xfrm>
            <a:off x="5934075" y="3886200"/>
            <a:ext cx="1676398" cy="609600"/>
          </a:xfrm>
          <a:prstGeom prst="rect">
            <a:avLst/>
          </a:prstGeom>
          <a:noFill/>
        </p:spPr>
      </p:pic>
      <p:pic>
        <p:nvPicPr>
          <p:cNvPr id="8" name="Picture 4" descr="https://o.remove.bg/downloads/d88e8b80-2cb2-468a-acc0-d84adaabfbfc/image-removebg-preview.png"/>
          <p:cNvPicPr>
            <a:picLocks noChangeAspect="1" noChangeArrowheads="1"/>
          </p:cNvPicPr>
          <p:nvPr/>
        </p:nvPicPr>
        <p:blipFill>
          <a:blip r:embed="rId4" cstate="print"/>
          <a:srcRect l="21427" t="33505" r="22699" b="14376"/>
          <a:stretch>
            <a:fillRect/>
          </a:stretch>
        </p:blipFill>
        <p:spPr bwMode="auto">
          <a:xfrm>
            <a:off x="6553200" y="4419600"/>
            <a:ext cx="1524000" cy="1066800"/>
          </a:xfrm>
          <a:prstGeom prst="rect">
            <a:avLst/>
          </a:prstGeom>
          <a:noFill/>
        </p:spPr>
      </p:pic>
      <p:pic>
        <p:nvPicPr>
          <p:cNvPr id="13" name="Picture 12" descr="Hibernate Logo | lacienciadelcafe.com.ar"/>
          <p:cNvPicPr>
            <a:picLocks noChangeAspect="1" noChangeArrowheads="1"/>
          </p:cNvPicPr>
          <p:nvPr/>
        </p:nvPicPr>
        <p:blipFill>
          <a:blip r:embed="rId5" cstate="print"/>
          <a:srcRect l="33333" t="25408" r="33918" b="25469"/>
          <a:stretch>
            <a:fillRect/>
          </a:stretch>
        </p:blipFill>
        <p:spPr bwMode="auto">
          <a:xfrm>
            <a:off x="5638800" y="5105400"/>
            <a:ext cx="798787" cy="827315"/>
          </a:xfrm>
          <a:prstGeom prst="rect">
            <a:avLst/>
          </a:prstGeom>
          <a:noFill/>
        </p:spPr>
      </p:pic>
      <p:pic>
        <p:nvPicPr>
          <p:cNvPr id="32786" name="Picture 18" descr="https://o.remove.bg/downloads/920b39ab-742b-4ccb-9cd6-58cddfaba09e/image-removebg-preview.pn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781675" y="5867400"/>
            <a:ext cx="3133725" cy="742951"/>
          </a:xfrm>
          <a:prstGeom prst="rect">
            <a:avLst/>
          </a:prstGeom>
          <a:noFill/>
        </p:spPr>
      </p:pic>
      <p:pic>
        <p:nvPicPr>
          <p:cNvPr id="32788" name="Picture 20" descr="https://o.remove.bg/downloads/c94316c5-f242-4ea0-afc6-2319232ad1b9/image-removebg-preview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7400753" y="1728471"/>
            <a:ext cx="4719691" cy="2400300"/>
          </a:xfrm>
          <a:prstGeom prst="rect">
            <a:avLst/>
          </a:prstGeom>
          <a:noFill/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0784F6F6-A719-EA76-EE49-CCC202AACE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05493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22" name="Picture 6" descr="Porting to Entity Framework Core - CodeOpinion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953000" y="1447800"/>
            <a:ext cx="2286000" cy="228600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506C446-9654-367E-002C-EC1B196D34B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Работа с база данни чрез C# обекти</a:t>
            </a:r>
            <a:endParaRPr lang="bg-BG" dirty="0"/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0C69C349-045D-9A63-9B3B-1D186ADE97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Entity Framework Core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437038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Core: </a:t>
            </a:r>
            <a:r>
              <a:rPr lang="bg-BG" dirty="0"/>
              <a:t>Общ преглед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0"/>
          </p:nvPr>
        </p:nvSpPr>
        <p:spPr>
          <a:xfrm>
            <a:off x="1792131" y="983404"/>
            <a:ext cx="10419831" cy="554658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dirty="0"/>
              <a:t>Стандартният </a:t>
            </a:r>
            <a:r>
              <a:rPr lang="ru-RU" b="1" dirty="0">
                <a:solidFill>
                  <a:schemeClr val="bg1"/>
                </a:solidFill>
              </a:rPr>
              <a:t>ORM </a:t>
            </a:r>
            <a:r>
              <a:rPr lang="ru-RU" dirty="0"/>
              <a:t>за</a:t>
            </a:r>
            <a:r>
              <a:rPr lang="ru-RU" b="1" dirty="0">
                <a:solidFill>
                  <a:schemeClr val="bg1"/>
                </a:solidFill>
              </a:rPr>
              <a:t> .NET </a:t>
            </a:r>
            <a:r>
              <a:rPr lang="ru-RU" dirty="0"/>
              <a:t>и</a:t>
            </a:r>
            <a:r>
              <a:rPr lang="ru-RU" b="1" dirty="0">
                <a:solidFill>
                  <a:schemeClr val="bg1"/>
                </a:solidFill>
              </a:rPr>
              <a:t> .NET Core</a:t>
            </a:r>
            <a:endParaRPr lang="en-US" b="1" dirty="0">
              <a:solidFill>
                <a:schemeClr val="bg1"/>
              </a:solidFill>
            </a:endParaRPr>
          </a:p>
          <a:p>
            <a:pPr>
              <a:lnSpc>
                <a:spcPct val="114000"/>
              </a:lnSpc>
            </a:pPr>
            <a:r>
              <a:rPr lang="ru-RU" dirty="0"/>
              <a:t>Осигурява </a:t>
            </a:r>
            <a:r>
              <a:rPr lang="ru-RU" b="1" dirty="0">
                <a:solidFill>
                  <a:schemeClr val="bg1"/>
                </a:solidFill>
              </a:rPr>
              <a:t>LINQ</a:t>
            </a:r>
            <a:r>
              <a:rPr lang="ru-RU" dirty="0"/>
              <a:t> базирани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за данни и </a:t>
            </a:r>
            <a:r>
              <a:rPr lang="ru-RU" b="1" dirty="0">
                <a:solidFill>
                  <a:schemeClr val="bg1"/>
                </a:solidFill>
              </a:rPr>
              <a:t>CRUD</a:t>
            </a:r>
            <a:r>
              <a:rPr lang="ru-RU" dirty="0"/>
              <a:t> операции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Автоматично </a:t>
            </a:r>
            <a:r>
              <a:rPr lang="ru-RU" b="1" dirty="0">
                <a:solidFill>
                  <a:schemeClr val="bg1"/>
                </a:solidFill>
              </a:rPr>
              <a:t>проследяване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промените</a:t>
            </a:r>
            <a:r>
              <a:rPr lang="ru-RU" dirty="0"/>
              <a:t> на обекти в паметта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Работи с много релационни бази данни (с различни доставчици)</a:t>
            </a:r>
            <a:endParaRPr lang="en-US" dirty="0"/>
          </a:p>
          <a:p>
            <a:pPr>
              <a:lnSpc>
                <a:spcPct val="114000"/>
              </a:lnSpc>
            </a:pPr>
            <a:r>
              <a:rPr lang="ru-RU" dirty="0"/>
              <a:t>Отворен код с независим цикъл на издаване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1A4A27A-0D30-43F0-1C19-631D0720028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59459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ru-RU" dirty="0"/>
              <a:t>С </a:t>
            </a:r>
            <a:r>
              <a:rPr lang="ru-RU" b="1" dirty="0">
                <a:solidFill>
                  <a:schemeClr val="bg1"/>
                </a:solidFill>
              </a:rPr>
              <a:t>EF Core </a:t>
            </a:r>
            <a:r>
              <a:rPr lang="ru-RU" dirty="0"/>
              <a:t>достъпът до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r>
              <a:rPr lang="ru-RU" dirty="0"/>
              <a:t> се извършва с помощта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</a:p>
          <a:p>
            <a:pPr lvl="1"/>
            <a:r>
              <a:rPr lang="ru-RU" dirty="0"/>
              <a:t>Състои се от </a:t>
            </a:r>
            <a:r>
              <a:rPr lang="ru-RU" b="1" dirty="0">
                <a:solidFill>
                  <a:schemeClr val="bg1"/>
                </a:solidFill>
              </a:rPr>
              <a:t>класове обекти </a:t>
            </a:r>
            <a:r>
              <a:rPr lang="ru-RU" dirty="0"/>
              <a:t>и </a:t>
            </a:r>
            <a:r>
              <a:rPr lang="ru-RU" b="1" dirty="0">
                <a:solidFill>
                  <a:schemeClr val="bg1"/>
                </a:solidFill>
              </a:rPr>
              <a:t>контекстен обект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DbContext</a:t>
            </a:r>
            <a:r>
              <a:rPr lang="en-US" dirty="0"/>
              <a:t>)</a:t>
            </a:r>
            <a:r>
              <a:rPr lang="ru-RU" dirty="0"/>
              <a:t> , който представлява </a:t>
            </a:r>
            <a:r>
              <a:rPr lang="ru-RU" b="1" dirty="0">
                <a:solidFill>
                  <a:schemeClr val="bg1"/>
                </a:solidFill>
              </a:rPr>
              <a:t>сесия с базата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Контекстният обект </a:t>
            </a:r>
            <a:r>
              <a:rPr lang="ru-RU" dirty="0"/>
              <a:t>позволява </a:t>
            </a:r>
            <a:r>
              <a:rPr lang="ru-RU" b="1" dirty="0">
                <a:solidFill>
                  <a:schemeClr val="bg1"/>
                </a:solidFill>
              </a:rPr>
              <a:t>заявки</a:t>
            </a:r>
            <a:r>
              <a:rPr lang="ru-RU" dirty="0"/>
              <a:t> и </a:t>
            </a:r>
            <a:r>
              <a:rPr lang="ru-RU" b="1" dirty="0">
                <a:solidFill>
                  <a:schemeClr val="bg1"/>
                </a:solidFill>
              </a:rPr>
              <a:t>записване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</a:t>
            </a:r>
            <a:r>
              <a:rPr lang="en-US" dirty="0"/>
              <a:t> (1)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56E96633-1389-E3DF-72AB-D840A27964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6300" y="3993067"/>
            <a:ext cx="2819400" cy="2819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lide Number">
            <a:extLst>
              <a:ext uri="{FF2B5EF4-FFF2-40B4-BE49-F238E27FC236}">
                <a16:creationId xmlns:a16="http://schemas.microsoft.com/office/drawing/2014/main" id="{432CABD3-9CBB-4C92-A80E-E5263760CE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196906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EF</a:t>
            </a:r>
            <a:r>
              <a:rPr lang="bg-BG" dirty="0"/>
              <a:t> поддържа следните </a:t>
            </a:r>
            <a:r>
              <a:rPr lang="bg-BG" b="1" dirty="0">
                <a:solidFill>
                  <a:schemeClr val="bg1"/>
                </a:solidFill>
              </a:rPr>
              <a:t>подходи</a:t>
            </a:r>
            <a:r>
              <a:rPr lang="bg-BG" dirty="0"/>
              <a:t> за разработване на </a:t>
            </a:r>
            <a:r>
              <a:rPr lang="bg-BG" b="1" dirty="0">
                <a:solidFill>
                  <a:schemeClr val="bg1"/>
                </a:solidFill>
              </a:rPr>
              <a:t>модели</a:t>
            </a:r>
            <a:r>
              <a:rPr lang="bg-BG" dirty="0"/>
              <a:t>: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Генериране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 от </a:t>
            </a:r>
            <a:r>
              <a:rPr lang="ru-RU" b="1" dirty="0">
                <a:solidFill>
                  <a:schemeClr val="bg1"/>
                </a:solidFill>
              </a:rPr>
              <a:t>съществуваща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база данни</a:t>
            </a:r>
          </a:p>
          <a:p>
            <a:pPr lvl="1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Ръчно</a:t>
            </a:r>
            <a:r>
              <a:rPr lang="ru-RU" dirty="0"/>
              <a:t> създаване на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който да </a:t>
            </a:r>
            <a:r>
              <a:rPr lang="ru-RU" b="1" dirty="0">
                <a:solidFill>
                  <a:schemeClr val="bg1"/>
                </a:solidFill>
              </a:rPr>
              <a:t>съответства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базата</a:t>
            </a:r>
            <a:r>
              <a:rPr lang="ru-RU" dirty="0"/>
              <a:t> </a:t>
            </a:r>
            <a:r>
              <a:rPr lang="ru-RU" b="1" dirty="0">
                <a:solidFill>
                  <a:schemeClr val="bg1"/>
                </a:solidFill>
              </a:rPr>
              <a:t>данни</a:t>
            </a:r>
          </a:p>
          <a:p>
            <a:pPr lvl="1">
              <a:buClr>
                <a:schemeClr val="tx1"/>
              </a:buClr>
            </a:pPr>
            <a:r>
              <a:rPr lang="ru-RU" dirty="0"/>
              <a:t>След като бъде създаден </a:t>
            </a:r>
            <a:r>
              <a:rPr lang="ru-RU" b="1" dirty="0">
                <a:solidFill>
                  <a:schemeClr val="bg1"/>
                </a:solidFill>
              </a:rPr>
              <a:t>модел</a:t>
            </a:r>
            <a:r>
              <a:rPr lang="ru-RU" dirty="0"/>
              <a:t>, можете да използвате </a:t>
            </a:r>
            <a:r>
              <a:rPr lang="ru-RU" b="1" dirty="0">
                <a:solidFill>
                  <a:schemeClr val="bg1"/>
                </a:solidFill>
              </a:rPr>
              <a:t>EF миграции</a:t>
            </a:r>
            <a:r>
              <a:rPr lang="ru-RU" dirty="0"/>
              <a:t>, за да </a:t>
            </a:r>
            <a:r>
              <a:rPr lang="ru-RU" b="1" dirty="0">
                <a:solidFill>
                  <a:schemeClr val="bg1"/>
                </a:solidFill>
              </a:rPr>
              <a:t>създадете</a:t>
            </a:r>
            <a:r>
              <a:rPr lang="ru-RU" dirty="0"/>
              <a:t> база данни от </a:t>
            </a:r>
            <a:r>
              <a:rPr lang="ru-RU" b="1" dirty="0">
                <a:solidFill>
                  <a:schemeClr val="bg1"/>
                </a:solidFill>
              </a:rPr>
              <a:t>него</a:t>
            </a:r>
          </a:p>
          <a:p>
            <a:pPr lvl="2">
              <a:buClr>
                <a:schemeClr val="tx1"/>
              </a:buClr>
            </a:pPr>
            <a:r>
              <a:rPr lang="ru-RU" b="1" dirty="0">
                <a:solidFill>
                  <a:schemeClr val="bg1"/>
                </a:solidFill>
              </a:rPr>
              <a:t>Миграциите</a:t>
            </a:r>
            <a:r>
              <a:rPr lang="ru-RU" dirty="0"/>
              <a:t> позволяват </a:t>
            </a:r>
            <a:r>
              <a:rPr lang="ru-RU" b="1" dirty="0">
                <a:solidFill>
                  <a:schemeClr val="bg1"/>
                </a:solidFill>
              </a:rPr>
              <a:t>базата данни</a:t>
            </a:r>
            <a:r>
              <a:rPr lang="ru-RU" dirty="0"/>
              <a:t> да се </a:t>
            </a:r>
            <a:r>
              <a:rPr lang="ru-RU" b="1" dirty="0">
                <a:solidFill>
                  <a:schemeClr val="bg1"/>
                </a:solidFill>
              </a:rPr>
              <a:t>променя</a:t>
            </a:r>
            <a:r>
              <a:rPr lang="ru-RU" dirty="0"/>
              <a:t> при </a:t>
            </a:r>
            <a:r>
              <a:rPr lang="ru-RU" b="1" dirty="0">
                <a:solidFill>
                  <a:schemeClr val="bg1"/>
                </a:solidFill>
              </a:rPr>
              <a:t>модифициране</a:t>
            </a:r>
            <a:r>
              <a:rPr lang="ru-RU" dirty="0"/>
              <a:t> на </a:t>
            </a:r>
            <a:r>
              <a:rPr lang="ru-RU" b="1" dirty="0">
                <a:solidFill>
                  <a:schemeClr val="bg1"/>
                </a:solidFill>
              </a:rPr>
              <a:t>модела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Entity Framework </a:t>
            </a:r>
            <a:r>
              <a:rPr lang="bg-BG" dirty="0"/>
              <a:t>Моделът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FDE7C15-71C0-2954-4DE4-E59AE42E54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764545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3832</TotalTime>
  <Words>1732</Words>
  <Application>Microsoft Office PowerPoint</Application>
  <PresentationFormat>Widescreen</PresentationFormat>
  <Paragraphs>293</Paragraphs>
  <Slides>31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Consolas</vt:lpstr>
      <vt:lpstr>Wingdings</vt:lpstr>
      <vt:lpstr>Wingdings 2</vt:lpstr>
      <vt:lpstr>SoftUni</vt:lpstr>
      <vt:lpstr>Връзка между C# и база данни</vt:lpstr>
      <vt:lpstr>Съдържание</vt:lpstr>
      <vt:lpstr>ORM технологии</vt:lpstr>
      <vt:lpstr>Какво е Object-Relational Mapping?</vt:lpstr>
      <vt:lpstr>ORM технологиите</vt:lpstr>
      <vt:lpstr>Entity Framework Core</vt:lpstr>
      <vt:lpstr>Entity Framework Core: Общ преглед</vt:lpstr>
      <vt:lpstr>Entity Framework Моделът (1)</vt:lpstr>
      <vt:lpstr>Entity Framework Моделът (2)</vt:lpstr>
      <vt:lpstr>Класове на домейни (модели)</vt:lpstr>
      <vt:lpstr>Типът DbSet</vt:lpstr>
      <vt:lpstr>Класът DbContext</vt:lpstr>
      <vt:lpstr>Дефиниране на DbContext клас – пример</vt:lpstr>
      <vt:lpstr>Заявки</vt:lpstr>
      <vt:lpstr>Запазване на данни</vt:lpstr>
      <vt:lpstr>Генериране на EF модел по SQL Server база данни </vt:lpstr>
      <vt:lpstr>Database First моделът</vt:lpstr>
      <vt:lpstr>Скафолдване (Scaffolding) (1)</vt:lpstr>
      <vt:lpstr>Скафолдване (Scaffolding) (2)</vt:lpstr>
      <vt:lpstr>CRUD операции върху EF DbContext</vt:lpstr>
      <vt:lpstr>CRUD операци</vt:lpstr>
      <vt:lpstr>Използване на DbContext класа</vt:lpstr>
      <vt:lpstr>Извличане на данни (1)</vt:lpstr>
      <vt:lpstr>Извличане на данни (2)</vt:lpstr>
      <vt:lpstr>Създаване на запис</vt:lpstr>
      <vt:lpstr>Каскадно вмъкване</vt:lpstr>
      <vt:lpstr>Променяне на съществуващи данни</vt:lpstr>
      <vt:lpstr>Изтриване на съществуващи данни</vt:lpstr>
      <vt:lpstr>Обобщение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Връзка между C# и база данни</dc:title>
  <dc:subject>Модул 3: Релационни бази данни</dc:subject>
  <dc:creator>BG-IT-Edu</dc:creator>
  <cp:keywords>SoftUni; Software University; programming; coding; computer programming; software development; software engineering; software technologies; digital skills; technical skills; training; course</cp:keywords>
  <dc:description>Open Programming and IT Courseware for IT Teachers (BG-IT-Edu): https://github.com/BG-IT-Edu
With the kind support of SoftUni: https://softuni.bg</dc:description>
  <cp:lastModifiedBy>Spasko Katsarski</cp:lastModifiedBy>
  <cp:revision>79</cp:revision>
  <dcterms:created xsi:type="dcterms:W3CDTF">2018-05-23T13:08:44Z</dcterms:created>
  <dcterms:modified xsi:type="dcterms:W3CDTF">2023-11-27T17:33:43Z</dcterms:modified>
  <cp:category>computer programming;programming;software development;software engineering</cp:category>
</cp:coreProperties>
</file>