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74" r:id="rId2"/>
    <p:sldId id="276" r:id="rId3"/>
    <p:sldId id="493" r:id="rId4"/>
    <p:sldId id="492" r:id="rId5"/>
    <p:sldId id="495" r:id="rId6"/>
    <p:sldId id="528" r:id="rId7"/>
    <p:sldId id="529" r:id="rId8"/>
    <p:sldId id="530" r:id="rId9"/>
    <p:sldId id="494" r:id="rId10"/>
    <p:sldId id="504" r:id="rId11"/>
    <p:sldId id="505" r:id="rId12"/>
    <p:sldId id="506" r:id="rId13"/>
    <p:sldId id="507" r:id="rId14"/>
    <p:sldId id="535" r:id="rId15"/>
    <p:sldId id="521" r:id="rId16"/>
    <p:sldId id="522" r:id="rId17"/>
    <p:sldId id="538" r:id="rId18"/>
    <p:sldId id="539" r:id="rId19"/>
    <p:sldId id="536" r:id="rId20"/>
    <p:sldId id="524" r:id="rId21"/>
    <p:sldId id="508" r:id="rId22"/>
    <p:sldId id="509" r:id="rId23"/>
    <p:sldId id="515" r:id="rId24"/>
    <p:sldId id="516" r:id="rId25"/>
    <p:sldId id="525" r:id="rId26"/>
    <p:sldId id="526" r:id="rId27"/>
    <p:sldId id="510" r:id="rId28"/>
    <p:sldId id="533" r:id="rId29"/>
    <p:sldId id="53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8FDA7253-5665-4C3C-9937-2F9BB3A4D394}">
          <p14:sldIdLst>
            <p14:sldId id="274"/>
            <p14:sldId id="276"/>
          </p14:sldIdLst>
        </p14:section>
        <p14:section name="Списък" id="{F8A6AECD-7D24-40A7-A732-F0DF9B56C749}">
          <p14:sldIdLst>
            <p14:sldId id="493"/>
            <p14:sldId id="492"/>
            <p14:sldId id="495"/>
            <p14:sldId id="528"/>
            <p14:sldId id="529"/>
            <p14:sldId id="530"/>
            <p14:sldId id="494"/>
          </p14:sldIdLst>
        </p14:section>
        <p14:section name="Четене и отпечатване на списък&#10;" id="{CF40D2A2-4D93-45B8-A6E9-A5630A4A811A}">
          <p14:sldIdLst>
            <p14:sldId id="504"/>
            <p14:sldId id="505"/>
            <p14:sldId id="506"/>
            <p14:sldId id="507"/>
            <p14:sldId id="535"/>
            <p14:sldId id="521"/>
            <p14:sldId id="522"/>
            <p14:sldId id="538"/>
            <p14:sldId id="539"/>
            <p14:sldId id="536"/>
            <p14:sldId id="524"/>
          </p14:sldIdLst>
        </p14:section>
        <p14:section name="Сортиране на списък" id="{0453F9CA-4239-40F3-A3C7-FAA1FFC728F0}">
          <p14:sldIdLst>
            <p14:sldId id="508"/>
            <p14:sldId id="509"/>
            <p14:sldId id="515"/>
            <p14:sldId id="516"/>
            <p14:sldId id="525"/>
            <p14:sldId id="526"/>
          </p14:sldIdLst>
        </p14:section>
        <p14:section name="Обобщение" id="{F564DBFA-20EA-4F8D-B4AF-6811DE76503C}">
          <p14:sldIdLst>
            <p14:sldId id="510"/>
            <p14:sldId id="533"/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0" autoAdjust="0"/>
    <p:restoredTop sz="95215" autoAdjust="0"/>
  </p:normalViewPr>
  <p:slideViewPr>
    <p:cSldViewPr showGuides="1">
      <p:cViewPr varScale="1">
        <p:scale>
          <a:sx n="116" d="100"/>
          <a:sy n="116" d="100"/>
        </p:scale>
        <p:origin x="208" y="8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80FFF8A-1683-4038-2F42-6568CEBC93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7324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86B99392-A120-E594-40DA-ED5179CC95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9466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4E2872-C480-D45D-771D-D8CFA9DB9E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0089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0559DFD-25BF-3C8E-F7FC-526F229FB4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0793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BBADAA6-C3CF-352B-B97E-F83346FB1C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56582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6770BF1-CBF7-0630-F448-1F86AFA1CC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8769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7A7C1B6-340E-4EA7-4DD2-9FC0FF5F8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38998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4EFA46-DCF0-4D52-89A6-D038C9F42E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9944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50#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0#4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0#5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5814357"/>
            <a:ext cx="5248260" cy="341313"/>
          </a:xfrm>
        </p:spPr>
        <p:txBody>
          <a:bodyPr/>
          <a:lstStyle/>
          <a:p>
            <a:r>
              <a:rPr lang="bg-BG" sz="2350" dirty="0"/>
              <a:t>Софтуерни и хардуерни науки</a:t>
            </a:r>
            <a:endParaRPr lang="bg-BG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426440"/>
            <a:ext cx="5248260" cy="374236"/>
          </a:xfrm>
        </p:spPr>
        <p:txBody>
          <a:bodyPr>
            <a:normAutofit fontScale="85000" lnSpcReduction="20000"/>
          </a:bodyPr>
          <a:lstStyle/>
          <a:p>
            <a:r>
              <a:rPr lang="bg-BG" sz="2750" dirty="0">
                <a:solidFill>
                  <a:srgbClr val="234465"/>
                </a:solidFill>
              </a:rPr>
              <a:t>Курс "</a:t>
            </a:r>
            <a:r>
              <a:rPr lang="ru-RU" sz="275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750" dirty="0">
                <a:solidFill>
                  <a:srgbClr val="234465"/>
                </a:solidFill>
              </a:rPr>
              <a:t>"</a:t>
            </a:r>
            <a:endParaRPr lang="bg-BG" sz="2800" dirty="0">
              <a:solidFill>
                <a:srgbClr val="234465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6000" y="5814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195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  <a:endParaRPr lang="bg-BG" sz="1800" dirty="0">
              <a:solidFill>
                <a:srgbClr val="23446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" sz="3550" dirty="0">
                <a:latin typeface="Calibri" panose="020F0502020204030204" pitchFamily="34" charset="0"/>
                <a:cs typeface="Calibri" panose="020F0502020204030204" pitchFamily="34" charset="0"/>
              </a:rPr>
              <a:t>Същност, методи за обработка, четене и отпечатване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750" dirty="0"/>
              <a:t>Списъци</a:t>
            </a:r>
            <a:endParaRPr lang="bg-BG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7041000" y="2729590"/>
            <a:ext cx="5466081" cy="187749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06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54" y="1157710"/>
            <a:ext cx="2783292" cy="278329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E994B424-178E-AC28-48A1-0DD5574C51D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Четене и отпечатване на списък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CEA2E8E5-9593-CF82-5AF2-D1231BF830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For-</a:t>
            </a:r>
            <a:r>
              <a:rPr lang="bg-BG"/>
              <a:t>цикъл, </a:t>
            </a:r>
            <a:r>
              <a:rPr lang="en-US"/>
              <a:t>String.Split(), String.Join()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157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34000"/>
            <a:ext cx="12091051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Първо </a:t>
            </a:r>
            <a:r>
              <a:rPr lang="en-US" sz="3600" dirty="0">
                <a:ea typeface="+mn-lt"/>
                <a:cs typeface="+mn-lt"/>
              </a:rPr>
              <a:t>четем</a:t>
            </a:r>
            <a:r>
              <a:rPr lang="en-US" sz="3600" dirty="0"/>
              <a:t> от конзолата </a:t>
            </a:r>
            <a:r>
              <a:rPr lang="en-US" sz="3600" b="1" dirty="0">
                <a:solidFill>
                  <a:schemeClr val="bg1"/>
                </a:solidFill>
              </a:rPr>
              <a:t>дължината </a:t>
            </a:r>
            <a:r>
              <a:rPr lang="en-US" sz="3600" dirty="0">
                <a:solidFill>
                  <a:srgbClr val="234465"/>
                </a:solidFill>
              </a:rPr>
              <a:t>на</a:t>
            </a:r>
            <a:r>
              <a:rPr lang="en-US" sz="3600" dirty="0"/>
              <a:t> списъка</a:t>
            </a:r>
            <a:r>
              <a:rPr lang="en-US" sz="3600" dirty="0">
                <a:ea typeface="+mn-lt"/>
                <a:cs typeface="+mn-lt"/>
              </a:rPr>
              <a:t>:</a:t>
            </a:r>
            <a:endParaRPr lang="bg-BG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>
              <a:spcBef>
                <a:spcPts val="200"/>
              </a:spcBef>
            </a:pPr>
            <a:r>
              <a:rPr lang="en-US" sz="3600" dirty="0"/>
              <a:t>След това създаваме списък с дължина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bg-BG" sz="3600" dirty="0"/>
              <a:t>,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четем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елементите</a:t>
            </a:r>
            <a:r>
              <a:rPr lang="bg-BG" sz="3600" dirty="0">
                <a:ea typeface="+mn-lt"/>
                <a:cs typeface="+mn-lt"/>
              </a:rPr>
              <a:t> с </a:t>
            </a:r>
            <a:r>
              <a:rPr lang="en-US" sz="3600" dirty="0"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for</a:t>
            </a:r>
            <a:r>
              <a:rPr lang="en-US" sz="3600" dirty="0">
                <a:ea typeface="+mn-lt"/>
                <a:cs typeface="+mn-lt"/>
              </a:rPr>
              <a:t>-</a:t>
            </a:r>
            <a:r>
              <a:rPr lang="bg-BG" sz="3600" dirty="0">
                <a:ea typeface="+mn-lt"/>
                <a:cs typeface="+mn-lt"/>
              </a:rPr>
              <a:t>цикъл и ги 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добавяме </a:t>
            </a:r>
            <a:r>
              <a:rPr lang="bg-BG" sz="3600" dirty="0">
                <a:ea typeface="+mn-lt"/>
                <a:cs typeface="+mn-lt"/>
              </a:rPr>
              <a:t>към списъка: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>
                <a:cs typeface="Calibri"/>
              </a:rPr>
              <a:t>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Четене на списък от конзолата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5401" y="1764000"/>
            <a:ext cx="7378287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5400" y="3701806"/>
            <a:ext cx="8712968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List&lt;int&gt; list = new List&lt;int&gt;();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   int number = int.Parse(Console.ReadLine());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   list.</a:t>
            </a:r>
            <a:r>
              <a:rPr lang="en-US" sz="2600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600" dirty="0">
                <a:solidFill>
                  <a:schemeClr val="tx1"/>
                </a:solidFill>
                <a:latin typeface="Consolas"/>
              </a:rPr>
              <a:t>number</a:t>
            </a:r>
            <a:r>
              <a:rPr lang="en-US" sz="26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600" dirty="0">
                <a:solidFill>
                  <a:schemeClr val="tx1"/>
                </a:solidFill>
                <a:latin typeface="Consolas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/>
                </a:solidFill>
                <a:latin typeface="Consolas"/>
              </a:rPr>
              <a:t>/</a:t>
            </a:r>
            <a:r>
              <a:rPr lang="bg-BG" sz="2600" dirty="0">
                <a:solidFill>
                  <a:schemeClr val="accent2"/>
                </a:solidFill>
                <a:latin typeface="Consolas"/>
              </a:rPr>
              <a:t>/</a:t>
            </a:r>
            <a:r>
              <a:rPr lang="en-US" sz="2600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600" i="1" dirty="0">
                <a:solidFill>
                  <a:schemeClr val="accent2"/>
                </a:solidFill>
                <a:latin typeface="Consolas"/>
              </a:rPr>
              <a:t>Списъкът </a:t>
            </a:r>
            <a:r>
              <a:rPr lang="en-US" sz="2600" i="1" dirty="0">
                <a:solidFill>
                  <a:schemeClr val="accent2"/>
                </a:solidFill>
                <a:latin typeface="Consolas"/>
              </a:rPr>
              <a:t>list: {10, 20, 30, 40, 50}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A2D07-F530-4549-9F61-D46ED218A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2155" y="3701806"/>
            <a:ext cx="1664566" cy="24929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FD83A35-BEB1-D388-2B66-4EB931141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110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43200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>
                <a:ea typeface="+mn-lt"/>
                <a:cs typeface="+mn-lt"/>
              </a:rPr>
              <a:t>Списъкът може да бъде прочетен от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един ред</a:t>
            </a:r>
            <a:r>
              <a:rPr lang="bg-BG" sz="3350" dirty="0">
                <a:ea typeface="+mn-lt"/>
                <a:cs typeface="+mn-lt"/>
              </a:rPr>
              <a:t>,</a:t>
            </a:r>
            <a:r>
              <a:rPr lang="bg-BG" sz="3350" b="1" dirty="0">
                <a:ea typeface="+mn-lt"/>
                <a:cs typeface="+mn-lt"/>
              </a:rPr>
              <a:t> </a:t>
            </a:r>
            <a:r>
              <a:rPr lang="bg-BG" sz="3350" dirty="0">
                <a:ea typeface="+mn-lt"/>
                <a:cs typeface="+mn-lt"/>
              </a:rPr>
              <a:t>като стойностите се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разделят с интервал</a:t>
            </a:r>
            <a:r>
              <a:rPr lang="bg-BG" sz="3350" dirty="0">
                <a:ea typeface="+mn-lt"/>
                <a:cs typeface="+mn-lt"/>
              </a:rPr>
              <a:t>:</a:t>
            </a:r>
            <a:endParaRPr lang="bg-BG" sz="33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4000" dirty="0">
                <a:ea typeface="+mj-lt"/>
                <a:cs typeface="+mj-lt"/>
              </a:rPr>
              <a:t>Четене на списък от един ред</a:t>
            </a:r>
            <a:endParaRPr lang="bg-BG" sz="4000" dirty="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1" y="2361991"/>
            <a:ext cx="4891689" cy="544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7294" y="3050269"/>
            <a:ext cx="9647178" cy="2353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172859" y="4151175"/>
            <a:ext cx="3073784" cy="963264"/>
          </a:xfrm>
          <a:prstGeom prst="wedgeRoundRectCallout">
            <a:avLst>
              <a:gd name="adj1" fmla="val -18156"/>
              <a:gd name="adj2" fmla="val -69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Превръщане на колекцията</a:t>
            </a:r>
            <a:r>
              <a:rPr lang="en-US" sz="2400" b="1" noProof="1">
                <a:solidFill>
                  <a:srgbClr val="FFFFFF"/>
                </a:solidFill>
                <a:latin typeface="Calibri"/>
                <a:cs typeface="Calibri"/>
              </a:rPr>
              <a:t> в 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списък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5401" y="5513779"/>
            <a:ext cx="8262085" cy="99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&gt; items = Console.ReadLine()</a:t>
            </a:r>
            <a:b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 .Split('</a:t>
            </a:r>
            <a:r>
              <a:rPr lang="bg-BG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(int.Parse).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CCB4B05-6471-4A2C-8F6A-4041D8B8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355" y="5512884"/>
            <a:ext cx="2626038" cy="940518"/>
          </a:xfrm>
          <a:prstGeom prst="wedgeRoundRectCallout">
            <a:avLst>
              <a:gd name="adj1" fmla="val -69064"/>
              <a:gd name="adj2" fmla="val -205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Четене на</a:t>
            </a:r>
            <a:r>
              <a:rPr lang="en-US" sz="2400" b="1" noProof="1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списък</a:t>
            </a:r>
            <a:r>
              <a:rPr lang="en-US" sz="2400" b="1" noProof="1">
                <a:solidFill>
                  <a:srgbClr val="FFFFFF"/>
                </a:solidFill>
              </a:rPr>
              <a:t> от числа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A62060F-C2B5-3D32-2610-BDBB6DC2B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365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600" dirty="0"/>
              <a:t>Отпечатване</a:t>
            </a:r>
            <a:r>
              <a:rPr lang="en-US" sz="3350" dirty="0"/>
              <a:t> на списък чрез</a:t>
            </a: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for</a:t>
            </a:r>
            <a:r>
              <a:rPr lang="en-US" sz="3350" b="1" dirty="0">
                <a:solidFill>
                  <a:schemeClr val="bg1"/>
                </a:solidFill>
              </a:rPr>
              <a:t>-цикъл</a:t>
            </a:r>
            <a:r>
              <a:rPr lang="en-US" sz="3350" dirty="0"/>
              <a:t>:</a:t>
            </a:r>
            <a:endParaRPr lang="bg-BG" sz="3350" dirty="0"/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r>
              <a:rPr lang="bg-BG" sz="3600" dirty="0"/>
              <a:t>Отпечатване</a:t>
            </a:r>
            <a:r>
              <a:rPr lang="en-US" sz="3350" dirty="0">
                <a:ea typeface="+mn-lt"/>
                <a:cs typeface="+mn-lt"/>
              </a:rPr>
              <a:t> на списък чрез </a:t>
            </a:r>
            <a:r>
              <a:rPr lang="en-US" sz="3350" b="1" noProof="1">
                <a:solidFill>
                  <a:schemeClr val="bg1"/>
                </a:solidFill>
                <a:latin typeface="Consolas"/>
              </a:rPr>
              <a:t>string.Join(…)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Отпечатване</a:t>
            </a:r>
            <a:r>
              <a:rPr lang="en-US" sz="3950" dirty="0"/>
              <a:t> на списък на конзолата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66002"/>
            <a:ext cx="10779088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 }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list.Count; i++)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Console.WriteLine("list[{0}] = {1}", i,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8770" y="4701777"/>
            <a:ext cx="9583695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50" b="1" noProof="1">
                <a:latin typeface="Consolas"/>
                <a:cs typeface="Arial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50" b="1" noProof="1">
                <a:latin typeface="Consolas"/>
                <a:cs typeface="Arial"/>
              </a:rPr>
              <a:t>  "one", "two", "three", "four", "five" };</a:t>
            </a:r>
          </a:p>
          <a:p>
            <a:pPr latinLnBrk="1">
              <a:lnSpc>
                <a:spcPct val="105000"/>
              </a:lnSpc>
            </a:pPr>
            <a:r>
              <a:rPr lang="en-US" sz="2550" b="1" noProof="1">
                <a:latin typeface="Consolas"/>
                <a:cs typeface="Arial"/>
              </a:rPr>
              <a:t>Console.WriteLine(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Arial"/>
              </a:rPr>
              <a:t>string.Join(</a:t>
            </a:r>
            <a:r>
              <a:rPr lang="en-US" sz="2550" b="1" noProof="1">
                <a:latin typeface="Consolas"/>
                <a:cs typeface="Arial"/>
              </a:rPr>
              <a:t>"; ", list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Arial"/>
              </a:rPr>
              <a:t>)</a:t>
            </a:r>
            <a:r>
              <a:rPr lang="en-US" sz="2550" b="1" noProof="1">
                <a:latin typeface="Consolas"/>
                <a:cs typeface="Arial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550" b="1" noProof="1">
                <a:solidFill>
                  <a:schemeClr val="accent2"/>
                </a:solidFill>
                <a:latin typeface="Consolas"/>
                <a:cs typeface="Arial"/>
              </a:rPr>
              <a:t>// </a:t>
            </a:r>
            <a:r>
              <a:rPr lang="en-US" sz="2550" b="1" i="1" noProof="1">
                <a:solidFill>
                  <a:schemeClr val="accent2"/>
                </a:solidFill>
                <a:latin typeface="Consolas"/>
                <a:cs typeface="Arial"/>
              </a:rPr>
              <a:t>Изход: one; two; three; four; five; six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2E78B-31FB-4504-996D-78874EBE7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86"/>
          <a:stretch/>
        </p:blipFill>
        <p:spPr>
          <a:xfrm>
            <a:off x="8630322" y="1189998"/>
            <a:ext cx="2866278" cy="18183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AC384812-1409-10F8-8CD6-540D83B09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83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93A33B-4DDB-2D0F-63F5-E36A0C26A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1858-135B-EE17-E9B9-BCCE995BD0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Ще получавате </a:t>
            </a:r>
            <a:r>
              <a:rPr lang="bg-BG" b="1" dirty="0">
                <a:solidFill>
                  <a:schemeClr val="bg1"/>
                </a:solidFill>
              </a:rPr>
              <a:t>хранителни продукти</a:t>
            </a:r>
            <a:r>
              <a:rPr lang="bg-BG" dirty="0"/>
              <a:t>, които да добавите към вашия </a:t>
            </a:r>
            <a:r>
              <a:rPr lang="bg-BG" b="1" dirty="0"/>
              <a:t>списък за пазаруване</a:t>
            </a:r>
            <a:endParaRPr lang="en-US" dirty="0"/>
          </a:p>
          <a:p>
            <a:pPr lvl="1"/>
            <a:r>
              <a:rPr lang="bg-BG" dirty="0"/>
              <a:t>Ще четете продукти до получаване на </a:t>
            </a:r>
            <a:r>
              <a:rPr lang="bg-BG" b="1" dirty="0"/>
              <a:t>команда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b="1" dirty="0"/>
              <a:t>End</a:t>
            </a:r>
            <a:r>
              <a:rPr lang="bg-BG" dirty="0"/>
              <a:t>"</a:t>
            </a:r>
            <a:endParaRPr lang="en-US" dirty="0"/>
          </a:p>
          <a:p>
            <a:r>
              <a:rPr lang="bg-BG" dirty="0"/>
              <a:t>Отпечатайте списъка на </a:t>
            </a:r>
            <a:r>
              <a:rPr lang="bg-BG" b="1" dirty="0"/>
              <a:t>един ред</a:t>
            </a:r>
          </a:p>
          <a:p>
            <a:pPr lvl="1"/>
            <a:r>
              <a:rPr lang="bg-BG" dirty="0"/>
              <a:t>Продуктите трябва да са разделени със </a:t>
            </a:r>
            <a:r>
              <a:rPr lang="bg-BG" b="1" dirty="0"/>
              <a:t>запетая</a:t>
            </a:r>
            <a:r>
              <a:rPr lang="bg-BG" dirty="0"/>
              <a:t> и </a:t>
            </a:r>
            <a:r>
              <a:rPr lang="bg-BG" b="1" dirty="0"/>
              <a:t>интервал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222F3B-3DCF-E007-C0EE-C895A427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Списък с продукти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5CF740-1F6A-B6BD-0DD2-3198C0A55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35" y="4696368"/>
            <a:ext cx="3840556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Chocolate Bisquits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Croissant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53059-07A4-9978-AF43-2938B6A17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00" y="5281141"/>
            <a:ext cx="6062030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Chocolate Bisquits, Croissant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D2ACC78-B55A-ECAE-64FD-7D04A9AAD4BC}"/>
              </a:ext>
            </a:extLst>
          </p:cNvPr>
          <p:cNvSpPr/>
          <p:nvPr/>
        </p:nvSpPr>
        <p:spPr>
          <a:xfrm>
            <a:off x="4811283" y="5415161"/>
            <a:ext cx="542825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174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bg-BG" sz="3950" dirty="0">
                <a:ea typeface="+mj-lt"/>
                <a:cs typeface="+mj-lt"/>
              </a:rPr>
              <a:t>Списък с продукти</a:t>
            </a:r>
            <a:endParaRPr lang="bg-BG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6EBCD58-AB07-446C-8517-BCE5FF9961B3}"/>
              </a:ext>
            </a:extLst>
          </p:cNvPr>
          <p:cNvSpPr txBox="1">
            <a:spLocks/>
          </p:cNvSpPr>
          <p:nvPr/>
        </p:nvSpPr>
        <p:spPr>
          <a:xfrm>
            <a:off x="502199" y="2124000"/>
            <a:ext cx="11187602" cy="3558767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lnSpc>
                <a:spcPct val="105000"/>
              </a:lnSpc>
            </a:pPr>
            <a:r>
              <a:rPr lang="en-US" sz="2599" noProof="1">
                <a:cs typeface="Arial" panose="020B0604020202020204" pitchFamily="34" charset="0"/>
              </a:rPr>
              <a:t>List&lt;string&gt; products = </a:t>
            </a:r>
            <a:r>
              <a:rPr lang="en-US" sz="2599" noProof="1">
                <a:solidFill>
                  <a:schemeClr val="bg1"/>
                </a:solidFill>
                <a:cs typeface="Arial" panose="020B0604020202020204" pitchFamily="34" charset="0"/>
              </a:rPr>
              <a:t>new List&lt;string&gt;()</a:t>
            </a:r>
            <a:r>
              <a:rPr lang="en-US" sz="2599" noProof="1"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599" noProof="1">
                <a:latin typeface="Consolas"/>
                <a:cs typeface="Arial" panose="020B0604020202020204" pitchFamily="34" charset="0"/>
              </a:rPr>
              <a:t>string command = Console.ReadLine();</a:t>
            </a:r>
          </a:p>
          <a:p>
            <a:pPr latinLnBrk="1">
              <a:lnSpc>
                <a:spcPct val="105000"/>
              </a:lnSpc>
            </a:pPr>
            <a:endParaRPr lang="en-US" sz="2599" noProof="1">
              <a:latin typeface="Consolas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599" noProof="1">
                <a:latin typeface="Consolas"/>
                <a:cs typeface="Arial" panose="020B0604020202020204" pitchFamily="34" charset="0"/>
              </a:rPr>
              <a:t>while (command != "End")</a:t>
            </a:r>
          </a:p>
          <a:p>
            <a:pPr latinLnBrk="1">
              <a:lnSpc>
                <a:spcPct val="105000"/>
              </a:lnSpc>
            </a:pPr>
            <a:r>
              <a:rPr lang="en-US" sz="2599" noProof="1">
                <a:latin typeface="Consolas"/>
                <a:cs typeface="Arial" panose="020B0604020202020204" pitchFamily="34" charset="0"/>
              </a:rPr>
              <a:t>{</a:t>
            </a:r>
          </a:p>
          <a:p>
            <a:pPr latinLnBrk="1">
              <a:lnSpc>
                <a:spcPct val="105000"/>
              </a:lnSpc>
            </a:pPr>
            <a:r>
              <a:rPr lang="en-US" sz="2599" noProof="1">
                <a:latin typeface="Consolas"/>
                <a:cs typeface="Arial" panose="020B0604020202020204" pitchFamily="34" charset="0"/>
              </a:rPr>
              <a:t>	  products.</a:t>
            </a:r>
            <a:r>
              <a:rPr lang="en-US" sz="2599" noProof="1">
                <a:solidFill>
                  <a:schemeClr val="bg1"/>
                </a:solidFill>
                <a:latin typeface="Consolas"/>
                <a:cs typeface="Arial" panose="020B0604020202020204" pitchFamily="34" charset="0"/>
              </a:rPr>
              <a:t>Add</a:t>
            </a:r>
            <a:r>
              <a:rPr lang="en-US" sz="2599" noProof="1">
                <a:latin typeface="Consolas"/>
                <a:cs typeface="Arial" panose="020B0604020202020204" pitchFamily="34" charset="0"/>
              </a:rPr>
              <a:t>(command);</a:t>
            </a:r>
          </a:p>
          <a:p>
            <a:pPr latinLnBrk="1">
              <a:lnSpc>
                <a:spcPct val="105000"/>
              </a:lnSpc>
            </a:pPr>
            <a:r>
              <a:rPr lang="en-US" sz="2599" noProof="1">
                <a:latin typeface="Consolas"/>
                <a:cs typeface="Arial" panose="020B0604020202020204" pitchFamily="34" charset="0"/>
              </a:rPr>
              <a:t>    command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599" noProof="1">
                <a:latin typeface="Consolas"/>
                <a:cs typeface="Arial" panose="020B0604020202020204" pitchFamily="34" charset="0"/>
              </a:rPr>
              <a:t>}</a:t>
            </a:r>
            <a:endParaRPr lang="en-GB" sz="2600" noProof="1"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D502ABC-35D0-0353-37EF-3609CC71D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34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/>
              <a:t>Ще получите </a:t>
            </a:r>
            <a:r>
              <a:rPr lang="bg-BG" sz="3350" b="1" dirty="0">
                <a:solidFill>
                  <a:schemeClr val="bg1"/>
                </a:solidFill>
              </a:rPr>
              <a:t>поредица от цели числа </a:t>
            </a:r>
            <a:r>
              <a:rPr lang="bg-BG" sz="3350" dirty="0"/>
              <a:t>на </a:t>
            </a:r>
            <a:r>
              <a:rPr lang="bg-BG" sz="3350" b="1" dirty="0"/>
              <a:t>един ред</a:t>
            </a:r>
            <a:r>
              <a:rPr lang="bg-BG" sz="3350" dirty="0"/>
              <a:t>, разделени с </a:t>
            </a:r>
            <a:r>
              <a:rPr lang="bg-BG" sz="3350" b="1" dirty="0"/>
              <a:t>интервал</a:t>
            </a:r>
          </a:p>
          <a:p>
            <a:pPr marL="360045" indent="-360045"/>
            <a:r>
              <a:rPr lang="bg-BG" sz="3350" dirty="0"/>
              <a:t>Създайте </a:t>
            </a:r>
            <a:r>
              <a:rPr lang="bg-BG" sz="3350" b="1" dirty="0">
                <a:solidFill>
                  <a:schemeClr val="bg1"/>
                </a:solidFill>
              </a:rPr>
              <a:t>нов списък </a:t>
            </a:r>
            <a:r>
              <a:rPr lang="bg-BG" sz="3350" dirty="0"/>
              <a:t>с числата от стария, но </a:t>
            </a:r>
            <a:r>
              <a:rPr lang="bg-BG" sz="3350" b="1" dirty="0">
                <a:solidFill>
                  <a:schemeClr val="bg1"/>
                </a:solidFill>
              </a:rPr>
              <a:t>умножени по две</a:t>
            </a:r>
          </a:p>
          <a:p>
            <a:pPr marL="360045" indent="-360045"/>
            <a:r>
              <a:rPr lang="bg-BG" sz="3350" dirty="0"/>
              <a:t>Отпечатайте числата от </a:t>
            </a:r>
            <a:r>
              <a:rPr lang="bg-BG" sz="3350" b="1" dirty="0">
                <a:solidFill>
                  <a:schemeClr val="bg1"/>
                </a:solidFill>
              </a:rPr>
              <a:t>новия списък </a:t>
            </a:r>
            <a:r>
              <a:rPr lang="bg-BG" sz="3350" dirty="0"/>
              <a:t>на </a:t>
            </a:r>
            <a:r>
              <a:rPr lang="bg-BG" sz="3350" b="1" dirty="0"/>
              <a:t>един ред</a:t>
            </a:r>
            <a:r>
              <a:rPr lang="bg-BG" sz="3350" dirty="0"/>
              <a:t>, разделени с </a:t>
            </a:r>
            <a:r>
              <a:rPr lang="bg-BG" sz="3350" b="1" dirty="0"/>
              <a:t>интервал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</a:t>
            </a:r>
            <a:r>
              <a:rPr lang="bg-BG" sz="3950" dirty="0"/>
              <a:t> Удвояване на числа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48230" y="5356295"/>
            <a:ext cx="2098514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noProof="1">
                <a:latin typeface="Consolas" pitchFamily="49" charset="0"/>
              </a:rPr>
              <a:t>14 2 45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50424" y="5356295"/>
            <a:ext cx="326379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noProof="1">
                <a:latin typeface="Consolas" pitchFamily="49" charset="0"/>
              </a:rPr>
              <a:t>28 4 90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5377171" y="5490314"/>
            <a:ext cx="542825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CC4CE48-6ACA-CFF7-E20E-97D970B1D0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965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bg-BG" sz="3950" dirty="0">
                <a:ea typeface="+mj-lt"/>
                <a:cs typeface="+mj-lt"/>
              </a:rPr>
              <a:t>Удвояване на числа</a:t>
            </a:r>
            <a:endParaRPr lang="bg-BG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6EBCD58-AB07-446C-8517-BCE5FF9961B3}"/>
              </a:ext>
            </a:extLst>
          </p:cNvPr>
          <p:cNvSpPr txBox="1">
            <a:spLocks/>
          </p:cNvSpPr>
          <p:nvPr/>
        </p:nvSpPr>
        <p:spPr>
          <a:xfrm>
            <a:off x="502199" y="1669657"/>
            <a:ext cx="11187602" cy="481872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lnSpc>
                <a:spcPct val="105000"/>
              </a:lnSpc>
            </a:pPr>
            <a:r>
              <a:rPr lang="en-US" sz="2599" noProof="1">
                <a:cs typeface="Arial" panose="020B0604020202020204" pitchFamily="34" charset="0"/>
              </a:rPr>
              <a:t>List&lt;int&gt; </a:t>
            </a:r>
            <a:r>
              <a:rPr lang="en-US" sz="2599" noProof="1">
                <a:solidFill>
                  <a:schemeClr val="bg1"/>
                </a:solidFill>
                <a:cs typeface="Arial" panose="020B0604020202020204" pitchFamily="34" charset="0"/>
              </a:rPr>
              <a:t>originalNums</a:t>
            </a:r>
            <a:r>
              <a:rPr lang="en-US" sz="2599" noProof="1">
                <a:cs typeface="Arial" panose="020B0604020202020204" pitchFamily="34" charset="0"/>
              </a:rPr>
              <a:t> = </a:t>
            </a:r>
            <a:r>
              <a:rPr lang="en-US" sz="2599" noProof="1">
                <a:latin typeface="Consolas"/>
                <a:cs typeface="Arial" panose="020B0604020202020204" pitchFamily="34" charset="0"/>
              </a:rPr>
              <a:t>Console.ReadLine().Split()</a:t>
            </a:r>
            <a:br>
              <a:rPr lang="en-US" sz="2599" noProof="1">
                <a:latin typeface="Consolas"/>
                <a:cs typeface="Arial" panose="020B0604020202020204" pitchFamily="34" charset="0"/>
              </a:rPr>
            </a:br>
            <a:r>
              <a:rPr lang="en-US" sz="2599" noProof="1">
                <a:latin typeface="Consolas"/>
                <a:cs typeface="Arial" panose="020B0604020202020204" pitchFamily="34" charset="0"/>
              </a:rPr>
              <a:t>.Select(int.Parse).ToList();</a:t>
            </a:r>
          </a:p>
          <a:p>
            <a:pPr latinLnBrk="1">
              <a:lnSpc>
                <a:spcPct val="105000"/>
              </a:lnSpc>
            </a:pPr>
            <a:endParaRPr lang="en-US" sz="2599" noProof="1">
              <a:latin typeface="Consolas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599" noProof="1">
                <a:latin typeface="Consolas"/>
                <a:cs typeface="Arial" panose="020B0604020202020204" pitchFamily="34" charset="0"/>
              </a:rPr>
              <a:t>List&lt;int&gt; </a:t>
            </a:r>
            <a:r>
              <a:rPr lang="en-US" sz="2599" noProof="1">
                <a:solidFill>
                  <a:schemeClr val="bg1"/>
                </a:solidFill>
                <a:latin typeface="Consolas"/>
                <a:cs typeface="Arial" panose="020B0604020202020204" pitchFamily="34" charset="0"/>
              </a:rPr>
              <a:t>doubledNums</a:t>
            </a:r>
            <a:r>
              <a:rPr lang="en-US" sz="2599" noProof="1">
                <a:latin typeface="Consolas"/>
                <a:cs typeface="Arial" panose="020B0604020202020204" pitchFamily="34" charset="0"/>
              </a:rPr>
              <a:t> = new List&lt;int&gt;();</a:t>
            </a:r>
          </a:p>
          <a:p>
            <a:pPr latinLnBrk="1">
              <a:lnSpc>
                <a:spcPct val="105000"/>
              </a:lnSpc>
            </a:pPr>
            <a:endParaRPr lang="en-US" sz="2599" noProof="1">
              <a:latin typeface="Consolas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599" noProof="1">
                <a:latin typeface="Consolas"/>
                <a:cs typeface="Arial" panose="020B0604020202020204" pitchFamily="34" charset="0"/>
              </a:rPr>
              <a:t>foreach (int num in originalNums)</a:t>
            </a:r>
          </a:p>
          <a:p>
            <a:pPr latinLnBrk="1">
              <a:lnSpc>
                <a:spcPct val="105000"/>
              </a:lnSpc>
            </a:pPr>
            <a:r>
              <a:rPr lang="en-US" sz="2599" noProof="1">
                <a:latin typeface="Consolas"/>
                <a:cs typeface="Arial" panose="020B0604020202020204" pitchFamily="34" charset="0"/>
              </a:rPr>
              <a:t>{</a:t>
            </a:r>
          </a:p>
          <a:p>
            <a:pPr latinLnBrk="1">
              <a:lnSpc>
                <a:spcPct val="105000"/>
              </a:lnSpc>
            </a:pPr>
            <a:r>
              <a:rPr lang="en-US" sz="2599" noProof="1">
                <a:latin typeface="Consolas"/>
                <a:cs typeface="Arial" panose="020B0604020202020204" pitchFamily="34" charset="0"/>
              </a:rPr>
              <a:t>	  doubledNums.</a:t>
            </a:r>
            <a:r>
              <a:rPr lang="en-US" sz="2599" noProof="1">
                <a:solidFill>
                  <a:schemeClr val="bg1"/>
                </a:solidFill>
                <a:latin typeface="Consolas"/>
                <a:cs typeface="Arial" panose="020B0604020202020204" pitchFamily="34" charset="0"/>
              </a:rPr>
              <a:t>Add</a:t>
            </a:r>
            <a:r>
              <a:rPr lang="en-US" sz="2599" noProof="1">
                <a:latin typeface="Consolas"/>
                <a:cs typeface="Arial" panose="020B0604020202020204" pitchFamily="34" charset="0"/>
              </a:rPr>
              <a:t>(num * 2);</a:t>
            </a:r>
          </a:p>
          <a:p>
            <a:pPr latinLnBrk="1">
              <a:lnSpc>
                <a:spcPct val="105000"/>
              </a:lnSpc>
            </a:pPr>
            <a:r>
              <a:rPr lang="en-US" sz="2599" noProof="1">
                <a:latin typeface="Consolas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</a:pPr>
            <a:endParaRPr lang="en-US" sz="2599" noProof="1">
              <a:latin typeface="Consolas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599" noProof="1">
                <a:latin typeface="Consolas"/>
                <a:cs typeface="Arial" panose="020B0604020202020204" pitchFamily="34" charset="0"/>
              </a:rPr>
              <a:t>Console.WriteLine(string.</a:t>
            </a:r>
            <a:r>
              <a:rPr lang="en-US" sz="2599" noProof="1">
                <a:solidFill>
                  <a:schemeClr val="bg1"/>
                </a:solidFill>
                <a:latin typeface="Consolas"/>
                <a:cs typeface="Arial" panose="020B0604020202020204" pitchFamily="34" charset="0"/>
              </a:rPr>
              <a:t>Join</a:t>
            </a:r>
            <a:r>
              <a:rPr lang="en-US" sz="2599" noProof="1">
                <a:latin typeface="Consolas"/>
                <a:cs typeface="Arial" panose="020B0604020202020204" pitchFamily="34" charset="0"/>
              </a:rPr>
              <a:t>(" ", doubledNums));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D502ABC-35D0-0353-37EF-3609CC71D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500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/>
              <a:t>Ще получите</a:t>
            </a:r>
            <a:r>
              <a:rPr lang="en-US" sz="3350" dirty="0"/>
              <a:t> </a:t>
            </a:r>
            <a:r>
              <a:rPr lang="en-US" sz="3350" b="1" dirty="0">
                <a:solidFill>
                  <a:schemeClr val="bg1"/>
                </a:solidFill>
              </a:rPr>
              <a:t>два списъка с числа</a:t>
            </a:r>
            <a:r>
              <a:rPr lang="en-US" sz="3350" dirty="0"/>
              <a:t>. </a:t>
            </a:r>
            <a:r>
              <a:rPr lang="bg-BG" sz="3350" dirty="0"/>
              <a:t>Отпечатайте</a:t>
            </a:r>
            <a:r>
              <a:rPr lang="en-US" sz="3350" dirty="0"/>
              <a:t> </a:t>
            </a:r>
            <a:r>
              <a:rPr lang="en-US" sz="3350" b="1" dirty="0">
                <a:solidFill>
                  <a:schemeClr val="bg1"/>
                </a:solidFill>
              </a:rPr>
              <a:t>изходен списък</a:t>
            </a:r>
            <a:r>
              <a:rPr lang="en-US" sz="3350" dirty="0"/>
              <a:t>,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/>
              <a:t>който </a:t>
            </a:r>
            <a:r>
              <a:rPr lang="en-US" sz="3350" dirty="0">
                <a:ea typeface="+mn-lt"/>
                <a:cs typeface="+mn-lt"/>
              </a:rPr>
              <a:t>съдържа всички цифри от двата списъка</a:t>
            </a:r>
            <a:endParaRPr lang="bg-BG" sz="3350" dirty="0">
              <a:ea typeface="+mn-lt"/>
              <a:cs typeface="+mn-lt"/>
            </a:endParaRPr>
          </a:p>
          <a:p>
            <a:pPr lvl="1" indent="-360045"/>
            <a:r>
              <a:rPr lang="en-US" sz="3150" dirty="0"/>
              <a:t>list1[0], list2[0], list1[1], list2[1], …</a:t>
            </a:r>
            <a:endParaRPr lang="bg-BG" sz="3150" dirty="0">
              <a:cs typeface="Calibri"/>
            </a:endParaRPr>
          </a:p>
          <a:p>
            <a:pPr lvl="1" indent="-360045"/>
            <a:r>
              <a:rPr lang="en-US" sz="3150" dirty="0">
                <a:cs typeface="Calibri"/>
              </a:rPr>
              <a:t>Ако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дължините </a:t>
            </a:r>
            <a:r>
              <a:rPr lang="en-US" sz="3150" dirty="0">
                <a:cs typeface="Calibri"/>
              </a:rPr>
              <a:t>на двата списъка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не са еднакви</a:t>
            </a:r>
            <a:r>
              <a:rPr lang="en-US" sz="3150" dirty="0">
                <a:cs typeface="Calibri"/>
              </a:rPr>
              <a:t>, просто добавете оставащите елементи в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края на списъка</a:t>
            </a:r>
            <a:endParaRPr lang="en-US" sz="315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Обединяване на списъци</a:t>
            </a:r>
            <a:endParaRPr lang="bg-BG" sz="395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43473" y="4869000"/>
            <a:ext cx="2098514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1 2 3 4 5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2369" y="5130540"/>
            <a:ext cx="326379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766" y="5233735"/>
            <a:ext cx="542825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974" y="4373999"/>
            <a:ext cx="1641373" cy="204208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ACC4CE48-6ACA-CFF7-E20E-97D970B1D0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78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Обединяване на списъци (1)</a:t>
            </a:r>
            <a:endParaRPr lang="bg-BG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6EBCD58-AB07-446C-8517-BCE5FF9961B3}"/>
              </a:ext>
            </a:extLst>
          </p:cNvPr>
          <p:cNvSpPr txBox="1">
            <a:spLocks/>
          </p:cNvSpPr>
          <p:nvPr/>
        </p:nvSpPr>
        <p:spPr>
          <a:xfrm>
            <a:off x="500612" y="1345936"/>
            <a:ext cx="11187602" cy="481936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defRPr/>
            </a:pPr>
            <a:r>
              <a:rPr lang="en-GB" sz="2600" noProof="1">
                <a:solidFill>
                  <a:srgbClr val="00B050"/>
                </a:solidFill>
                <a:latin typeface="Consolas"/>
              </a:rPr>
              <a:t>// </a:t>
            </a:r>
            <a:r>
              <a:rPr lang="en-GB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TODO:</a:t>
            </a:r>
            <a:r>
              <a:rPr lang="en-GB" sz="2600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 се </a:t>
            </a:r>
            <a:r>
              <a:rPr lang="bg-BG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прочетат двата списъка – </a:t>
            </a:r>
            <a:r>
              <a:rPr lang="en-US" sz="2600" i="1" noProof="1">
                <a:solidFill>
                  <a:srgbClr val="00B050"/>
                </a:solidFill>
                <a:cs typeface="Consolas" panose="020B0609020204030204" pitchFamily="49" charset="0"/>
              </a:rPr>
              <a:t>nums1</a:t>
            </a:r>
            <a:r>
              <a:rPr lang="en-US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600" i="1" noProof="1">
                <a:solidFill>
                  <a:srgbClr val="00B050"/>
                </a:solidFill>
                <a:cs typeface="Consolas" panose="020B0609020204030204" pitchFamily="49" charset="0"/>
              </a:rPr>
              <a:t>nums2</a:t>
            </a:r>
            <a:endParaRPr lang="bg-BG" dirty="0">
              <a:solidFill>
                <a:srgbClr val="234465"/>
              </a:solidFill>
              <a:cs typeface="Consolas" panose="020B0609020204030204" pitchFamily="49" charset="0"/>
            </a:endParaRPr>
          </a:p>
          <a:p>
            <a:pPr marL="360045" indent="-360045">
              <a:defRPr/>
            </a:pPr>
            <a:r>
              <a:rPr lang="en-GB" sz="2600" noProof="1">
                <a:solidFill>
                  <a:schemeClr val="bg1"/>
                </a:solidFill>
                <a:latin typeface="Consolas"/>
              </a:rPr>
              <a:t>List&lt;int&gt;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 </a:t>
            </a:r>
            <a:r>
              <a:rPr lang="en-GB" sz="2600" noProof="1">
                <a:latin typeface="Consolas"/>
              </a:rPr>
              <a:t>resultNums = </a:t>
            </a:r>
            <a:r>
              <a:rPr lang="en-GB" sz="2600" noProof="1">
                <a:solidFill>
                  <a:schemeClr val="bg1"/>
                </a:solidFill>
                <a:latin typeface="Consolas"/>
              </a:rPr>
              <a:t>new List&lt;int&gt;()</a:t>
            </a:r>
            <a:r>
              <a:rPr lang="en-GB" sz="2600" noProof="1">
                <a:latin typeface="Consolas"/>
              </a:rPr>
              <a:t>;</a:t>
            </a:r>
            <a:endParaRPr lang="bg-BG" dirty="0"/>
          </a:p>
          <a:p>
            <a:pPr marL="360045" indent="-360045">
              <a:defRPr/>
            </a:pPr>
            <a:r>
              <a:rPr lang="en-GB" sz="2600" noProof="1">
                <a:latin typeface="Consolas"/>
              </a:rPr>
              <a:t>for (int i = 0; i &lt; </a:t>
            </a:r>
            <a:r>
              <a:rPr lang="en-GB" sz="2600" noProof="1">
                <a:solidFill>
                  <a:schemeClr val="bg1"/>
                </a:solidFill>
                <a:latin typeface="Consolas"/>
              </a:rPr>
              <a:t>Math.Min(</a:t>
            </a:r>
            <a:r>
              <a:rPr lang="en-GB" sz="2600" noProof="1">
                <a:latin typeface="Consolas"/>
              </a:rPr>
              <a:t>nums1.</a:t>
            </a:r>
            <a:r>
              <a:rPr lang="en-GB" sz="2600" noProof="1">
                <a:solidFill>
                  <a:schemeClr val="bg1"/>
                </a:solidFill>
                <a:latin typeface="Consolas"/>
              </a:rPr>
              <a:t>Count</a:t>
            </a:r>
            <a:r>
              <a:rPr lang="en-GB" sz="2600" noProof="1">
                <a:latin typeface="Consolas"/>
              </a:rPr>
              <a:t>, nums2.</a:t>
            </a:r>
            <a:r>
              <a:rPr lang="en-GB" sz="2600" noProof="1">
                <a:solidFill>
                  <a:schemeClr val="bg1"/>
                </a:solidFill>
                <a:latin typeface="Consolas"/>
              </a:rPr>
              <a:t>Count)</a:t>
            </a:r>
            <a:r>
              <a:rPr lang="en-GB" sz="2600" noProof="1">
                <a:latin typeface="Consolas"/>
              </a:rPr>
              <a:t>; i++)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solidFill>
                  <a:srgbClr val="00B050"/>
                </a:solidFill>
                <a:latin typeface="Consolas"/>
              </a:rPr>
              <a:t>  // </a:t>
            </a:r>
            <a:r>
              <a:rPr lang="en-GB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TODO:</a:t>
            </a:r>
            <a:r>
              <a:rPr lang="en-GB" sz="2600" noProof="1">
                <a:solidFill>
                  <a:srgbClr val="00B050"/>
                </a:solidFill>
                <a:latin typeface="Consolas"/>
              </a:rPr>
              <a:t> </a:t>
            </a:r>
            <a:r>
              <a:rPr lang="en-GB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 се добавят числата </a:t>
            </a:r>
            <a:r>
              <a:rPr lang="bg-BG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правилния ред към </a:t>
            </a:r>
            <a:r>
              <a:rPr lang="en-GB" sz="2600" i="1" noProof="1">
                <a:solidFill>
                  <a:srgbClr val="00B050"/>
                </a:solidFill>
                <a:latin typeface="Consolas"/>
              </a:rPr>
              <a:t>resultNums</a:t>
            </a:r>
          </a:p>
          <a:p>
            <a:pPr marL="360045" indent="-360045">
              <a:lnSpc>
                <a:spcPct val="100000"/>
              </a:lnSpc>
              <a:defRPr/>
            </a:pPr>
            <a:endParaRPr lang="en-GB" sz="2600" noProof="1">
              <a:solidFill>
                <a:srgbClr val="FFA000"/>
              </a:solidFill>
            </a:endParaRP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solidFill>
                  <a:schemeClr val="bg1"/>
                </a:solidFill>
                <a:latin typeface="Consolas"/>
              </a:rPr>
              <a:t>if (</a:t>
            </a:r>
            <a:r>
              <a:rPr lang="en-GB" sz="2600" noProof="1">
                <a:latin typeface="Consolas"/>
              </a:rPr>
              <a:t>nums1.Count</a:t>
            </a:r>
            <a:r>
              <a:rPr lang="en-GB" sz="2600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600" noProof="1">
                <a:solidFill>
                  <a:schemeClr val="bg1"/>
                </a:solidFill>
                <a:latin typeface="Consolas"/>
              </a:rPr>
              <a:t>&gt;</a:t>
            </a:r>
            <a:r>
              <a:rPr lang="en-GB" sz="2600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600" noProof="1">
                <a:latin typeface="Consolas"/>
              </a:rPr>
              <a:t>nums2.Count</a:t>
            </a:r>
            <a:r>
              <a:rPr lang="en-GB" sz="2600" noProof="1">
                <a:solidFill>
                  <a:schemeClr val="bg1"/>
                </a:solidFill>
                <a:latin typeface="Consolas"/>
              </a:rPr>
              <a:t>)</a:t>
            </a:r>
          </a:p>
          <a:p>
            <a:pPr marL="360045" indent="-360045">
              <a:defRPr/>
            </a:pPr>
            <a:r>
              <a:rPr lang="en-GB" sz="2600" noProof="1">
                <a:solidFill>
                  <a:srgbClr val="234465"/>
                </a:solidFill>
                <a:latin typeface="Consolas"/>
              </a:rPr>
              <a:t>  </a:t>
            </a:r>
            <a:r>
              <a:rPr lang="en-GB" sz="2600" noProof="1">
                <a:latin typeface="Consolas"/>
              </a:rPr>
              <a:t>resultNums.AddRange(GetRemainingElements(nums1, nums2));</a:t>
            </a:r>
          </a:p>
          <a:p>
            <a:pPr marL="360045" indent="-360045">
              <a:defRPr/>
            </a:pPr>
            <a:r>
              <a:rPr lang="en-GB" sz="2600" noProof="1">
                <a:solidFill>
                  <a:schemeClr val="bg1"/>
                </a:solidFill>
                <a:latin typeface="Consolas"/>
              </a:rPr>
              <a:t>else if (</a:t>
            </a:r>
            <a:r>
              <a:rPr lang="en-GB" sz="2600" noProof="1">
                <a:latin typeface="Consolas"/>
              </a:rPr>
              <a:t>nums2.Count </a:t>
            </a:r>
            <a:r>
              <a:rPr lang="en-GB" sz="2600" noProof="1">
                <a:solidFill>
                  <a:schemeClr val="bg1"/>
                </a:solidFill>
                <a:latin typeface="Consolas"/>
              </a:rPr>
              <a:t>&gt;</a:t>
            </a:r>
            <a:r>
              <a:rPr lang="en-GB" sz="2600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600" noProof="1">
                <a:latin typeface="Consolas"/>
              </a:rPr>
              <a:t>nums1.Count</a:t>
            </a:r>
            <a:r>
              <a:rPr lang="en-GB" sz="2600" noProof="1">
                <a:solidFill>
                  <a:schemeClr val="bg1"/>
                </a:solidFill>
                <a:latin typeface="Consolas"/>
              </a:rPr>
              <a:t>)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  <a:latin typeface="Consolas"/>
              </a:rPr>
              <a:t>  </a:t>
            </a:r>
            <a:r>
              <a:rPr lang="en-GB" sz="2600" noProof="1">
                <a:latin typeface="Consolas"/>
              </a:rPr>
              <a:t>resultNums.AddRange(GetRemainingElements(nums2, nums1));</a:t>
            </a:r>
          </a:p>
          <a:p>
            <a:pPr marL="360045" indent="-360045">
              <a:lnSpc>
                <a:spcPct val="100000"/>
              </a:lnSpc>
              <a:defRPr/>
            </a:pPr>
            <a:endParaRPr lang="en-GB" sz="2600" noProof="1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latin typeface="Consolas"/>
              </a:rPr>
              <a:t>Console.WriteLine(string.Join(" ", resultNums));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D502ABC-35D0-0353-37EF-3609CC71D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320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bg-BG" dirty="0"/>
              <a:t>Списък</a:t>
            </a:r>
          </a:p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bg-BG" dirty="0"/>
              <a:t>Четене и отпечатване на списък</a:t>
            </a:r>
            <a:endParaRPr lang="bg-BG" dirty="0">
              <a:cs typeface="Calibri"/>
            </a:endParaRPr>
          </a:p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bg-BG" dirty="0"/>
              <a:t>Сортиране на списък</a:t>
            </a:r>
            <a:endParaRPr lang="bg-BG" dirty="0">
              <a:cs typeface="Calibri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>
                <a:ea typeface="+mj-lt"/>
                <a:cs typeface="+mj-lt"/>
              </a:rPr>
              <a:t>Съдържание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C3DCE9B-B04E-4E45-154C-332CD1ABE4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8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Обединяване на списъци </a:t>
            </a:r>
            <a:r>
              <a:rPr lang="en-GB" sz="3950" dirty="0"/>
              <a:t>(2)</a:t>
            </a:r>
            <a:endParaRPr lang="bg-BG" sz="3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6DFB-994E-4132-8739-FC9C6D92CB42}"/>
              </a:ext>
            </a:extLst>
          </p:cNvPr>
          <p:cNvSpPr txBox="1"/>
          <p:nvPr/>
        </p:nvSpPr>
        <p:spPr>
          <a:xfrm>
            <a:off x="817381" y="6358248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>
                <a:ea typeface="+mn-lt"/>
                <a:cs typeface="+mn-lt"/>
              </a:rPr>
              <a:t>Тествайте решението</a:t>
            </a:r>
            <a:r>
              <a:rPr lang="bg-BG" sz="1950" dirty="0">
                <a:ea typeface="+mn-lt"/>
                <a:cs typeface="+mn-lt"/>
              </a:rPr>
              <a:t> си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3"/>
              </a:rPr>
              <a:t>https://judge.softuni.org/Contests/Practice/Index/4150#3</a:t>
            </a:r>
            <a:endParaRPr lang="en-US" sz="1950" dirty="0">
              <a:cs typeface="Calibri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C60A71-45B7-43BF-8A1D-B236622D1510}"/>
              </a:ext>
            </a:extLst>
          </p:cNvPr>
          <p:cNvSpPr txBox="1">
            <a:spLocks/>
          </p:cNvSpPr>
          <p:nvPr/>
        </p:nvSpPr>
        <p:spPr>
          <a:xfrm>
            <a:off x="266913" y="1412777"/>
            <a:ext cx="11655000" cy="421920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GB" sz="2600" noProof="1"/>
              <a:t>static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chemeClr val="bg1"/>
                </a:solidFill>
              </a:rPr>
              <a:t>List&lt;int&gt; </a:t>
            </a:r>
            <a:r>
              <a:rPr lang="en-GB" sz="2600" noProof="1"/>
              <a:t>GetRemainingElements(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>
                <a:solidFill>
                  <a:schemeClr val="bg1"/>
                </a:solidFill>
              </a:rPr>
              <a:t>List&lt;int&gt; </a:t>
            </a:r>
            <a:r>
              <a:rPr lang="en-GB" sz="2600" noProof="1"/>
              <a:t>longerList,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chemeClr val="bg1"/>
                </a:solidFill>
              </a:rPr>
              <a:t>List&lt;int&gt;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/>
              <a:t>shorterList)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chemeClr val="bg1"/>
                </a:solidFill>
              </a:rPr>
              <a:t>  List&lt;int&gt;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/>
              <a:t>nums =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chemeClr val="bg1"/>
                </a:solidFill>
              </a:rPr>
              <a:t>new List&lt;int&gt;()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lnSpc>
                <a:spcPct val="100000"/>
              </a:lnSpc>
              <a:defRPr/>
            </a:pPr>
            <a:endParaRPr lang="en-GB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/>
              <a:t>for (int i = shorterList.Count; i &lt; longerList.Count; i++)   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    nums.</a:t>
            </a:r>
            <a:r>
              <a:rPr lang="en-GB" sz="2600" noProof="1">
                <a:solidFill>
                  <a:schemeClr val="bg1"/>
                </a:solidFill>
              </a:rPr>
              <a:t>Add(</a:t>
            </a:r>
            <a:r>
              <a:rPr lang="en-GB" sz="2600" noProof="1"/>
              <a:t>longerList[i]</a:t>
            </a:r>
            <a:r>
              <a:rPr lang="en-GB" sz="2600" noProof="1">
                <a:solidFill>
                  <a:schemeClr val="bg1"/>
                </a:solidFill>
              </a:rPr>
              <a:t>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lnSpc>
                <a:spcPct val="100000"/>
              </a:lnSpc>
              <a:defRPr/>
            </a:pPr>
            <a:endParaRPr lang="en-GB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  return nums;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528BE15-24BE-DDA0-6D21-3B15F9600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0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14" y="1398994"/>
            <a:ext cx="2656451" cy="265645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3CF09F6-C228-D898-A782-D657FFC43B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Сортиране на списък</a:t>
            </a:r>
          </a:p>
        </p:txBody>
      </p:sp>
    </p:spTree>
    <p:extLst>
      <p:ext uri="{BB962C8B-B14F-4D97-AF65-F5344CB8AC3E}">
        <p14:creationId xmlns:p14="http://schemas.microsoft.com/office/powerpoint/2010/main" val="29489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6000" y="1224000"/>
            <a:ext cx="12227528" cy="556288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Сортиране на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bg-BG" sz="3000" b="1" dirty="0">
                <a:solidFill>
                  <a:schemeClr val="bg1"/>
                </a:solidFill>
                <a:ea typeface="+mn-lt"/>
                <a:cs typeface="+mn-lt"/>
              </a:rPr>
              <a:t>списък </a:t>
            </a:r>
            <a:r>
              <a:rPr lang="en-US" sz="3000" dirty="0"/>
              <a:t>== пренареждане на елементите: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>
              <a:lnSpc>
                <a:spcPct val="100000"/>
              </a:lnSpc>
            </a:pPr>
            <a:r>
              <a:rPr lang="en-US" sz="3000" dirty="0">
                <a:solidFill>
                  <a:srgbClr val="234465"/>
                </a:solidFill>
              </a:rPr>
              <a:t>Елементите</a:t>
            </a:r>
            <a:r>
              <a:rPr lang="bg-BG" sz="3000" dirty="0">
                <a:solidFill>
                  <a:srgbClr val="234465"/>
                </a:solidFill>
              </a:rPr>
              <a:t> (</a:t>
            </a:r>
            <a:r>
              <a:rPr lang="bg-BG" sz="3000" dirty="0"/>
              <a:t>напр.</a:t>
            </a:r>
            <a:r>
              <a:rPr lang="en-US" sz="3000" dirty="0"/>
              <a:t> числа, низове, дати</a:t>
            </a:r>
            <a:r>
              <a:rPr lang="bg-BG" sz="3000" dirty="0"/>
              <a:t>)</a:t>
            </a:r>
            <a:r>
              <a:rPr lang="en-US" sz="3000" dirty="0">
                <a:solidFill>
                  <a:srgbClr val="234465"/>
                </a:solidFill>
              </a:rPr>
              <a:t> трябва да могат да се </a:t>
            </a:r>
            <a:r>
              <a:rPr lang="en-US" sz="3000" b="1" dirty="0">
                <a:solidFill>
                  <a:schemeClr val="bg1"/>
                </a:solidFill>
              </a:rPr>
              <a:t>сравняват</a:t>
            </a:r>
            <a:r>
              <a:rPr lang="bg-BG" sz="3000" dirty="0"/>
              <a:t>:</a:t>
            </a:r>
            <a:endParaRPr lang="en-US" sz="30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Сортиране на </a:t>
            </a:r>
            <a:r>
              <a:rPr lang="bg-BG" sz="3950" dirty="0"/>
              <a:t>списък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3694" y="2899062"/>
            <a:ext cx="9455906" cy="3854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List&lt;string&gt; names = new List&lt;string&gt;() </a:t>
            </a:r>
            <a:b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600" b="1" noProof="1">
                <a:latin typeface="Consolas"/>
                <a:cs typeface="Arial"/>
              </a:rPr>
              <a:t> {"Peter", "Michael", "</a:t>
            </a:r>
            <a:r>
              <a:rPr lang="en-US" sz="2600" b="1" noProof="1">
                <a:latin typeface="Consolas"/>
              </a:rPr>
              <a:t>George</a:t>
            </a:r>
            <a:r>
              <a:rPr lang="en-US" sz="2600" b="1" noProof="1">
                <a:latin typeface="Consolas"/>
                <a:cs typeface="Arial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/>
                <a:cs typeface="Arial"/>
              </a:rPr>
              <a:t>Sort()</a:t>
            </a:r>
            <a:r>
              <a:rPr lang="en-US" sz="2600" b="1" noProof="1">
                <a:latin typeface="Consolas"/>
                <a:cs typeface="Arial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</a:rPr>
              <a:t>Console.WriteLine(string.Join</a:t>
            </a:r>
            <a:r>
              <a:rPr lang="en-US" sz="2600" b="1" noProof="1">
                <a:latin typeface="Consolas"/>
                <a:cs typeface="Arial"/>
              </a:rPr>
              <a:t>(", ", names)); </a:t>
            </a:r>
          </a:p>
          <a:p>
            <a:pPr latinLnBrk="1"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/>
                <a:cs typeface="Arial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/>
                <a:cs typeface="Arial"/>
              </a:rPr>
              <a:t>Sort()</a:t>
            </a:r>
            <a:r>
              <a:rPr lang="en-US" sz="2600" b="1" noProof="1">
                <a:latin typeface="Consolas"/>
                <a:cs typeface="Arial"/>
              </a:rPr>
              <a:t>; 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/>
                <a:cs typeface="Arial"/>
              </a:rPr>
              <a:t>Reverse()</a:t>
            </a:r>
            <a:r>
              <a:rPr lang="en-US" sz="2600" b="1" noProof="1">
                <a:latin typeface="Consolas"/>
                <a:cs typeface="Arial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/>
                <a:cs typeface="Arial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888768" y="3800545"/>
            <a:ext cx="2936097" cy="798455"/>
          </a:xfrm>
          <a:prstGeom prst="wedgeRoundRectCallout">
            <a:avLst>
              <a:gd name="adj1" fmla="val -65576"/>
              <a:gd name="adj2" fmla="val -245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Сортиране</a:t>
            </a:r>
            <a:r>
              <a:rPr lang="en-US" sz="2400" b="1" noProof="1">
                <a:solidFill>
                  <a:schemeClr val="bg2"/>
                </a:solidFill>
              </a:rPr>
              <a:t> във възходящ ред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71528" y="4999566"/>
            <a:ext cx="3009707" cy="798455"/>
          </a:xfrm>
          <a:prstGeom prst="wedgeRoundRectCallout">
            <a:avLst>
              <a:gd name="adj1" fmla="val -58259"/>
              <a:gd name="adj2" fmla="val 230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Обръщане</a:t>
            </a:r>
            <a:r>
              <a:rPr lang="en-US" sz="2400" b="1" noProof="1">
                <a:solidFill>
                  <a:schemeClr val="bg2"/>
                </a:solidFill>
              </a:rPr>
              <a:t> на сортирания списък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4A624DB-82FE-C29B-64F2-5C4E28B8E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47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5000" y="1196706"/>
            <a:ext cx="12126000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Font typeface="Wingdings"/>
              <a:buChar char="§"/>
            </a:pPr>
            <a:r>
              <a:rPr lang="en-US" sz="3400" dirty="0">
                <a:ea typeface="+mn-lt"/>
                <a:cs typeface="+mn-lt"/>
              </a:rPr>
              <a:t>Прочетете числото</a:t>
            </a:r>
            <a:r>
              <a:rPr lang="en-US" sz="3400" b="1" dirty="0">
                <a:ea typeface="+mn-lt"/>
                <a:cs typeface="+mn-lt"/>
              </a:rPr>
              <a:t> 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n</a:t>
            </a:r>
            <a:r>
              <a:rPr lang="en-US" sz="3400" dirty="0">
                <a:ea typeface="+mn-lt"/>
                <a:cs typeface="+mn-lt"/>
              </a:rPr>
              <a:t> и след това n на брой </a:t>
            </a:r>
            <a:r>
              <a:rPr lang="bg-BG" sz="3400" dirty="0">
                <a:ea typeface="+mn-lt"/>
                <a:cs typeface="+mn-lt"/>
              </a:rPr>
              <a:t>реда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bg-BG" sz="3400" dirty="0">
                <a:ea typeface="+mn-lt"/>
                <a:cs typeface="+mn-lt"/>
              </a:rPr>
              <a:t>с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продук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т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и</a:t>
            </a:r>
            <a:endParaRPr lang="bg-BG" sz="3400" b="1" dirty="0">
              <a:solidFill>
                <a:schemeClr val="bg1"/>
              </a:solidFill>
            </a:endParaRPr>
          </a:p>
          <a:p>
            <a:pPr lvl="1" indent="-360045"/>
            <a:r>
              <a:rPr lang="bg-BG" sz="3200" dirty="0">
                <a:ea typeface="+mn-lt"/>
                <a:cs typeface="+mn-lt"/>
              </a:rPr>
              <a:t>Отпечатайте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номериран списък</a:t>
            </a:r>
            <a:r>
              <a:rPr lang="en-US" sz="3200" dirty="0">
                <a:ea typeface="+mn-lt"/>
                <a:cs typeface="+mn-lt"/>
              </a:rPr>
              <a:t>, който съдържа всички продукти</a:t>
            </a:r>
            <a:r>
              <a:rPr lang="bg-BG" sz="3200" dirty="0">
                <a:ea typeface="+mn-lt"/>
                <a:cs typeface="+mn-lt"/>
              </a:rPr>
              <a:t>,</a:t>
            </a:r>
            <a:r>
              <a:rPr lang="en-US" sz="3200" dirty="0">
                <a:ea typeface="+mn-lt"/>
                <a:cs typeface="+mn-lt"/>
              </a:rPr>
              <a:t> подредени по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име</a:t>
            </a:r>
            <a:r>
              <a:rPr lang="en-US" sz="3200" dirty="0">
                <a:ea typeface="+mn-lt"/>
                <a:cs typeface="+mn-lt"/>
              </a:rPr>
              <a:t> и</a:t>
            </a:r>
            <a:r>
              <a:rPr lang="en-US" sz="3200" dirty="0">
                <a:solidFill>
                  <a:srgbClr val="234465"/>
                </a:solidFill>
                <a:ea typeface="+mn-lt"/>
                <a:cs typeface="+mn-lt"/>
              </a:rPr>
              <a:t> 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по азбучен ред</a:t>
            </a:r>
            <a:endParaRPr lang="en-US" sz="3200" b="1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400" dirty="0"/>
              <a:t>Примери:</a:t>
            </a:r>
            <a:endParaRPr lang="bg-BG" sz="34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</a:t>
            </a:r>
            <a:r>
              <a:rPr lang="bg-BG" sz="3950" dirty="0"/>
              <a:t>Номериран с</a:t>
            </a:r>
            <a:r>
              <a:rPr lang="en-GB" sz="3950" dirty="0" err="1"/>
              <a:t>писък</a:t>
            </a:r>
            <a:r>
              <a:rPr lang="en-GB" sz="3950" dirty="0"/>
              <a:t> от продукти</a:t>
            </a:r>
            <a:endParaRPr lang="bg-BG" sz="395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45002" y="3529310"/>
            <a:ext cx="1767818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4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Potatoes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Tomatoes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Onions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24146" y="3802225"/>
            <a:ext cx="2124644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1.Apples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2.Onions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3.Potatoes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346719" y="4715360"/>
            <a:ext cx="587676" cy="4733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9034307" y="3443004"/>
            <a:ext cx="1156225" cy="2515761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597" dirty="0"/>
              <a:t>AZ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346000" y="3529309"/>
            <a:ext cx="742757" cy="24180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69DA72B-A770-E9A1-F758-43BA94715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4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bg-BG" sz="3950" dirty="0">
                <a:ea typeface="+mj-lt"/>
                <a:cs typeface="+mj-lt"/>
              </a:rPr>
              <a:t>Номериран списък </a:t>
            </a:r>
            <a:r>
              <a:rPr lang="en-GB" sz="3950" dirty="0">
                <a:ea typeface="+mj-lt"/>
                <a:cs typeface="+mj-lt"/>
              </a:rPr>
              <a:t>от продукти</a:t>
            </a:r>
            <a:endParaRPr lang="bg-BG" sz="39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BFCC2-C2AF-4A78-AEB9-14448B46442C}"/>
              </a:ext>
            </a:extLst>
          </p:cNvPr>
          <p:cNvSpPr txBox="1"/>
          <p:nvPr/>
        </p:nvSpPr>
        <p:spPr>
          <a:xfrm>
            <a:off x="817381" y="6376905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>
                <a:ea typeface="+mn-lt"/>
                <a:cs typeface="+mn-lt"/>
              </a:rPr>
              <a:t>Тествайте решението</a:t>
            </a:r>
            <a:r>
              <a:rPr lang="bg-BG" sz="1950" dirty="0">
                <a:ea typeface="+mn-lt"/>
                <a:cs typeface="+mn-lt"/>
              </a:rPr>
              <a:t> си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2"/>
              </a:rPr>
              <a:t>https://judge.softuni.org/Contests/Practice/Index/4150#4</a:t>
            </a:r>
            <a:endParaRPr lang="en-US" sz="1950" dirty="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B1CF5EE-3AD0-43E0-91E7-30E838679435}"/>
              </a:ext>
            </a:extLst>
          </p:cNvPr>
          <p:cNvSpPr txBox="1">
            <a:spLocks/>
          </p:cNvSpPr>
          <p:nvPr/>
        </p:nvSpPr>
        <p:spPr>
          <a:xfrm>
            <a:off x="676272" y="1314000"/>
            <a:ext cx="10836275" cy="49500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int n = int.Parse(Console.ReadLine());</a:t>
            </a:r>
          </a:p>
          <a:p>
            <a:pPr>
              <a:defRPr/>
            </a:pPr>
            <a:r>
              <a:rPr lang="en-GB" noProof="1">
                <a:solidFill>
                  <a:schemeClr val="bg1"/>
                </a:solidFill>
              </a:rPr>
              <a:t>List&lt;string&gt;</a:t>
            </a:r>
            <a:r>
              <a:rPr lang="en-GB" noProof="1">
                <a:solidFill>
                  <a:srgbClr val="FFA000"/>
                </a:solidFill>
              </a:rPr>
              <a:t> </a:t>
            </a:r>
            <a:r>
              <a:rPr lang="en-GB" noProof="1"/>
              <a:t>products =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>
                <a:solidFill>
                  <a:schemeClr val="bg1"/>
                </a:solidFill>
              </a:rPr>
              <a:t>new List&lt;string&gt;()</a:t>
            </a:r>
            <a:r>
              <a:rPr lang="en-GB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noProof="1"/>
              <a:t>for (int i = 0; i &lt; n; i++)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 currentProduct = Console.ReadLine();</a:t>
            </a:r>
          </a:p>
          <a:p>
            <a:pPr>
              <a:defRPr/>
            </a:pPr>
            <a:r>
              <a:rPr lang="en-GB" noProof="1"/>
              <a:t>  products.</a:t>
            </a:r>
            <a:r>
              <a:rPr lang="en-GB" noProof="1">
                <a:solidFill>
                  <a:schemeClr val="bg1"/>
                </a:solidFill>
              </a:rPr>
              <a:t>Add(</a:t>
            </a:r>
            <a:r>
              <a:rPr lang="en-GB" noProof="1"/>
              <a:t>currentProduct</a:t>
            </a:r>
            <a:r>
              <a:rPr lang="en-GB" noProof="1">
                <a:solidFill>
                  <a:schemeClr val="bg1"/>
                </a:solidFill>
              </a:rPr>
              <a:t>)</a:t>
            </a:r>
            <a:r>
              <a:rPr lang="en-GB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noProof="1"/>
              <a:t>}</a:t>
            </a:r>
          </a:p>
          <a:p>
            <a:pPr>
              <a:defRPr/>
            </a:pPr>
            <a:r>
              <a:rPr lang="en-GB" noProof="1"/>
              <a:t>products.</a:t>
            </a:r>
            <a:r>
              <a:rPr lang="en-GB" noProof="1">
                <a:solidFill>
                  <a:schemeClr val="bg1"/>
                </a:solidFill>
              </a:rPr>
              <a:t>Sort()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for (int i = 0; i &lt; products.Count; i++)</a:t>
            </a:r>
          </a:p>
          <a:p>
            <a:pPr>
              <a:defRPr/>
            </a:pPr>
            <a:r>
              <a:rPr lang="en-GB" noProof="1"/>
              <a:t>  Console.WriteLine($"{i + 1}.{products[i]}");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EAE3D2C-E972-9BB6-FAD6-58F345BD6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98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0" y="1206229"/>
            <a:ext cx="11815018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Font typeface="Wingdings"/>
              <a:buChar char="§"/>
            </a:pPr>
            <a:r>
              <a:rPr lang="en-US" sz="3600" dirty="0">
                <a:cs typeface="Calibri"/>
              </a:rPr>
              <a:t>Прочетете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списък от</a:t>
            </a:r>
            <a:r>
              <a:rPr lang="bg-BG" sz="3600" b="1" dirty="0">
                <a:solidFill>
                  <a:schemeClr val="bg1"/>
                </a:solidFill>
                <a:cs typeface="Calibri"/>
              </a:rPr>
              <a:t> цели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числа </a:t>
            </a:r>
            <a:r>
              <a:rPr lang="en-US" sz="3600" dirty="0">
                <a:cs typeface="Calibri"/>
              </a:rPr>
              <a:t>и </a:t>
            </a:r>
            <a:r>
              <a:rPr lang="bg-BG" sz="3600" dirty="0">
                <a:cs typeface="Calibri"/>
              </a:rPr>
              <a:t>п</a:t>
            </a:r>
            <a:r>
              <a:rPr lang="en-US" sz="3600" dirty="0">
                <a:cs typeface="Calibri"/>
              </a:rPr>
              <a:t>ремахнете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всички</a:t>
            </a:r>
            <a:endParaRPr lang="en-US" sz="3600" dirty="0">
              <a:solidFill>
                <a:schemeClr val="bg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600" b="1" dirty="0">
                <a:solidFill>
                  <a:schemeClr val="bg1"/>
                </a:solidFill>
                <a:cs typeface="Calibri"/>
              </a:rPr>
              <a:t>    отрицателни числа</a:t>
            </a: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indent="-360045"/>
            <a:r>
              <a:rPr lang="en-US" sz="3400" dirty="0">
                <a:ea typeface="+mn-lt"/>
                <a:cs typeface="+mn-lt"/>
              </a:rPr>
              <a:t>Принтирайте останалите числа в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обратен ред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indent="-360045"/>
            <a:r>
              <a:rPr lang="en-US" sz="3600" dirty="0">
                <a:ea typeface="+mn-lt"/>
                <a:cs typeface="+mn-lt"/>
              </a:rPr>
              <a:t>Ако не съдържа числа</a:t>
            </a:r>
            <a:r>
              <a:rPr lang="bg-BG" sz="3600" dirty="0">
                <a:ea typeface="+mn-lt"/>
                <a:cs typeface="+mn-lt"/>
              </a:rPr>
              <a:t>,</a:t>
            </a:r>
            <a:r>
              <a:rPr lang="en-US" sz="3600" dirty="0">
                <a:ea typeface="+mn-lt"/>
                <a:cs typeface="+mn-lt"/>
              </a:rPr>
              <a:t> отпечатайте </a:t>
            </a:r>
            <a:r>
              <a:rPr lang="en-US" sz="3600" dirty="0"/>
              <a:t> "</a:t>
            </a:r>
            <a:r>
              <a:rPr lang="en-US" sz="3600" b="1" dirty="0">
                <a:solidFill>
                  <a:schemeClr val="bg1"/>
                </a:solidFill>
              </a:rPr>
              <a:t>empty</a:t>
            </a:r>
            <a:r>
              <a:rPr lang="en-US" sz="3600" dirty="0"/>
              <a:t>"</a:t>
            </a:r>
            <a:endParaRPr lang="bg-BG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Задача: </a:t>
            </a:r>
            <a:r>
              <a:rPr lang="en-US" sz="4000" dirty="0">
                <a:ea typeface="+mj-lt"/>
                <a:cs typeface="+mj-lt"/>
              </a:rPr>
              <a:t>Премахнете </a:t>
            </a:r>
            <a:r>
              <a:rPr lang="bg-BG" sz="4000" dirty="0">
                <a:ea typeface="+mj-lt"/>
                <a:cs typeface="+mj-lt"/>
              </a:rPr>
              <a:t>отрицателните числа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98862" y="4179627"/>
            <a:ext cx="345624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366" y="4179627"/>
            <a:ext cx="2187947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489766" y="4317272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6786" y="5025941"/>
            <a:ext cx="3346942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366" y="5025941"/>
            <a:ext cx="203340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69377" y="5152213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6787" y="5863525"/>
            <a:ext cx="3346943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366" y="5860885"/>
            <a:ext cx="203340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489765" y="5987158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89F04AD-4C7D-3EDA-BFA8-7E97628F35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75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000" y="100750"/>
            <a:ext cx="10000594" cy="882654"/>
          </a:xfrm>
        </p:spPr>
        <p:txBody>
          <a:bodyPr>
            <a:noAutofit/>
          </a:bodyPr>
          <a:lstStyle/>
          <a:p>
            <a:r>
              <a:rPr lang="en-GB" sz="4000" dirty="0">
                <a:ea typeface="+mj-lt"/>
                <a:cs typeface="+mj-lt"/>
              </a:rPr>
              <a:t>Решение</a:t>
            </a:r>
            <a:r>
              <a:rPr lang="en-US" sz="4000" dirty="0"/>
              <a:t>:</a:t>
            </a:r>
            <a:r>
              <a:rPr lang="en-US" sz="4000" b="0" dirty="0"/>
              <a:t> </a:t>
            </a:r>
            <a:r>
              <a:rPr lang="en-US" sz="4000" dirty="0">
                <a:ea typeface="+mj-lt"/>
                <a:cs typeface="+mj-lt"/>
              </a:rPr>
              <a:t>Премахнете </a:t>
            </a:r>
            <a:r>
              <a:rPr lang="bg-BG" sz="4000" dirty="0">
                <a:ea typeface="+mj-lt"/>
                <a:cs typeface="+mj-lt"/>
              </a:rPr>
              <a:t>отрицателните числа</a:t>
            </a:r>
            <a:endParaRPr lang="bg-BG" sz="40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DEE3-7EB6-4F69-9C9C-AD1ACAF557C4}"/>
              </a:ext>
            </a:extLst>
          </p:cNvPr>
          <p:cNvSpPr txBox="1"/>
          <p:nvPr/>
        </p:nvSpPr>
        <p:spPr>
          <a:xfrm>
            <a:off x="817381" y="6358248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>
                <a:ea typeface="+mn-lt"/>
                <a:cs typeface="+mn-lt"/>
              </a:rPr>
              <a:t>Тествайте решението</a:t>
            </a:r>
            <a:r>
              <a:rPr lang="bg-BG" sz="1950" dirty="0">
                <a:ea typeface="+mn-lt"/>
                <a:cs typeface="+mn-lt"/>
              </a:rPr>
              <a:t> си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2"/>
              </a:rPr>
              <a:t>https://judge.softuni.org/Contests/Practice/Index/4150#5</a:t>
            </a:r>
            <a:endParaRPr lang="en-US" sz="1950" dirty="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9F149E3-86F3-44BD-8EAF-DE61E4F59905}"/>
              </a:ext>
            </a:extLst>
          </p:cNvPr>
          <p:cNvSpPr txBox="1">
            <a:spLocks/>
          </p:cNvSpPr>
          <p:nvPr/>
        </p:nvSpPr>
        <p:spPr>
          <a:xfrm>
            <a:off x="676276" y="1563556"/>
            <a:ext cx="11075110" cy="445773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defRPr/>
            </a:pPr>
            <a:r>
              <a:rPr lang="en-GB" i="1" noProof="1">
                <a:solidFill>
                  <a:srgbClr val="00B050"/>
                </a:solidFill>
                <a:latin typeface="Calibri"/>
              </a:rPr>
              <a:t>// TODO: Да се прочете списъка </a:t>
            </a:r>
            <a:r>
              <a:rPr lang="en-GB" i="1" noProof="1">
                <a:solidFill>
                  <a:srgbClr val="00B050"/>
                </a:solidFill>
                <a:cs typeface="Consolas" panose="020B0609020204030204" pitchFamily="49" charset="0"/>
              </a:rPr>
              <a:t>nums</a:t>
            </a:r>
            <a:r>
              <a:rPr lang="en-GB" i="1" noProof="1">
                <a:solidFill>
                  <a:srgbClr val="00B050"/>
                </a:solidFill>
                <a:latin typeface="Calibri"/>
              </a:rPr>
              <a:t> от конзолата</a:t>
            </a:r>
            <a:endParaRPr lang="bg-BG" dirty="0"/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for (int i = 0; i &lt; nums.Count; i++)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  if (nums[i] &lt; 0) { nums.</a:t>
            </a:r>
            <a:r>
              <a:rPr lang="en-GB" noProof="1">
                <a:solidFill>
                  <a:srgbClr val="FFA000"/>
                </a:solidFill>
                <a:latin typeface="Consolas"/>
              </a:rPr>
              <a:t>RemoveAt(</a:t>
            </a:r>
            <a:r>
              <a:rPr lang="en-GB" noProof="1">
                <a:latin typeface="Consolas"/>
              </a:rPr>
              <a:t>i--</a:t>
            </a:r>
            <a:r>
              <a:rPr lang="en-GB" noProof="1">
                <a:solidFill>
                  <a:schemeClr val="bg1"/>
                </a:solidFill>
                <a:latin typeface="Consolas"/>
              </a:rPr>
              <a:t>)</a:t>
            </a:r>
            <a:r>
              <a:rPr lang="en-GB" noProof="1">
                <a:latin typeface="Consolas"/>
              </a:rPr>
              <a:t>; }</a:t>
            </a:r>
          </a:p>
          <a:p>
            <a:pPr marL="360045" indent="-360045">
              <a:defRPr/>
            </a:pPr>
            <a:endParaRPr lang="en-GB" noProof="1">
              <a:solidFill>
                <a:srgbClr val="234465"/>
              </a:solidFill>
            </a:endParaRP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nums.</a:t>
            </a:r>
            <a:r>
              <a:rPr lang="en-GB" noProof="1">
                <a:solidFill>
                  <a:srgbClr val="FFA000"/>
                </a:solidFill>
                <a:latin typeface="Consolas"/>
              </a:rPr>
              <a:t>Reverse()</a:t>
            </a:r>
            <a:r>
              <a:rPr lang="en-GB" noProof="1">
                <a:latin typeface="Consolas"/>
              </a:rPr>
              <a:t>;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if (nums.Count == 0)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  Console.WriteLine("empty");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else </a:t>
            </a:r>
            <a:endParaRPr lang="en-GB" noProof="1"/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  Console.WriteLine(string.Join(" ", nums));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D920E05-6691-5591-AFDC-FBD1AAA2CE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63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Какво научихме днес? 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98394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660628"/>
            <a:ext cx="11262634" cy="4648692"/>
          </a:xfrm>
          <a:prstGeom prst="rect">
            <a:avLst/>
          </a:prstGeom>
        </p:spPr>
        <p:txBody>
          <a:bodyPr vert="horz" lIns="107972" tIns="35991" rIns="107972" bIns="35991" rtlCol="0" anchor="t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Списъците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съдържат последователност от елементи</a:t>
            </a:r>
            <a:endParaRPr lang="bg-BG" sz="3400" dirty="0">
              <a:solidFill>
                <a:schemeClr val="bg2"/>
              </a:solidFill>
              <a:cs typeface="Calibri"/>
            </a:endParaRPr>
          </a:p>
          <a:p>
            <a:pPr marL="989631" lvl="1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  <a:cs typeface="Calibri"/>
              </a:rPr>
              <a:t>Имат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променлива дължина</a:t>
            </a:r>
            <a:endParaRPr lang="bg-BG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Мо</a:t>
            </a:r>
            <a:r>
              <a:rPr lang="bg-BG" sz="3400" dirty="0">
                <a:solidFill>
                  <a:schemeClr val="bg2"/>
                </a:solidFill>
              </a:rPr>
              <a:t>жем</a:t>
            </a:r>
            <a:r>
              <a:rPr lang="en-US" sz="3400" dirty="0">
                <a:solidFill>
                  <a:schemeClr val="bg2"/>
                </a:solidFill>
              </a:rPr>
              <a:t> да 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добавям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r>
              <a:rPr lang="en-US" sz="3400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премахвам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2"/>
                </a:solidFill>
                <a:ea typeface="+mn-lt"/>
                <a:cs typeface="+mn-lt"/>
              </a:rPr>
              <a:t>/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модифицирам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US" sz="3400" dirty="0">
                <a:solidFill>
                  <a:schemeClr val="bg2"/>
                </a:solidFill>
              </a:rPr>
              <a:t>    елементи по всяко време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Създаване на списък: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new List&lt;T&gt;()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Достъп до елемент чрез индекс: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list[i]</a:t>
            </a: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О</a:t>
            </a:r>
            <a:r>
              <a:rPr lang="bg-BG" sz="3400" dirty="0">
                <a:solidFill>
                  <a:schemeClr val="bg2"/>
                </a:solidFill>
              </a:rPr>
              <a:t>т</a:t>
            </a:r>
            <a:r>
              <a:rPr lang="en-US" sz="3400" dirty="0">
                <a:solidFill>
                  <a:schemeClr val="bg2"/>
                </a:solidFill>
              </a:rPr>
              <a:t>печатване на елементите на списък: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string.Join(…)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CA16D9-F590-EA92-E48E-34C7ADC53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168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88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5F8A2404-7EAA-2514-80D5-646290939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008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651" y="1769070"/>
            <a:ext cx="3208718" cy="1338874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0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1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2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3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60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4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AAF8B02-DEC7-C03C-3B47-AC1E69A1B5A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основни методи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F56AFA0B-96A0-7285-7024-9B91731EBDE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Списък</a:t>
            </a:r>
          </a:p>
        </p:txBody>
      </p:sp>
    </p:spTree>
    <p:extLst>
      <p:ext uri="{BB962C8B-B14F-4D97-AF65-F5344CB8AC3E}">
        <p14:creationId xmlns:p14="http://schemas.microsoft.com/office/powerpoint/2010/main" val="336048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latin typeface="Consolas"/>
              </a:rPr>
              <a:t>List&lt;T&gt;</a:t>
            </a:r>
            <a:r>
              <a:rPr lang="en-US" sz="3350" dirty="0"/>
              <a:t> </a:t>
            </a:r>
            <a:r>
              <a:rPr lang="bg-BG" sz="3350" dirty="0"/>
              <a:t>е списък от елементи с </a:t>
            </a:r>
            <a:r>
              <a:rPr lang="bg-BG" sz="3350" b="1" dirty="0">
                <a:solidFill>
                  <a:schemeClr val="bg1"/>
                </a:solidFill>
              </a:rPr>
              <a:t>еднакъв тип данни</a:t>
            </a:r>
          </a:p>
          <a:p>
            <a:pPr marL="360045" indent="-360045">
              <a:buClr>
                <a:schemeClr val="tx1"/>
              </a:buClr>
            </a:pPr>
            <a:r>
              <a:rPr lang="bg-BG" sz="3350" dirty="0">
                <a:solidFill>
                  <a:srgbClr val="234465"/>
                </a:solidFill>
                <a:latin typeface="Calibri"/>
                <a:cs typeface="Calibri"/>
              </a:rPr>
              <a:t>За разлика от масива, списъкът има </a:t>
            </a:r>
            <a:r>
              <a:rPr lang="bg-BG" sz="3350" b="1" dirty="0">
                <a:solidFill>
                  <a:schemeClr val="bg1"/>
                </a:solidFill>
                <a:latin typeface="Calibri"/>
                <a:cs typeface="Calibri"/>
              </a:rPr>
              <a:t>променлива дължина</a:t>
            </a:r>
            <a:endParaRPr lang="bg-BG" sz="335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Списък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55116" y="3483012"/>
            <a:ext cx="8805884" cy="2510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Създаване на 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празен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списък 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с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низове</a:t>
            </a:r>
            <a:endParaRPr lang="en-US" sz="2400" dirty="0">
              <a:solidFill>
                <a:schemeClr val="accent2"/>
              </a:solidFill>
              <a:latin typeface="Consola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  <a:latin typeface="Consolas"/>
              </a:rPr>
              <a:t>List&lt;string&gt;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 names =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new List&lt;string&gt;()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;</a:t>
            </a:r>
            <a:endParaRPr lang="bg-BG" sz="2400" dirty="0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bg-BG" sz="2400" dirty="0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2400" i="1" dirty="0">
                <a:solidFill>
                  <a:schemeClr val="accent2"/>
                </a:solidFill>
                <a:latin typeface="Consolas"/>
              </a:rPr>
              <a:t>// Създаване на списък с 3 цели числа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</a:rPr>
              <a:t>List&lt;int&gt;</a:t>
            </a:r>
            <a:r>
              <a:rPr lang="en-US" sz="2400" dirty="0">
                <a:solidFill>
                  <a:schemeClr val="tx1"/>
                </a:solidFill>
              </a:rPr>
              <a:t> grades = </a:t>
            </a:r>
            <a:r>
              <a:rPr lang="en-US" sz="2400" dirty="0">
                <a:solidFill>
                  <a:schemeClr val="bg1"/>
                </a:solidFill>
              </a:rPr>
              <a:t>new List&lt;int&gt; {</a:t>
            </a:r>
            <a:r>
              <a:rPr lang="en-US" sz="2400" dirty="0">
                <a:solidFill>
                  <a:schemeClr val="tx1"/>
                </a:solidFill>
              </a:rPr>
              <a:t> 6, 4, 5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en-US" sz="2400" dirty="0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1452F7C-5300-2379-3464-047DD540E0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5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Осигур</a:t>
            </a:r>
            <a:r>
              <a:rPr lang="bg-BG" sz="3200" dirty="0"/>
              <a:t>я</a:t>
            </a:r>
            <a:r>
              <a:rPr lang="en-US" sz="3200" dirty="0"/>
              <a:t>в</a:t>
            </a:r>
            <a:r>
              <a:rPr lang="bg-BG" sz="3200" dirty="0"/>
              <a:t>а</a:t>
            </a:r>
            <a:r>
              <a:rPr lang="en-US" sz="3200" dirty="0"/>
              <a:t> операции за</a:t>
            </a:r>
            <a:r>
              <a:rPr lang="en-US" sz="3200" dirty="0">
                <a:solidFill>
                  <a:srgbClr val="234465"/>
                </a:solidFill>
              </a:rPr>
              <a:t> </a:t>
            </a:r>
            <a:r>
              <a:rPr lang="en-US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премахване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намиране</a:t>
            </a:r>
            <a:r>
              <a:rPr lang="en-US" sz="3200" dirty="0"/>
              <a:t>  на елементи:</a:t>
            </a:r>
            <a:endParaRPr lang="bg-BG" dirty="0"/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800" dirty="0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добавя елемент в списъка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Count</a:t>
            </a:r>
            <a:r>
              <a:rPr lang="en-US" sz="2800" dirty="0"/>
              <a:t> – връща броя на елементите в списъка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Remove(</a:t>
            </a:r>
            <a:r>
              <a:rPr lang="en-US" sz="2800" dirty="0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премахва елемент (връща true / false)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/>
              </a:rPr>
              <a:t>RemoveAt(</a:t>
            </a:r>
            <a:r>
              <a:rPr lang="en-US" sz="2800" noProof="1">
                <a:latin typeface="Consolas"/>
              </a:rPr>
              <a:t>индекс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премахва елемент на определен индекс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Insert(</a:t>
            </a:r>
            <a:r>
              <a:rPr lang="en-US" sz="2800" dirty="0">
                <a:latin typeface="Consolas"/>
              </a:rPr>
              <a:t>индекс, 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добавя елемент на даден индекс 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Contains(</a:t>
            </a:r>
            <a:r>
              <a:rPr lang="en-US" sz="2800" dirty="0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проверява дали елемента съществува в списъка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Sort()</a:t>
            </a:r>
            <a:r>
              <a:rPr lang="en-US" sz="2800" dirty="0"/>
              <a:t> – сортира масива/списъка по азбучен ред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Списък от Т</a:t>
            </a:r>
            <a:r>
              <a:rPr lang="en-US" sz="3950" dirty="0"/>
              <a:t> </a:t>
            </a:r>
            <a:r>
              <a:rPr lang="en-US" sz="3950" dirty="0">
                <a:cs typeface="Consolas" panose="020B0609020204030204" pitchFamily="49" charset="0"/>
              </a:rPr>
              <a:t>– </a:t>
            </a:r>
            <a:r>
              <a:rPr lang="en-US" sz="3950" dirty="0"/>
              <a:t>Основни методи</a:t>
            </a:r>
            <a:endParaRPr lang="en-US" sz="3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99FB547-388D-C1B1-BE3B-3ADF61B06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35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2421" y="2895551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30</a:t>
            </a:r>
            <a:endParaRPr lang="en-US" sz="2399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5623" y="2245953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20</a:t>
            </a:r>
            <a:endParaRPr lang="en-US" sz="2399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5623" y="1606820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10</a:t>
            </a:r>
            <a:endParaRPr lang="en-US" sz="2399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Add() – Добавяне на елемент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003" y="3647416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462" y="3654692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50" b="1" dirty="0">
                <a:latin typeface="Consolas"/>
                <a:cs typeface="Consolas" panose="020B0609020204030204" pitchFamily="49" charset="0"/>
              </a:rPr>
              <a:t>Брой: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416" y="3654692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416" y="3651054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416" y="3654692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221551"/>
            <a:ext cx="8638400" cy="2207449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dirty="0"/>
              <a:t>Създаваме празен </a:t>
            </a:r>
            <a:r>
              <a:rPr lang="bg-BG" sz="3350" b="1" dirty="0">
                <a:solidFill>
                  <a:schemeClr val="bg1"/>
                </a:solidFill>
              </a:rPr>
              <a:t>списък</a:t>
            </a:r>
            <a:r>
              <a:rPr lang="bg-BG" sz="3350" dirty="0"/>
              <a:t> и </a:t>
            </a:r>
            <a:r>
              <a:rPr lang="bg-BG" sz="3350" b="1" dirty="0">
                <a:solidFill>
                  <a:schemeClr val="bg1"/>
                </a:solidFill>
              </a:rPr>
              <a:t>добавяме</a:t>
            </a:r>
            <a:r>
              <a:rPr lang="bg-BG" sz="3350" dirty="0"/>
              <a:t> няколко елемента</a:t>
            </a:r>
          </a:p>
          <a:p>
            <a:pPr marL="360045" indent="-360045">
              <a:buClr>
                <a:schemeClr val="tx1"/>
              </a:buClr>
            </a:pPr>
            <a:r>
              <a:rPr lang="bg-BG" sz="3350" dirty="0">
                <a:solidFill>
                  <a:srgbClr val="234465"/>
                </a:solidFill>
              </a:rPr>
              <a:t>Всеки път </a:t>
            </a:r>
            <a:r>
              <a:rPr lang="bg-BG" sz="3350" b="1" dirty="0">
                <a:solidFill>
                  <a:schemeClr val="bg1"/>
                </a:solidFill>
              </a:rPr>
              <a:t>броят</a:t>
            </a:r>
            <a:r>
              <a:rPr lang="bg-BG" sz="3350" dirty="0">
                <a:solidFill>
                  <a:srgbClr val="234465"/>
                </a:solidFill>
              </a:rPr>
              <a:t> </a:t>
            </a:r>
            <a:r>
              <a:rPr lang="bg-BG" sz="3350" dirty="0"/>
              <a:t>на елементите се увеличава</a:t>
            </a:r>
            <a:endParaRPr lang="bg-BG" sz="3350" dirty="0">
              <a:cs typeface="Calibri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EC2BF70-061D-4700-9DE2-1CAF9845AADF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id="{459C29BB-0B1E-47D7-B950-AB257294AF50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4B61771-5040-425A-B774-ACD04335D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894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24" grpId="0" animBg="1"/>
      <p:bldP spid="24" grpId="1" animBg="1"/>
      <p:bldP spid="24" grpId="2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416" y="3647416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Remove() – Премахване на елемент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44835" y="3666065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/>
            <a:r>
              <a:rPr lang="en-US" sz="3150" b="1" dirty="0">
                <a:latin typeface="Consolas"/>
                <a:ea typeface="+mn-lt"/>
                <a:cs typeface="+mn-lt"/>
              </a:rPr>
              <a:t>Брой: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0828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196707"/>
            <a:ext cx="8820370" cy="223019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dirty="0"/>
              <a:t>Можем да  </a:t>
            </a:r>
            <a:r>
              <a:rPr lang="en-GB" sz="3350" b="1" dirty="0">
                <a:solidFill>
                  <a:schemeClr val="bg1"/>
                </a:solidFill>
              </a:rPr>
              <a:t>премахваме</a:t>
            </a:r>
            <a:r>
              <a:rPr lang="en-GB" sz="3350" dirty="0"/>
              <a:t> елемент от </a:t>
            </a:r>
            <a:r>
              <a:rPr lang="en-GB" sz="3350" b="1" dirty="0">
                <a:solidFill>
                  <a:schemeClr val="bg1"/>
                </a:solidFill>
              </a:rPr>
              <a:t>списъка</a:t>
            </a:r>
            <a:endParaRPr lang="bg-BG" sz="3350" dirty="0">
              <a:solidFill>
                <a:schemeClr val="bg1"/>
              </a:solidFill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350" dirty="0">
                <a:ea typeface="+mn-lt"/>
                <a:cs typeface="+mn-lt"/>
              </a:rPr>
              <a:t>Всеки път </a:t>
            </a:r>
            <a:r>
              <a:rPr lang="en-GB" sz="3350" b="1" dirty="0">
                <a:solidFill>
                  <a:schemeClr val="bg1"/>
                </a:solidFill>
                <a:ea typeface="+mn-lt"/>
                <a:cs typeface="+mn-lt"/>
              </a:rPr>
              <a:t>броя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т</a:t>
            </a:r>
            <a:r>
              <a:rPr lang="en-GB" sz="3350" dirty="0">
                <a:ea typeface="+mn-lt"/>
                <a:cs typeface="+mn-lt"/>
              </a:rPr>
              <a:t> на елементите се намалява</a:t>
            </a:r>
            <a:endParaRPr lang="en-US" dirty="0">
              <a:cs typeface="Calibri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C990936-2D76-4B91-A24B-236BFEBDF527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25A61D4C-B16A-4D44-8E00-8E5561A05628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12C0DD8-F449-4AE3-9E98-06CBAC65BC3C}"/>
              </a:ext>
            </a:extLst>
          </p:cNvPr>
          <p:cNvSpPr txBox="1">
            <a:spLocks/>
          </p:cNvSpPr>
          <p:nvPr/>
        </p:nvSpPr>
        <p:spPr>
          <a:xfrm>
            <a:off x="3118688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D66B9E-E8B8-4F97-867D-75B8752E2E6E}"/>
              </a:ext>
            </a:extLst>
          </p:cNvPr>
          <p:cNvSpPr txBox="1">
            <a:spLocks/>
          </p:cNvSpPr>
          <p:nvPr/>
        </p:nvSpPr>
        <p:spPr>
          <a:xfrm>
            <a:off x="3121891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1F996DC-6881-4CF3-9984-C9612C7E6BD5}"/>
              </a:ext>
            </a:extLst>
          </p:cNvPr>
          <p:cNvSpPr txBox="1">
            <a:spLocks/>
          </p:cNvSpPr>
          <p:nvPr/>
        </p:nvSpPr>
        <p:spPr>
          <a:xfrm>
            <a:off x="3121891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A97B302-EC20-466D-526F-CC82176F2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7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 -2.59259E-6 L -0.0039 -0.20648 C -0.0039 -0.29861 -0.05912 -0.41296 -0.10391 -0.41296 L -0.20391 -0.41296 " pathEditMode="relative" rAng="16200000" ptsTypes="A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00091 -0.0925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0828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241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5623" y="1975524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399" noProof="1"/>
              <a:t>-10</a:t>
            </a:r>
            <a:endParaRPr lang="en-US" sz="2399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Insert() –Вмъкване на елемент </a:t>
            </a:r>
            <a:endParaRPr lang="en-US" sz="3950" dirty="0">
              <a:cs typeface="Calibri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462" y="3654692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/>
            <a:r>
              <a:rPr lang="en-US" sz="3150" b="1" dirty="0">
                <a:latin typeface="Consolas"/>
                <a:cs typeface="+mn-lt"/>
              </a:rPr>
              <a:t>Брой:</a:t>
            </a:r>
            <a:endParaRPr lang="en-US" sz="3150" b="1" dirty="0">
              <a:latin typeface="Consolas"/>
              <a:ea typeface="+mn-lt"/>
              <a:cs typeface="+mn-lt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196707"/>
            <a:ext cx="8638400" cy="220744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dirty="0"/>
              <a:t> </a:t>
            </a:r>
            <a:r>
              <a:rPr lang="en-GB" sz="3350" b="1" dirty="0">
                <a:solidFill>
                  <a:schemeClr val="bg1"/>
                </a:solidFill>
              </a:rPr>
              <a:t>Вмъкваме </a:t>
            </a:r>
            <a:r>
              <a:rPr lang="en-GB" sz="3350" dirty="0"/>
              <a:t>елемент на индекс 1</a:t>
            </a:r>
            <a:endParaRPr lang="bg-BG" sz="3350" dirty="0"/>
          </a:p>
          <a:p>
            <a:pPr marL="360045" indent="-360045">
              <a:buClr>
                <a:schemeClr val="tx1"/>
              </a:buClr>
            </a:pPr>
            <a:r>
              <a:rPr lang="en-GB" sz="3350" dirty="0">
                <a:latin typeface="Calibri"/>
                <a:cs typeface="Calibri"/>
              </a:rPr>
              <a:t>Индексите на другите елементи се </a:t>
            </a:r>
            <a:r>
              <a:rPr lang="en-GB" sz="3350" b="1" dirty="0">
                <a:solidFill>
                  <a:schemeClr val="bg1"/>
                </a:solidFill>
                <a:latin typeface="Calibri"/>
                <a:cs typeface="Calibri"/>
              </a:rPr>
              <a:t>променят</a:t>
            </a:r>
            <a:r>
              <a:rPr lang="en-GB" sz="3350" b="1" dirty="0">
                <a:latin typeface="Calibri"/>
                <a:cs typeface="Calibri"/>
              </a:rPr>
              <a:t> </a:t>
            </a:r>
            <a:r>
              <a:rPr lang="en-GB" sz="3350" dirty="0">
                <a:latin typeface="Calibri"/>
                <a:cs typeface="Calibri"/>
              </a:rPr>
              <a:t>при вмъкване</a:t>
            </a:r>
          </a:p>
          <a:p>
            <a:pPr marL="0" indent="0">
              <a:buClr>
                <a:schemeClr val="tx1"/>
              </a:buClr>
              <a:buNone/>
            </a:pPr>
            <a:endParaRPr lang="bg" sz="3350" dirty="0">
              <a:latin typeface="Consolas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CCE0DFA-E980-443C-8EF2-86E3DE57C011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05E1BA48-451F-422E-8742-EF9AEA994F4F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1E5129B-226C-4549-BF27-42024C903BE2}"/>
              </a:ext>
            </a:extLst>
          </p:cNvPr>
          <p:cNvSpPr txBox="1">
            <a:spLocks/>
          </p:cNvSpPr>
          <p:nvPr/>
        </p:nvSpPr>
        <p:spPr>
          <a:xfrm>
            <a:off x="3121891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4912888-EC67-49E5-87C5-EA8FC9207337}"/>
              </a:ext>
            </a:extLst>
          </p:cNvPr>
          <p:cNvSpPr txBox="1">
            <a:spLocks/>
          </p:cNvSpPr>
          <p:nvPr/>
        </p:nvSpPr>
        <p:spPr>
          <a:xfrm>
            <a:off x="3121891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207579-03CC-A298-2973-6E555A9A8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961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00013 0.096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Списък от Т</a:t>
            </a:r>
            <a:r>
              <a:rPr lang="en-US" sz="3950" dirty="0"/>
              <a:t> – Примери за основни методи</a:t>
            </a:r>
            <a:endParaRPr lang="en-US" sz="3950" dirty="0">
              <a:cs typeface="Calibri"/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2921769" y="4893537"/>
            <a:ext cx="1404980" cy="1451682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5401" y="1342015"/>
            <a:ext cx="10873207" cy="3388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List&lt;int&gt;</a:t>
            </a:r>
            <a:r>
              <a:rPr lang="en-US" sz="2600" dirty="0">
                <a:solidFill>
                  <a:schemeClr val="tx1"/>
                </a:solidFill>
              </a:rPr>
              <a:t> nums = </a:t>
            </a:r>
            <a:r>
              <a:rPr lang="en-US" sz="2600" dirty="0">
                <a:solidFill>
                  <a:schemeClr val="bg1"/>
                </a:solidFill>
              </a:rPr>
              <a:t>new List&lt;int&gt; {</a:t>
            </a:r>
            <a:r>
              <a:rPr lang="en-US" sz="2600" dirty="0">
                <a:solidFill>
                  <a:schemeClr val="tx1"/>
                </a:solidFill>
              </a:rPr>
              <a:t> 10, 20, 30, 40, 50, 60 </a:t>
            </a:r>
            <a:r>
              <a:rPr lang="en-US" sz="2600" dirty="0">
                <a:solidFill>
                  <a:schemeClr val="bg1"/>
                </a:solidFill>
              </a:rPr>
              <a:t>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Remove(</a:t>
            </a:r>
            <a:r>
              <a:rPr lang="en-US" sz="2600" dirty="0">
                <a:solidFill>
                  <a:schemeClr val="tx1"/>
                </a:solidFill>
              </a:rPr>
              <a:t>30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Add(</a:t>
            </a:r>
            <a:r>
              <a:rPr lang="en-US" sz="2600" dirty="0">
                <a:solidFill>
                  <a:schemeClr val="tx1"/>
                </a:solidFill>
              </a:rPr>
              <a:t>100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Insert(</a:t>
            </a:r>
            <a:r>
              <a:rPr lang="en-US" sz="2600" dirty="0">
                <a:solidFill>
                  <a:schemeClr val="tx1"/>
                </a:solidFill>
              </a:rPr>
              <a:t>0, -100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</a:t>
            </a:r>
            <a:r>
              <a:rPr lang="en-US" sz="2600" dirty="0">
                <a:solidFill>
                  <a:schemeClr val="bg1"/>
                </a:solidFill>
              </a:rPr>
              <a:t>string.Join(</a:t>
            </a:r>
            <a:r>
              <a:rPr lang="en-US" sz="2600" dirty="0">
                <a:solidFill>
                  <a:schemeClr val="tx1"/>
                </a:solidFill>
              </a:rPr>
              <a:t>", ", nums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Console.WriteLine($"Count: {nums.</a:t>
            </a:r>
            <a:r>
              <a:rPr lang="en-US" sz="2600" dirty="0">
                <a:solidFill>
                  <a:schemeClr val="bg1"/>
                </a:solidFill>
              </a:rPr>
              <a:t>Count</a:t>
            </a:r>
            <a:r>
              <a:rPr lang="en-US" sz="2600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51992" y="5178648"/>
            <a:ext cx="5813066" cy="1202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-100, 10, 20, 40, 50, 60, 100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Count: 7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D05444-42E1-88E2-5F78-B0759A55E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23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3897</TotalTime>
  <Words>2030</Words>
  <Application>Microsoft Macintosh PowerPoint</Application>
  <PresentationFormat>Widescreen</PresentationFormat>
  <Paragraphs>320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SoftUni</vt:lpstr>
      <vt:lpstr>Списъци</vt:lpstr>
      <vt:lpstr>Съдържание</vt:lpstr>
      <vt:lpstr>Списък</vt:lpstr>
      <vt:lpstr>Списък</vt:lpstr>
      <vt:lpstr>Списък от Т – Основни методи</vt:lpstr>
      <vt:lpstr>Add() – Добавяне на елемент</vt:lpstr>
      <vt:lpstr>Remove() – Премахване на елемент</vt:lpstr>
      <vt:lpstr>Insert() –Вмъкване на елемент </vt:lpstr>
      <vt:lpstr>Списък от Т – Примери за основни методи</vt:lpstr>
      <vt:lpstr>For-цикъл, String.Split(), String.Join()</vt:lpstr>
      <vt:lpstr>Четене на списък от конзолата</vt:lpstr>
      <vt:lpstr>Четене на списък от един ред</vt:lpstr>
      <vt:lpstr>Отпечатване на списък на конзолата</vt:lpstr>
      <vt:lpstr>Задача: Списък с продукти</vt:lpstr>
      <vt:lpstr>Решение: Списък с продукти</vt:lpstr>
      <vt:lpstr>Задача: Удвояване на числа</vt:lpstr>
      <vt:lpstr>Решение: Удвояване на числа</vt:lpstr>
      <vt:lpstr>Задача: Обединяване на списъци</vt:lpstr>
      <vt:lpstr>Решение: Обединяване на списъци (1)</vt:lpstr>
      <vt:lpstr>Решение: Обединяване на списъци (2)</vt:lpstr>
      <vt:lpstr>Сортиране на списък</vt:lpstr>
      <vt:lpstr>Сортиране на списък</vt:lpstr>
      <vt:lpstr>Задача: Номериран списък от продукти</vt:lpstr>
      <vt:lpstr>Решение: Номериран списък от продукти</vt:lpstr>
      <vt:lpstr>Задача: Премахнете отрицателните числа</vt:lpstr>
      <vt:lpstr>Решение: Премахнете отрицателните числа</vt:lpstr>
      <vt:lpstr>Какво научихме 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Списъци</dc:title>
  <dc:subject>Модул 2 - Структури от данни и алгоритми</dc:subject>
  <dc:creator>BG-IT-Edu</dc:creator>
  <cp:keywords>C#; SoftUni Foundation;  programming; Software University; SoftUni; programming; coding; software development; education; training; course; list; t; generic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134</cp:revision>
  <dcterms:created xsi:type="dcterms:W3CDTF">2018-05-23T13:08:44Z</dcterms:created>
  <dcterms:modified xsi:type="dcterms:W3CDTF">2024-07-01T18:21:59Z</dcterms:modified>
  <cp:category>C# Course @ SoftUni – https://softuni.bg/courses/technology-fundamentals</cp:category>
</cp:coreProperties>
</file>