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94" r:id="rId2"/>
    <p:sldId id="495" r:id="rId3"/>
    <p:sldId id="641" r:id="rId4"/>
    <p:sldId id="499" r:id="rId5"/>
    <p:sldId id="503" r:id="rId6"/>
    <p:sldId id="501" r:id="rId7"/>
    <p:sldId id="642" r:id="rId8"/>
    <p:sldId id="638" r:id="rId9"/>
    <p:sldId id="471" r:id="rId10"/>
    <p:sldId id="472" r:id="rId11"/>
    <p:sldId id="637" r:id="rId12"/>
    <p:sldId id="646" r:id="rId13"/>
    <p:sldId id="508" r:id="rId14"/>
    <p:sldId id="639" r:id="rId15"/>
    <p:sldId id="625" r:id="rId16"/>
    <p:sldId id="626" r:id="rId17"/>
    <p:sldId id="510" r:id="rId18"/>
    <p:sldId id="511" r:id="rId19"/>
    <p:sldId id="512" r:id="rId20"/>
    <p:sldId id="513" r:id="rId21"/>
    <p:sldId id="528" r:id="rId22"/>
    <p:sldId id="624" r:id="rId23"/>
    <p:sldId id="643" r:id="rId24"/>
    <p:sldId id="516" r:id="rId25"/>
    <p:sldId id="517" r:id="rId26"/>
    <p:sldId id="518" r:id="rId27"/>
    <p:sldId id="519" r:id="rId28"/>
    <p:sldId id="526" r:id="rId29"/>
    <p:sldId id="527" r:id="rId30"/>
    <p:sldId id="521" r:id="rId31"/>
    <p:sldId id="349" r:id="rId32"/>
    <p:sldId id="504" r:id="rId33"/>
    <p:sldId id="50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4FE159F-3F49-4E7B-AA60-A03DE85F191D}">
          <p14:sldIdLst>
            <p14:sldId id="494"/>
            <p14:sldId id="495"/>
          </p14:sldIdLst>
        </p14:section>
        <p14:section name="Низове" id="{FE5C0C26-101D-45BC-A451-C071819000DF}">
          <p14:sldIdLst>
            <p14:sldId id="641"/>
            <p14:sldId id="499"/>
            <p14:sldId id="503"/>
            <p14:sldId id="501"/>
          </p14:sldIdLst>
        </p14:section>
        <p14:section name="Манипулиране на низ" id="{9BFD6E14-29A9-446C-9AF7-6EBF660BDD51}">
          <p14:sldIdLst>
            <p14:sldId id="642"/>
            <p14:sldId id="638"/>
            <p14:sldId id="471"/>
            <p14:sldId id="472"/>
            <p14:sldId id="637"/>
            <p14:sldId id="646"/>
            <p14:sldId id="508"/>
            <p14:sldId id="639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Изграждане и модификация на низ" id="{4052FC52-07E0-4BF0-A196-14AEFEE1C536}">
          <p14:sldIdLst>
            <p14:sldId id="643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Обобщение" id="{8B53D1E3-C6FD-46A1-8B62-A376ECBAD524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0" autoAdjust="0"/>
    <p:restoredTop sz="95215" autoAdjust="0"/>
  </p:normalViewPr>
  <p:slideViewPr>
    <p:cSldViewPr showGuides="1">
      <p:cViewPr varScale="1">
        <p:scale>
          <a:sx n="116" d="100"/>
          <a:sy n="116" d="100"/>
        </p:scale>
        <p:origin x="208" y="8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70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7C13E8-C214-5F8C-D2F3-AB12D1BF520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19712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7408EE-68AE-B806-98E4-FFDC284B96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1567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48FFF33-4379-52FE-CAB6-0B62F938C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45753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39439BC-FA7E-EE66-7A51-A64A03F6ED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38604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G-IT-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2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2" y="5874765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468229" y="5426440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29982" y="5874765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https://github.com/BG-IT-Edu</a:t>
            </a:r>
            <a:endParaRPr lang="bg-BG" sz="1800" dirty="0">
              <a:effectLst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20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314000"/>
            <a:ext cx="11083636" cy="604787"/>
          </a:xfrm>
        </p:spPr>
        <p:txBody>
          <a:bodyPr>
            <a:normAutofit lnSpcReduction="10000"/>
          </a:bodyPr>
          <a:lstStyle/>
          <a:p>
            <a:r>
              <a:rPr lang="bg-BG" sz="3550" dirty="0"/>
              <a:t>Манипулиране </a:t>
            </a:r>
            <a:r>
              <a:rPr lang="en-US" sz="3550" dirty="0"/>
              <a:t>на низ</a:t>
            </a:r>
            <a:r>
              <a:rPr lang="bg-BG" sz="3550" dirty="0"/>
              <a:t> </a:t>
            </a:r>
            <a:r>
              <a:rPr lang="en-US" sz="3550" dirty="0"/>
              <a:t>чрез класа</a:t>
            </a:r>
            <a:r>
              <a:rPr lang="bg-BG" sz="3550" dirty="0"/>
              <a:t> </a:t>
            </a:r>
            <a:r>
              <a:rPr lang="en-US" sz="3550" dirty="0"/>
              <a:t>.NET String</a:t>
            </a:r>
            <a:endParaRPr lang="bg-BG" sz="3550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350" dirty="0"/>
              <a:t>Стрингообработка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 rot="301619">
            <a:off x="7471542" y="2835764"/>
            <a:ext cx="5027890" cy="1830811"/>
            <a:chOff x="3503612" y="2627257"/>
            <a:chExt cx="3810000" cy="138733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76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38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200089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62089" y="263156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21767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41614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6292" y="1372137"/>
            <a:ext cx="9319419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chemeClr val="bg1"/>
                </a:solidFill>
              </a:rPr>
              <a:t>string[] </a:t>
            </a:r>
            <a:r>
              <a:rPr lang="en-GB" sz="2398" dirty="0"/>
              <a:t>words = Console.ReadLine().</a:t>
            </a:r>
            <a:r>
              <a:rPr lang="en-GB" sz="2398" dirty="0">
                <a:solidFill>
                  <a:schemeClr val="bg1"/>
                </a:solidFill>
              </a:rPr>
              <a:t>Split()</a:t>
            </a:r>
            <a:r>
              <a:rPr lang="en-GB" sz="2398" dirty="0"/>
              <a:t>;</a:t>
            </a:r>
          </a:p>
          <a:p>
            <a:r>
              <a:rPr lang="en-GB" sz="2398" dirty="0"/>
              <a:t>string result = "";</a:t>
            </a:r>
          </a:p>
          <a:p>
            <a:r>
              <a:rPr lang="en-GB" sz="2398" dirty="0"/>
              <a:t>foreach (string word in words)</a:t>
            </a:r>
          </a:p>
          <a:p>
            <a:r>
              <a:rPr lang="en-GB" sz="2398" dirty="0"/>
              <a:t>{</a:t>
            </a:r>
          </a:p>
          <a:p>
            <a:r>
              <a:rPr lang="en-GB" sz="2398" dirty="0"/>
              <a:t>  int repeatTimes = word.Length;</a:t>
            </a:r>
          </a:p>
          <a:p>
            <a:r>
              <a:rPr lang="en-GB" sz="2398" dirty="0"/>
              <a:t>  for (int i = 0; i &lt; repeatTimes; i++)</a:t>
            </a:r>
          </a:p>
          <a:p>
            <a:r>
              <a:rPr lang="en-GB" sz="2398" dirty="0"/>
              <a:t>    result </a:t>
            </a:r>
            <a:r>
              <a:rPr lang="en-GB" sz="2398" dirty="0">
                <a:solidFill>
                  <a:schemeClr val="bg1"/>
                </a:solidFill>
              </a:rPr>
              <a:t>+=</a:t>
            </a:r>
            <a:r>
              <a:rPr lang="en-GB" sz="2398" dirty="0"/>
              <a:t> word;</a:t>
            </a:r>
          </a:p>
          <a:p>
            <a:r>
              <a:rPr lang="en-GB" sz="2398" dirty="0"/>
              <a:t>}</a:t>
            </a:r>
          </a:p>
          <a:p>
            <a:r>
              <a:rPr lang="en-GB" sz="2398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3873279-0C3B-9932-3EB3-24EE5E542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31689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2E5850-1847-4E7D-8B09-569A15362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</a:t>
            </a:r>
            <a:r>
              <a:rPr lang="bg-BG" sz="3600" dirty="0"/>
              <a:t> връща </a:t>
            </a:r>
            <a:r>
              <a:rPr lang="bg-BG" sz="3600" b="1" dirty="0">
                <a:solidFill>
                  <a:schemeClr val="bg1"/>
                </a:solidFill>
              </a:rPr>
              <a:t>индекса</a:t>
            </a:r>
            <a:r>
              <a:rPr lang="bg-BG" sz="3600" dirty="0"/>
              <a:t>, на който се намира елементът, </a:t>
            </a:r>
            <a:r>
              <a:rPr lang="en-US" sz="3600" noProof="1"/>
              <a:t>или </a:t>
            </a:r>
            <a:r>
              <a:rPr lang="en-US" sz="3600" b="1" noProof="1">
                <a:solidFill>
                  <a:schemeClr val="bg1"/>
                </a:solidFill>
              </a:rPr>
              <a:t>-1</a:t>
            </a:r>
            <a:r>
              <a:rPr lang="bg-BG" sz="3600" noProof="1"/>
              <a:t>, ако елементът </a:t>
            </a:r>
            <a:r>
              <a:rPr lang="bg-BG" sz="3600" b="1" noProof="1"/>
              <a:t>не е намерен</a:t>
            </a:r>
            <a:r>
              <a:rPr lang="bg-BG" sz="3600" noProof="1"/>
              <a:t>:</a:t>
            </a:r>
            <a:endParaRPr lang="bg-BG" sz="3600" dirty="0"/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B92288-5D87-453E-873F-D1E1848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Търсене</a:t>
            </a:r>
            <a:r>
              <a:rPr lang="bg-BG" sz="3950" dirty="0"/>
              <a:t> </a:t>
            </a:r>
            <a:r>
              <a:rPr lang="en-GB" sz="3950" dirty="0"/>
              <a:t>(1)</a:t>
            </a:r>
            <a:endParaRPr lang="en-US" sz="395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2FC3D1B-A308-4AE4-A134-054B5D7A6C73}"/>
              </a:ext>
            </a:extLst>
          </p:cNvPr>
          <p:cNvSpPr txBox="1">
            <a:spLocks/>
          </p:cNvSpPr>
          <p:nvPr/>
        </p:nvSpPr>
        <p:spPr>
          <a:xfrm>
            <a:off x="724621" y="2979000"/>
            <a:ext cx="11028409" cy="24027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GB" sz="2799" dirty="0">
                <a:solidFill>
                  <a:schemeClr val="bg1"/>
                </a:solidFill>
              </a:rPr>
              <a:t>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568B4-B581-BDDC-7F04-B5B8246DEECA}"/>
              </a:ext>
            </a:extLst>
          </p:cNvPr>
          <p:cNvSpPr txBox="1"/>
          <p:nvPr/>
        </p:nvSpPr>
        <p:spPr>
          <a:xfrm>
            <a:off x="9778500" y="3573374"/>
            <a:ext cx="117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6A1E7-1A4A-D044-0114-C7D8C296CF6B}"/>
              </a:ext>
            </a:extLst>
          </p:cNvPr>
          <p:cNvSpPr txBox="1"/>
          <p:nvPr/>
        </p:nvSpPr>
        <p:spPr>
          <a:xfrm>
            <a:off x="9711000" y="4135997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4FA65-2ABD-FE43-5FB3-33F46A5EA543}"/>
              </a:ext>
            </a:extLst>
          </p:cNvPr>
          <p:cNvSpPr txBox="1"/>
          <p:nvPr/>
        </p:nvSpPr>
        <p:spPr>
          <a:xfrm>
            <a:off x="9711000" y="4713392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CD024D-C33F-918C-3347-F214A007BE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33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B4ED-7B6E-1954-C35A-311CFD14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/>
              <a:t>– </a:t>
            </a:r>
            <a:r>
              <a:rPr lang="en-US" sz="3600" dirty="0">
                <a:ea typeface="+mn-lt"/>
                <a:cs typeface="+mn-lt"/>
              </a:rPr>
              <a:t>връща </a:t>
            </a:r>
            <a:r>
              <a:rPr lang="en-US" sz="3600" b="1" dirty="0">
                <a:solidFill>
                  <a:schemeClr val="bg1"/>
                </a:solidFill>
              </a:rPr>
              <a:t>последния индекс</a:t>
            </a:r>
            <a:r>
              <a:rPr lang="bg-BG" sz="3600" dirty="0"/>
              <a:t>, на който се намира дадения елемент, или </a:t>
            </a:r>
            <a:r>
              <a:rPr lang="bg-BG" sz="3600" b="1" dirty="0">
                <a:solidFill>
                  <a:schemeClr val="bg1"/>
                </a:solidFill>
              </a:rPr>
              <a:t>-1</a:t>
            </a:r>
            <a:r>
              <a:rPr lang="bg-BG" sz="3600" dirty="0"/>
              <a:t>, ако </a:t>
            </a:r>
            <a:r>
              <a:rPr lang="bg-BG" sz="3600" b="1" dirty="0"/>
              <a:t>не е намерен</a:t>
            </a:r>
            <a:endParaRPr lang="en-US" sz="3600" b="1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F6F82-474F-A543-287B-5BEB5CE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(2)</a:t>
            </a:r>
            <a:endParaRPr lang="en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0EB212A-781B-1391-AFD7-3EEF1A96B1D7}"/>
              </a:ext>
            </a:extLst>
          </p:cNvPr>
          <p:cNvSpPr txBox="1">
            <a:spLocks/>
          </p:cNvSpPr>
          <p:nvPr/>
        </p:nvSpPr>
        <p:spPr>
          <a:xfrm>
            <a:off x="608027" y="3128766"/>
            <a:ext cx="11028409" cy="240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5712A-9A0F-B1BA-2019-16EC3710D982}"/>
              </a:ext>
            </a:extLst>
          </p:cNvPr>
          <p:cNvSpPr txBox="1"/>
          <p:nvPr/>
        </p:nvSpPr>
        <p:spPr>
          <a:xfrm>
            <a:off x="10348855" y="3758371"/>
            <a:ext cx="147361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58AC0-8540-4D53-40A9-276488E7657E}"/>
              </a:ext>
            </a:extLst>
          </p:cNvPr>
          <p:cNvSpPr txBox="1"/>
          <p:nvPr/>
        </p:nvSpPr>
        <p:spPr>
          <a:xfrm>
            <a:off x="10297711" y="4330335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29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6CF2B-BDE9-703F-EDFF-F09D92CEC2CA}"/>
              </a:ext>
            </a:extLst>
          </p:cNvPr>
          <p:cNvSpPr txBox="1"/>
          <p:nvPr/>
        </p:nvSpPr>
        <p:spPr>
          <a:xfrm>
            <a:off x="10275108" y="4870127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39CDB9-91CE-0F04-342B-9B1240375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409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8847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/>
              </a:rPr>
              <a:t>Contains()</a:t>
            </a:r>
            <a:r>
              <a:rPr lang="en-US" sz="3600" dirty="0"/>
              <a:t> – </a:t>
            </a:r>
            <a:r>
              <a:rPr lang="bg-BG" sz="3600" dirty="0"/>
              <a:t>проверява</a:t>
            </a:r>
            <a:r>
              <a:rPr lang="en-US" sz="3600" dirty="0"/>
              <a:t> </a:t>
            </a:r>
            <a:r>
              <a:rPr lang="bg-BG" sz="3600" dirty="0"/>
              <a:t>дали низът съдържа даден </a:t>
            </a:r>
            <a:r>
              <a:rPr lang="bg-BG" sz="3600" b="1" dirty="0">
                <a:solidFill>
                  <a:schemeClr val="bg1"/>
                </a:solidFill>
              </a:rPr>
              <a:t>подниз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6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Търсене </a:t>
            </a:r>
            <a:r>
              <a:rPr lang="en-GB" sz="3950" dirty="0"/>
              <a:t>(3)</a:t>
            </a:r>
            <a:endParaRPr lang="bg-BG" sz="3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1BD09D4-99AC-460F-A723-CBAD27F66149}"/>
              </a:ext>
            </a:extLst>
          </p:cNvPr>
          <p:cNvSpPr txBox="1">
            <a:spLocks/>
          </p:cNvSpPr>
          <p:nvPr/>
        </p:nvSpPr>
        <p:spPr>
          <a:xfrm>
            <a:off x="677862" y="3066611"/>
            <a:ext cx="10836275" cy="2172491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string text = "I love fruits.";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("fruits"));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("L"));</a:t>
            </a:r>
            <a:endParaRPr lang="en-GB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("banana")); 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8FD3-775D-04C3-05EF-6815103CC43A}"/>
              </a:ext>
            </a:extLst>
          </p:cNvPr>
          <p:cNvSpPr txBox="1"/>
          <p:nvPr/>
        </p:nvSpPr>
        <p:spPr>
          <a:xfrm>
            <a:off x="9548451" y="3524980"/>
            <a:ext cx="18075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86651-9974-099B-C06B-27375CC4F3DE}"/>
              </a:ext>
            </a:extLst>
          </p:cNvPr>
          <p:cNvSpPr txBox="1"/>
          <p:nvPr/>
        </p:nvSpPr>
        <p:spPr>
          <a:xfrm>
            <a:off x="9499441" y="4031087"/>
            <a:ext cx="243729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9E3C-580A-D5BC-AAD3-37092B9B3414}"/>
              </a:ext>
            </a:extLst>
          </p:cNvPr>
          <p:cNvSpPr txBox="1"/>
          <p:nvPr/>
        </p:nvSpPr>
        <p:spPr>
          <a:xfrm>
            <a:off x="9427676" y="4573178"/>
            <a:ext cx="218542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CB4330C-62BE-91A3-1B07-C9937E678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013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35611BE-DA32-42F9-B0EF-F3CBB4107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индекс, int дължина</a:t>
            </a:r>
            <a:r>
              <a:rPr lang="en-GB" sz="3400" dirty="0">
                <a:latin typeface="Consolas"/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</a:t>
            </a:r>
            <a:r>
              <a:rPr lang="en-GB" sz="3400" dirty="0">
                <a:latin typeface="Consolas"/>
              </a:rPr>
              <a:t>)</a:t>
            </a:r>
            <a:endParaRPr lang="bg-BG" sz="3400" dirty="0">
              <a:latin typeface="Consolas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45CEB5-B2BD-47A8-A015-430653C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Подниз</a:t>
            </a:r>
            <a:endParaRPr lang="bg-BG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3B0F99-02CB-4243-96AB-CDABC4774BDF}"/>
              </a:ext>
            </a:extLst>
          </p:cNvPr>
          <p:cNvSpPr txBox="1">
            <a:spLocks/>
          </p:cNvSpPr>
          <p:nvPr/>
        </p:nvSpPr>
        <p:spPr>
          <a:xfrm>
            <a:off x="767409" y="1898484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</a:t>
            </a:r>
            <a:r>
              <a:rPr lang="en-US" dirty="0"/>
              <a:t>text</a:t>
            </a:r>
            <a:r>
              <a:rPr lang="en-US" noProof="1">
                <a:cs typeface="Consolas" pitchFamily="49" charset="0"/>
              </a:rPr>
              <a:t> = "</a:t>
            </a:r>
            <a:r>
              <a:rPr lang="en-US" dirty="0"/>
              <a:t>My name is John</a:t>
            </a:r>
            <a:r>
              <a:rPr lang="en-US" noProof="1">
                <a:cs typeface="Consolas" pitchFamily="49" charset="0"/>
              </a:rPr>
              <a:t>";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</a:t>
            </a:r>
            <a:r>
              <a:rPr lang="en-US" dirty="0"/>
              <a:t>extractedWord</a:t>
            </a:r>
            <a:r>
              <a:rPr lang="en-US" noProof="1">
                <a:cs typeface="Consolas" pitchFamily="49" charset="0"/>
              </a:rPr>
              <a:t> = </a:t>
            </a:r>
            <a:r>
              <a:rPr lang="en-US" dirty="0"/>
              <a:t>text</a:t>
            </a:r>
            <a:r>
              <a:rPr lang="en-US" noProof="1">
                <a:cs typeface="Consolas" pitchFamily="49" charset="0"/>
              </a:rPr>
              <a:t>.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Substring</a:t>
            </a:r>
            <a:r>
              <a:rPr lang="en-US" noProof="1">
                <a:cs typeface="Consolas" pitchFamily="49" charset="0"/>
              </a:rPr>
              <a:t>(0, 2);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Console.WriteLine(</a:t>
            </a:r>
            <a:r>
              <a:rPr lang="en-US" dirty="0"/>
              <a:t>extractedWord</a:t>
            </a:r>
            <a:r>
              <a:rPr lang="en-US" noProof="1">
                <a:cs typeface="Consolas" pitchFamily="49" charset="0"/>
              </a:rPr>
              <a:t>);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A454212-53BE-4462-9857-E7406A66385D}"/>
              </a:ext>
            </a:extLst>
          </p:cNvPr>
          <p:cNvSpPr txBox="1">
            <a:spLocks/>
          </p:cNvSpPr>
          <p:nvPr/>
        </p:nvSpPr>
        <p:spPr>
          <a:xfrm>
            <a:off x="789482" y="4562780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text = "My name is John";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extractedWord = text.</a:t>
            </a:r>
            <a:r>
              <a:rPr lang="en-US" sz="2800" dirty="0">
                <a:solidFill>
                  <a:schemeClr val="bg1"/>
                </a:solidFill>
              </a:rPr>
              <a:t>Substring</a:t>
            </a:r>
            <a:r>
              <a:rPr lang="en-US" sz="2800" dirty="0">
                <a:solidFill>
                  <a:schemeClr val="tx1"/>
                </a:solidFill>
              </a:rPr>
              <a:t>(11);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Console.WriteLine(extractedWord);</a:t>
            </a:r>
            <a:r>
              <a:rPr lang="en-US" sz="2800" dirty="0">
                <a:solidFill>
                  <a:srgbClr val="234465"/>
                </a:solidFill>
              </a:rPr>
              <a:t> 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FB859-C912-01DF-08B1-5E066C5ED2F2}"/>
              </a:ext>
            </a:extLst>
          </p:cNvPr>
          <p:cNvSpPr txBox="1"/>
          <p:nvPr/>
        </p:nvSpPr>
        <p:spPr>
          <a:xfrm>
            <a:off x="7461000" y="3069000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My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31E62-230B-7C03-141E-4A7188754490}"/>
              </a:ext>
            </a:extLst>
          </p:cNvPr>
          <p:cNvSpPr txBox="1"/>
          <p:nvPr/>
        </p:nvSpPr>
        <p:spPr>
          <a:xfrm>
            <a:off x="7420860" y="5723321"/>
            <a:ext cx="171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John</a:t>
            </a:r>
            <a:endParaRPr lang="en-BG" sz="28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441CCE-9C0A-6431-32EE-3EDCAFBE8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7825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  <p:bldP spid="2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GB" sz="3950" dirty="0">
                <a:ea typeface="+mj-lt"/>
                <a:cs typeface="+mj-lt"/>
              </a:rPr>
              <a:t>Подниз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>
                <a:cs typeface="Calibri"/>
              </a:rPr>
              <a:t>Даден</a:t>
            </a:r>
            <a:r>
              <a:rPr lang="bg-BG" sz="3600" dirty="0">
                <a:cs typeface="Calibri"/>
              </a:rPr>
              <a:t>и са</a:t>
            </a:r>
            <a:r>
              <a:rPr lang="en-US" sz="3600" dirty="0">
                <a:cs typeface="Calibri"/>
              </a:rPr>
              <a:t> ви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600" dirty="0">
                <a:cs typeface="Calibri"/>
              </a:rPr>
              <a:t> и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дума за премахване</a:t>
            </a:r>
          </a:p>
          <a:p>
            <a:pPr marL="456565" indent="-456565"/>
            <a:r>
              <a:rPr lang="en-US" sz="3600" dirty="0">
                <a:solidFill>
                  <a:schemeClr val="tx2"/>
                </a:solidFill>
                <a:cs typeface="Calibri"/>
              </a:rPr>
              <a:t>Премахнете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 поднизове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, които са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еднакви </a:t>
            </a:r>
            <a:r>
              <a:rPr lang="en-US" sz="3600" dirty="0">
                <a:cs typeface="Calibri"/>
              </a:rPr>
              <a:t>с</a:t>
            </a:r>
            <a:br>
              <a:rPr lang="en-US" sz="3600" b="1" dirty="0">
                <a:solidFill>
                  <a:schemeClr val="bg1"/>
                </a:solidFill>
                <a:cs typeface="Calibri"/>
              </a:rPr>
            </a:br>
            <a:r>
              <a:rPr lang="en-US" sz="3600" b="1" dirty="0">
                <a:solidFill>
                  <a:schemeClr val="bg1"/>
                </a:solidFill>
                <a:cs typeface="Calibri"/>
              </a:rPr>
              <a:t>думата за премахване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3595519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ice</a:t>
            </a:r>
          </a:p>
          <a:p>
            <a:r>
              <a:rPr lang="en-US" sz="2399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677397" y="3793847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026" y="3693584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5061745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abc</a:t>
            </a:r>
          </a:p>
          <a:p>
            <a:r>
              <a:rPr lang="en-US" sz="2399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644180" y="5269541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592" y="5252958"/>
            <a:ext cx="13260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64" y="3594947"/>
            <a:ext cx="281668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key</a:t>
            </a:r>
          </a:p>
          <a:p>
            <a:r>
              <a:rPr lang="en-US" sz="2399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713498" y="378928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579" y="3709685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334" y="5065417"/>
            <a:ext cx="282529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word</a:t>
            </a:r>
          </a:p>
          <a:p>
            <a:r>
              <a:rPr lang="en-US" sz="2399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31096" y="5273213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205" y="5230045"/>
            <a:ext cx="884539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abc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0FF07D5-B4AC-E7AC-9DC8-C70832252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158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Подниз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72137"/>
            <a:ext cx="8037006" cy="477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https://judge.softuni.org/Contests/Practice/Index/4163#2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C8967D0-6591-2D95-EC30-1C207A311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4172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600" dirty="0"/>
              <a:t>Методът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разделя низ по даден </a:t>
            </a:r>
            <a:r>
              <a:rPr lang="en-US" sz="3600" b="1" dirty="0">
                <a:solidFill>
                  <a:schemeClr val="bg1"/>
                </a:solidFill>
              </a:rPr>
              <a:t>разделител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(1)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A734DA6-F66F-44F9-BF51-03755D8F72D0}"/>
              </a:ext>
            </a:extLst>
          </p:cNvPr>
          <p:cNvSpPr txBox="1">
            <a:spLocks/>
          </p:cNvSpPr>
          <p:nvPr/>
        </p:nvSpPr>
        <p:spPr>
          <a:xfrm>
            <a:off x="335361" y="1951992"/>
            <a:ext cx="11399533" cy="415489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noProof="1"/>
              <a:t>string text = "Hello, john@softuni.bg, you have been using</a:t>
            </a:r>
            <a:br>
              <a:rPr lang="en-US" sz="2600" noProof="1"/>
            </a:br>
            <a:r>
              <a:rPr lang="en-US" sz="2600" noProof="1"/>
              <a:t>john@softuni.bg in your registration";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noProof="1">
                <a:solidFill>
                  <a:schemeClr val="bg1"/>
                </a:solidFill>
              </a:rPr>
              <a:t>string[]</a:t>
            </a:r>
            <a:r>
              <a:rPr lang="en-US" sz="2600" noProof="1">
                <a:solidFill>
                  <a:srgbClr val="FFA000"/>
                </a:solidFill>
              </a:rPr>
              <a:t> </a:t>
            </a:r>
            <a:r>
              <a:rPr lang="en-US" sz="2600" noProof="1"/>
              <a:t>words = text.</a:t>
            </a:r>
            <a:r>
              <a:rPr lang="en-US" sz="2600" noProof="1">
                <a:solidFill>
                  <a:schemeClr val="bg1"/>
                </a:solidFill>
              </a:rPr>
              <a:t>Split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", "</a:t>
            </a:r>
            <a:r>
              <a:rPr lang="en-US" sz="2600" noProof="1"/>
              <a:t>);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words[]: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"Hello"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"john@softuni.bg"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"you have been using john@softuni.bg in your registration"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5DCC9FC-D84D-FACF-A7A8-879303D98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107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449000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600" dirty="0"/>
              <a:t> може да се използва с много разделители</a:t>
            </a:r>
            <a:endParaRPr lang="bg-BG" sz="3600" dirty="0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(2)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19AFC64-EBD0-49B9-A525-2F7526D67AED}"/>
              </a:ext>
            </a:extLst>
          </p:cNvPr>
          <p:cNvSpPr txBox="1">
            <a:spLocks/>
          </p:cNvSpPr>
          <p:nvPr/>
        </p:nvSpPr>
        <p:spPr>
          <a:xfrm>
            <a:off x="677862" y="2484000"/>
            <a:ext cx="10836275" cy="256182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chemeClr val="bg1"/>
                </a:solidFill>
              </a:rPr>
              <a:t>char[]</a:t>
            </a:r>
            <a:r>
              <a:rPr lang="en-US" noProof="1">
                <a:solidFill>
                  <a:srgbClr val="FFA000"/>
                </a:solidFill>
              </a:rPr>
              <a:t> </a:t>
            </a:r>
            <a:r>
              <a:rPr lang="en-US" noProof="1"/>
              <a:t>separators = </a:t>
            </a:r>
            <a:r>
              <a:rPr lang="en-US" noProof="1">
                <a:solidFill>
                  <a:schemeClr val="bg1"/>
                </a:solidFill>
              </a:rPr>
              <a:t>new char[] { </a:t>
            </a:r>
            <a:r>
              <a:rPr lang="en-US" noProof="1"/>
              <a:t>' '</a:t>
            </a:r>
            <a:r>
              <a:rPr lang="en-US" noProof="1">
                <a:solidFill>
                  <a:schemeClr val="bg1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','</a:t>
            </a:r>
            <a:r>
              <a:rPr lang="en-US" noProof="1">
                <a:solidFill>
                  <a:schemeClr val="bg1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'.' </a:t>
            </a:r>
            <a:r>
              <a:rPr lang="en-US" noProof="1">
                <a:solidFill>
                  <a:schemeClr val="bg1"/>
                </a:solidFill>
              </a:rPr>
              <a:t>}</a:t>
            </a:r>
            <a:r>
              <a:rPr lang="en-US" noProof="1"/>
              <a:t>;</a:t>
            </a:r>
          </a:p>
          <a:p>
            <a:pPr>
              <a:defRPr/>
            </a:pPr>
            <a:r>
              <a:rPr lang="en-US" noProof="1"/>
              <a:t>string text = "Hello, I am John.";</a:t>
            </a:r>
          </a:p>
          <a:p>
            <a:pPr>
              <a:defRPr/>
            </a:pPr>
            <a:r>
              <a:rPr lang="en-US" noProof="1"/>
              <a:t>string[] words = text.</a:t>
            </a:r>
            <a:r>
              <a:rPr lang="en-US" noProof="1">
                <a:solidFill>
                  <a:schemeClr val="bg1"/>
                </a:solidFill>
              </a:rPr>
              <a:t>Split</a:t>
            </a:r>
            <a:r>
              <a:rPr lang="en-US" noProof="1"/>
              <a:t>(</a:t>
            </a:r>
            <a:r>
              <a:rPr lang="en-US" noProof="1">
                <a:solidFill>
                  <a:schemeClr val="bg1"/>
                </a:solidFill>
              </a:rPr>
              <a:t>separators</a:t>
            </a:r>
            <a:r>
              <a:rPr lang="en-US" noProof="1"/>
              <a:t>);</a:t>
            </a:r>
          </a:p>
          <a:p>
            <a:pPr>
              <a:defRPr/>
            </a:pPr>
            <a:endParaRPr lang="en-US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i="1" noProof="1">
                <a:solidFill>
                  <a:srgbClr val="00B050"/>
                </a:solidFill>
              </a:rPr>
              <a:t>// "Hello", "", "I", "am", "John", ""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7D501D9-9710-3640-E459-B700F0458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772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00" noProof="1"/>
              <a:t>Командата</a:t>
            </a:r>
            <a:r>
              <a:rPr lang="bg-BG" sz="3400" b="1" noProof="1">
                <a:latin typeface="+mj-lt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/>
              <a:t>се използва за </a:t>
            </a:r>
            <a:r>
              <a:rPr lang="en-US" sz="3400" b="1" dirty="0"/>
              <a:t>премахване</a:t>
            </a:r>
            <a:r>
              <a:rPr lang="en-US" sz="3400" dirty="0"/>
              <a:t> на </a:t>
            </a:r>
            <a:r>
              <a:rPr lang="en-US" sz="3400" b="1" dirty="0"/>
              <a:t>празните </a:t>
            </a:r>
            <a:r>
              <a:rPr lang="bg-BG" sz="3400" b="1" dirty="0"/>
              <a:t>елементи</a:t>
            </a:r>
            <a:r>
              <a:rPr lang="en-US" sz="3400" b="1" dirty="0"/>
              <a:t> </a:t>
            </a:r>
            <a:r>
              <a:rPr lang="en-US" sz="3400" dirty="0"/>
              <a:t>от вър</a:t>
            </a:r>
            <a:r>
              <a:rPr lang="bg-BG" sz="3400" dirty="0"/>
              <a:t>на</a:t>
            </a:r>
            <a:r>
              <a:rPr lang="en-US" sz="3400" dirty="0"/>
              <a:t>тия масив</a:t>
            </a:r>
            <a:endParaRPr lang="bg-BG" sz="34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(3)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3351280-7625-4125-BB75-5B5EAAA02FC4}"/>
              </a:ext>
            </a:extLst>
          </p:cNvPr>
          <p:cNvSpPr txBox="1">
            <a:spLocks/>
          </p:cNvSpPr>
          <p:nvPr/>
        </p:nvSpPr>
        <p:spPr>
          <a:xfrm>
            <a:off x="642923" y="3114000"/>
            <a:ext cx="11025000" cy="317276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char[] separators = new char[] { ' ', ',', '.' };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string text = "Hello, I am John.";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latin typeface="Consolas"/>
              </a:rPr>
              <a:t>string[] words = text</a:t>
            </a:r>
            <a:br>
              <a:rPr lang="en-GB" sz="2400" dirty="0"/>
            </a:br>
            <a:r>
              <a:rPr lang="en-GB" sz="2400" dirty="0">
                <a:latin typeface="Consolas"/>
              </a:rPr>
              <a:t> .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separators</a:t>
            </a:r>
            <a:r>
              <a:rPr lang="en-GB" sz="2400" dirty="0">
                <a:latin typeface="Consolas"/>
              </a:rPr>
              <a:t>,</a:t>
            </a:r>
            <a:r>
              <a:rPr lang="bg-BG" sz="2400" dirty="0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400" dirty="0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GB" sz="2400" dirty="0">
                <a:latin typeface="Consolas"/>
              </a:rPr>
              <a:t>);</a:t>
            </a:r>
            <a:endParaRPr lang="bg-BG" sz="2400" dirty="0">
              <a:latin typeface="Consolas"/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solidFill>
                  <a:srgbClr val="234465"/>
                </a:solidFill>
              </a:rPr>
              <a:t> 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i="1" dirty="0">
                <a:solidFill>
                  <a:srgbClr val="00B050"/>
                </a:solidFill>
              </a:rPr>
              <a:t>//</a:t>
            </a:r>
            <a:r>
              <a:rPr lang="bg-BG" sz="2400" i="1" dirty="0">
                <a:solidFill>
                  <a:srgbClr val="00B050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"Hello", "I", "am", "John"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3F27F4D-E74C-6B5B-3735-5B432F613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628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Какво е </a:t>
            </a:r>
            <a:r>
              <a:rPr lang="en-GB" b="1" dirty="0">
                <a:solidFill>
                  <a:schemeClr val="bg1"/>
                </a:solidFill>
              </a:rPr>
              <a:t>низ</a:t>
            </a:r>
            <a:r>
              <a:rPr lang="en-GB" dirty="0"/>
              <a:t>?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Манипулация</a:t>
            </a:r>
            <a:r>
              <a:rPr lang="en-GB" dirty="0"/>
              <a:t> на низ</a:t>
            </a:r>
            <a:endParaRPr lang="en-US" b="1" dirty="0">
              <a:solidFill>
                <a:schemeClr val="bg1"/>
              </a:solidFill>
            </a:endParaRPr>
          </a:p>
          <a:p>
            <a:pPr lvl="1" indent="-360045"/>
            <a:r>
              <a:rPr lang="en-GB" dirty="0"/>
              <a:t>Търсене</a:t>
            </a:r>
            <a:r>
              <a:rPr lang="bg-BG" dirty="0"/>
              <a:t> на</a:t>
            </a:r>
            <a:r>
              <a:rPr lang="en-GB" dirty="0"/>
              <a:t> подниз</a:t>
            </a:r>
            <a:endParaRPr lang="en-GB" dirty="0">
              <a:cs typeface="Calibri"/>
            </a:endParaRPr>
          </a:p>
          <a:p>
            <a:pPr lvl="1" indent="-360045"/>
            <a:r>
              <a:rPr lang="en-GB" dirty="0"/>
              <a:t>Разделяне</a:t>
            </a:r>
            <a:endParaRPr lang="bg-BG" dirty="0"/>
          </a:p>
          <a:p>
            <a:pPr lvl="1" indent="-360045"/>
            <a:r>
              <a:rPr lang="bg-BG" dirty="0"/>
              <a:t>Заместване в низ</a:t>
            </a:r>
            <a:endParaRPr lang="en-GB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dirty="0">
                <a:solidFill>
                  <a:schemeClr val="bg1"/>
                </a:solidFill>
              </a:rPr>
              <a:t>͏</a:t>
            </a:r>
            <a:r>
              <a:rPr lang="en-GB" b="1" dirty="0">
                <a:solidFill>
                  <a:schemeClr val="bg1"/>
                </a:solidFill>
              </a:rPr>
              <a:t>Изграждане </a:t>
            </a:r>
            <a:r>
              <a:rPr lang="en-GB" dirty="0">
                <a:solidFill>
                  <a:srgbClr val="234465"/>
                </a:solidFill>
              </a:rPr>
              <a:t>и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модификация</a:t>
            </a:r>
            <a:r>
              <a:rPr lang="en-GB" dirty="0"/>
              <a:t> на низ</a:t>
            </a:r>
            <a:endParaRPr lang="en-GB" dirty="0">
              <a:cs typeface="Calibri"/>
            </a:endParaRPr>
          </a:p>
          <a:p>
            <a:pPr lvl="1" indent="-360045"/>
            <a:r>
              <a:rPr lang="bg-BG" dirty="0"/>
              <a:t>Класът </a:t>
            </a:r>
            <a:r>
              <a:rPr lang="en-GB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/>
            <a:endParaRPr lang="en-GB" dirty="0">
              <a:cs typeface="Calibri"/>
            </a:endParaRPr>
          </a:p>
          <a:p>
            <a:pPr lvl="1" indent="-360045"/>
            <a:endParaRPr lang="bg-BG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ea typeface="+mj-lt"/>
                <a:cs typeface="+mj-lt"/>
              </a:rPr>
              <a:t>Съдържание</a:t>
            </a:r>
            <a:endParaRPr lang="bg-BG" sz="40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0CA7F80-9A49-8449-D259-DC50D828692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810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96FC1D2-EF61-4A4E-A97C-811CE90B6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US" sz="3400" dirty="0">
                <a:latin typeface="Consolas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стара стойност, нова стойност</a:t>
            </a:r>
            <a:r>
              <a:rPr lang="en-US" sz="3400" dirty="0">
                <a:solidFill>
                  <a:srgbClr val="234465"/>
                </a:solidFill>
                <a:latin typeface="Consolas"/>
              </a:rPr>
              <a:t>)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/>
              <a:t>–</a:t>
            </a:r>
            <a:r>
              <a:rPr lang="bg-BG" sz="3400" dirty="0"/>
              <a:t> </a:t>
            </a:r>
            <a:r>
              <a:rPr lang="en-US" sz="3400" dirty="0" err="1"/>
              <a:t>заменя</a:t>
            </a:r>
            <a:r>
              <a:rPr lang="en-US" sz="3400" dirty="0"/>
              <a:t> </a:t>
            </a:r>
            <a:r>
              <a:rPr lang="en-US" sz="3400" b="1" dirty="0"/>
              <a:t>всички </a:t>
            </a:r>
            <a:r>
              <a:rPr lang="bg-BG" sz="3400" b="1" dirty="0"/>
              <a:t>съвпадения </a:t>
            </a:r>
            <a:r>
              <a:rPr lang="bg-BG" sz="3400" dirty="0"/>
              <a:t>на </a:t>
            </a:r>
            <a:r>
              <a:rPr lang="bg-BG" sz="3400" b="1" dirty="0"/>
              <a:t>старата</a:t>
            </a:r>
            <a:r>
              <a:rPr lang="bg-BG" sz="3400" dirty="0"/>
              <a:t> </a:t>
            </a:r>
            <a:r>
              <a:rPr lang="en-US" sz="3400" dirty="0"/>
              <a:t>стойност с </a:t>
            </a:r>
            <a:r>
              <a:rPr lang="en-US" sz="3400" b="1" dirty="0"/>
              <a:t>нова</a:t>
            </a:r>
            <a:r>
              <a:rPr lang="en-US" sz="3400" dirty="0"/>
              <a:t> стойност</a:t>
            </a:r>
          </a:p>
          <a:p>
            <a:pPr marL="1066165" lvl="1" indent="-457200">
              <a:buClr>
                <a:schemeClr val="tx1"/>
              </a:buClr>
            </a:pPr>
            <a:r>
              <a:rPr lang="bg-BG" sz="3200" dirty="0"/>
              <a:t>Връща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</a:rPr>
              <a:t>нов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Заместване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4E39E6-9A2F-47FC-8128-B0E68264C6D5}"/>
              </a:ext>
            </a:extLst>
          </p:cNvPr>
          <p:cNvSpPr txBox="1">
            <a:spLocks/>
          </p:cNvSpPr>
          <p:nvPr/>
        </p:nvSpPr>
        <p:spPr>
          <a:xfrm>
            <a:off x="680141" y="3107874"/>
            <a:ext cx="10836275" cy="344585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1"/>
              <a:t>string text = "Hello, john@softuni.bg, you have been using john@softuni.bg in your registration.";</a:t>
            </a:r>
          </a:p>
          <a:p>
            <a:pPr>
              <a:defRPr/>
            </a:pPr>
            <a:r>
              <a:rPr lang="en-US" sz="2400" noProof="1"/>
              <a:t>string replacedText = text</a:t>
            </a:r>
            <a:br>
              <a:rPr lang="en-US" sz="2400" noProof="1"/>
            </a:br>
            <a:r>
              <a:rPr lang="en-US" sz="2400" noProof="1"/>
              <a:t>  .</a:t>
            </a:r>
            <a:r>
              <a:rPr lang="en-US" sz="2400" noProof="1">
                <a:solidFill>
                  <a:schemeClr val="bg1"/>
                </a:solidFill>
              </a:rPr>
              <a:t>Replace</a:t>
            </a:r>
            <a:r>
              <a:rPr lang="en-US" sz="2400" noProof="1"/>
              <a:t>(</a:t>
            </a:r>
            <a:r>
              <a:rPr lang="en-US" sz="2400" noProof="1">
                <a:solidFill>
                  <a:schemeClr val="bg1"/>
                </a:solidFill>
              </a:rPr>
              <a:t>"john@softuni.bg"</a:t>
            </a:r>
            <a:r>
              <a:rPr lang="en-US" sz="2400" noProof="1"/>
              <a:t>,</a:t>
            </a:r>
            <a:r>
              <a:rPr lang="en-US" sz="2400" noProof="1">
                <a:solidFill>
                  <a:srgbClr val="234465"/>
                </a:solidFill>
              </a:rPr>
              <a:t> </a:t>
            </a:r>
            <a:r>
              <a:rPr lang="en-US" sz="2400" noProof="1">
                <a:solidFill>
                  <a:schemeClr val="bg1"/>
                </a:solidFill>
              </a:rPr>
              <a:t>"john@softuni.com"</a:t>
            </a:r>
            <a:r>
              <a:rPr lang="en-US" sz="2400" noProof="1"/>
              <a:t>);</a:t>
            </a:r>
          </a:p>
          <a:p>
            <a:pPr>
              <a:defRPr/>
            </a:pPr>
            <a:r>
              <a:rPr lang="en-US" sz="2400" noProof="1"/>
              <a:t>Console.WriteLine(replacedText);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</a:t>
            </a:r>
            <a:r>
              <a:rPr lang="bg-BG" sz="2400" i="1" noProof="1">
                <a:solidFill>
                  <a:srgbClr val="00B050"/>
                </a:solidFill>
              </a:rPr>
              <a:t>Изход</a:t>
            </a:r>
            <a:r>
              <a:rPr lang="en-US" sz="2400" i="1" noProof="1">
                <a:solidFill>
                  <a:srgbClr val="00B050"/>
                </a:solidFill>
              </a:rPr>
              <a:t>: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B2C6C0-6945-8335-E310-FCCD36ACF8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79093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Текст филтър</a:t>
            </a:r>
            <a:endParaRPr lang="en-US" sz="3950" dirty="0">
              <a:cs typeface="Calibri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400" dirty="0">
                <a:cs typeface="Calibri"/>
              </a:rPr>
              <a:t>Даден ви е </a:t>
            </a:r>
            <a:r>
              <a:rPr lang="bg-BG" sz="3400" b="1" dirty="0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400" dirty="0">
                <a:cs typeface="Calibri"/>
              </a:rPr>
              <a:t>и низ със</a:t>
            </a:r>
            <a:r>
              <a:rPr lang="en-US" sz="3400" b="1" dirty="0">
                <a:cs typeface="Calibri"/>
              </a:rPr>
              <a:t> </a:t>
            </a:r>
            <a:r>
              <a:rPr lang="en-US" sz="3400" b="1" dirty="0">
                <a:solidFill>
                  <a:schemeClr val="bg1"/>
                </a:solidFill>
                <a:cs typeface="Calibri"/>
              </a:rPr>
              <a:t>забранени думи</a:t>
            </a:r>
          </a:p>
          <a:p>
            <a:pPr marL="989965" lvl="1" indent="-38036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alibri"/>
              </a:rPr>
              <a:t>Заменет</a:t>
            </a:r>
            <a:r>
              <a:rPr lang="bg-BG" sz="3200" b="1" dirty="0">
                <a:solidFill>
                  <a:schemeClr val="bg1"/>
                </a:solidFill>
                <a:cs typeface="Calibri"/>
              </a:rPr>
              <a:t>е</a:t>
            </a:r>
            <a:r>
              <a:rPr lang="en-US" sz="320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200" dirty="0">
                <a:cs typeface="Calibri"/>
              </a:rPr>
              <a:t>всички 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забранени думи </a:t>
            </a:r>
            <a:r>
              <a:rPr lang="en-US" sz="3200" dirty="0">
                <a:cs typeface="Calibri"/>
              </a:rPr>
              <a:t>със</a:t>
            </a:r>
            <a:r>
              <a:rPr lang="en-US" sz="3200" b="1" dirty="0">
                <a:solidFill>
                  <a:schemeClr val="bg1"/>
                </a:solidFill>
                <a:cs typeface="Calibri"/>
              </a:rPr>
              <a:t> звезди</a:t>
            </a:r>
          </a:p>
          <a:p>
            <a:pPr marL="456565" indent="-456565"/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47" y="3005335"/>
            <a:ext cx="9909905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Linux, Windows</a:t>
            </a:r>
          </a:p>
          <a:p>
            <a:r>
              <a:rPr lang="en-US" sz="2399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399" b="1" dirty="0">
                <a:latin typeface="Consolas" pitchFamily="49" charset="0"/>
              </a:rPr>
              <a:t>..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4372" y="447015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93" y="5130141"/>
            <a:ext cx="990342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dirty="0">
                <a:latin typeface="Consolas" pitchFamily="49" charset="0"/>
              </a:rPr>
              <a:t>It is not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, it is GNU/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.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 is merely the kernel, while GNU adds the functionality.</a:t>
            </a:r>
            <a:r>
              <a:rPr lang="bg-BG" sz="2799" b="1" dirty="0">
                <a:latin typeface="Consolas" pitchFamily="49" charset="0"/>
              </a:rPr>
              <a:t>..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3EAF89-E1E3-38A3-B407-222C7D370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5904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Текст филтър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40769"/>
            <a:ext cx="8037006" cy="478272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399" b="1" noProof="1">
                <a:latin typeface="+mj-lt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06001" y="2349000"/>
            <a:ext cx="4185000" cy="1574999"/>
          </a:xfrm>
          <a:prstGeom prst="wedgeRoundRectCallout">
            <a:avLst>
              <a:gd name="adj1" fmla="val -75144"/>
              <a:gd name="adj2" fmla="val 150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Contains(…)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noProof="1">
                <a:solidFill>
                  <a:schemeClr val="bg2"/>
                </a:solidFill>
              </a:rPr>
              <a:t>проверява </a:t>
            </a:r>
            <a:r>
              <a:rPr lang="en-US" sz="2800" b="1" noProof="1">
                <a:solidFill>
                  <a:schemeClr val="bg2"/>
                </a:solidFill>
                <a:ea typeface="+mn-lt"/>
                <a:cs typeface="+mn-lt"/>
              </a:rPr>
              <a:t>дали в текста има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забранена дума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081" y="4944817"/>
            <a:ext cx="4537919" cy="734183"/>
          </a:xfrm>
          <a:prstGeom prst="wedgeRoundRectCallout">
            <a:avLst>
              <a:gd name="adj1" fmla="val -75142"/>
              <a:gd name="adj2" fmla="val -629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Заменя</a:t>
            </a:r>
            <a:r>
              <a:rPr lang="en-US" sz="2800" b="1" dirty="0">
                <a:solidFill>
                  <a:schemeClr val="bg2"/>
                </a:solidFill>
              </a:rPr>
              <a:t> думата със 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звезди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си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https://judge.softuni.org/Contests/Practice/Index/4163#3</a:t>
            </a:r>
            <a:endParaRPr lang="en-US" sz="19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F1D20F-D780-9A59-AF56-E46459928F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5C0444DC-F71C-3F88-0AC6-F8DC116C5F48}"/>
              </a:ext>
            </a:extLst>
          </p:cNvPr>
          <p:cNvSpPr txBox="1"/>
          <p:nvPr/>
        </p:nvSpPr>
        <p:spPr>
          <a:xfrm>
            <a:off x="4161000" y="1695084"/>
            <a:ext cx="6127081" cy="101018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разделители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14506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BF1EFE6-AED9-2BD8-BE42-EF0DA11F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1377276"/>
            <a:ext cx="2714625" cy="2600325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1A02DBDB-410E-EEB3-EFDC-61A4D2C270F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Определение, употреба, сравнение и методи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3ADC0DE-6104-436A-AF04-4BC09F8D8E2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dirty="0"/>
              <a:t>StringBuilder 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55208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698306" y="1164206"/>
            <a:ext cx="10238431" cy="5274674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US" sz="3400" dirty="0"/>
              <a:t> </a:t>
            </a:r>
            <a:r>
              <a:rPr lang="bg-BG" sz="3400" dirty="0"/>
              <a:t>използва </a:t>
            </a:r>
            <a:r>
              <a:rPr lang="bg-BG" sz="3400" b="1" dirty="0">
                <a:solidFill>
                  <a:schemeClr val="bg1"/>
                </a:solidFill>
              </a:rPr>
              <a:t>буферно пространство</a:t>
            </a:r>
            <a:r>
              <a:rPr lang="bg-BG" sz="3400" dirty="0"/>
              <a:t>, което е разпределено предварително</a:t>
            </a:r>
            <a:endParaRPr lang="bg-BG" sz="34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 заделя памет </a:t>
            </a:r>
            <a:r>
              <a:rPr lang="bg-BG" sz="3200" dirty="0"/>
              <a:t>за повечето операции </a:t>
            </a:r>
            <a:r>
              <a:rPr lang="bg-BG" sz="3200" dirty="0">
                <a:sym typeface="Wingdings" panose="05000000000000000000" pitchFamily="2" charset="2"/>
              </a:rPr>
              <a:t></a:t>
            </a:r>
            <a:r>
              <a:rPr lang="bg-BG" sz="3200" dirty="0"/>
              <a:t> добра производителност</a:t>
            </a:r>
            <a:endParaRPr lang="bg-BG" sz="3200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bg-BG" sz="3199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Какво е StringBuilder</a:t>
            </a:r>
            <a:r>
              <a:rPr lang="en-GB" sz="3950" dirty="0"/>
              <a:t>?</a:t>
            </a:r>
            <a:endParaRPr lang="bg-BG" sz="3950" dirty="0">
              <a:cs typeface="Calibri"/>
            </a:endParaRPr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15771"/>
              </p:ext>
            </p:extLst>
          </p:nvPr>
        </p:nvGraphicFramePr>
        <p:xfrm>
          <a:off x="5757317" y="4242477"/>
          <a:ext cx="5524648" cy="431688"/>
        </p:xfrm>
        <a:graphic>
          <a:graphicData uri="http://schemas.openxmlformats.org/drawingml/2006/table">
            <a:tbl>
              <a:tblPr/>
              <a:tblGrid>
                <a:gridCol w="3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158" y="3322433"/>
            <a:ext cx="460255" cy="324405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844" y="3866921"/>
            <a:ext cx="460255" cy="218695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9827" y="1269071"/>
            <a:ext cx="331701" cy="5500842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8" name="TextBox 17"/>
          <p:cNvSpPr txBox="1"/>
          <p:nvPr/>
        </p:nvSpPr>
        <p:spPr>
          <a:xfrm>
            <a:off x="2439354" y="4130808"/>
            <a:ext cx="3278537" cy="1564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150" b="1" noProof="1">
                <a:latin typeface="Consolas"/>
                <a:cs typeface="Consolas" pitchFamily="49" charset="0"/>
              </a:rPr>
              <a:t>StringBuilder</a:t>
            </a:r>
            <a:r>
              <a:rPr lang="en-US" sz="3150" b="1" dirty="0"/>
              <a:t>:</a:t>
            </a:r>
            <a:endParaRPr lang="en-US" sz="3150" b="1" dirty="0">
              <a:cs typeface="Calibri"/>
            </a:endParaRPr>
          </a:p>
          <a:p>
            <a:pPr lvl="1">
              <a:spcBef>
                <a:spcPts val="1200"/>
              </a:spcBef>
            </a:pPr>
            <a:r>
              <a:rPr lang="en-US" sz="2750" b="1" dirty="0"/>
              <a:t>Дължина= 9</a:t>
            </a:r>
            <a:endParaRPr lang="en-US" sz="2750" b="1" dirty="0">
              <a:cs typeface="Calibri"/>
            </a:endParaRPr>
          </a:p>
          <a:p>
            <a:pPr lvl="1"/>
            <a:r>
              <a:rPr lang="en-US" sz="2750" b="1" dirty="0">
                <a:ea typeface="+mn-lt"/>
                <a:cs typeface="+mn-lt"/>
              </a:rPr>
              <a:t>Капацитет</a:t>
            </a:r>
            <a:r>
              <a:rPr lang="en-US" sz="2750" b="1" dirty="0"/>
              <a:t>= 15</a:t>
            </a:r>
            <a:endParaRPr lang="en-US" dirty="0"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0431" y="3286017"/>
            <a:ext cx="1766125" cy="5155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750" b="1" dirty="0"/>
              <a:t>Капацитет</a:t>
            </a:r>
            <a:endParaRPr lang="en-US" sz="2799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8421" y="5206651"/>
            <a:ext cx="2001022" cy="13723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Използван буфер, дължина</a:t>
            </a:r>
            <a:endParaRPr lang="bg-BG" dirty="0"/>
          </a:p>
        </p:txBody>
      </p:sp>
      <p:sp>
        <p:nvSpPr>
          <p:cNvPr id="21" name="TextBox 20"/>
          <p:cNvSpPr txBox="1"/>
          <p:nvPr/>
        </p:nvSpPr>
        <p:spPr>
          <a:xfrm>
            <a:off x="9417168" y="5210936"/>
            <a:ext cx="2296041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50" b="1" dirty="0"/>
              <a:t>Неизползван буфер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4AEFD9F-0ECD-D4F6-5296-CB722023E5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999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4A6727-4CE5-4F07-ACF1-BB813DBFD76C}"/>
              </a:ext>
            </a:extLst>
          </p:cNvPr>
          <p:cNvSpPr txBox="1">
            <a:spLocks/>
          </p:cNvSpPr>
          <p:nvPr/>
        </p:nvSpPr>
        <p:spPr>
          <a:xfrm>
            <a:off x="602961" y="2741239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sb = </a:t>
            </a:r>
            <a:r>
              <a:rPr lang="en-GB" noProof="1">
                <a:solidFill>
                  <a:schemeClr val="bg1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("Hello,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("John!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("I sent you an email.");</a:t>
            </a:r>
          </a:p>
          <a:p>
            <a:pPr>
              <a:defRPr/>
            </a:pPr>
            <a:r>
              <a:rPr lang="en-GB" noProof="1"/>
              <a:t>Console.WriteLine(sb);</a:t>
            </a:r>
          </a:p>
          <a:p>
            <a:pPr>
              <a:defRPr/>
            </a:pPr>
            <a:endParaRPr lang="en-GB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GB" i="1" noProof="1">
                <a:solidFill>
                  <a:srgbClr val="00B050"/>
                </a:solidFill>
              </a:rPr>
              <a:t>// Hello, John! I sent you an email.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4287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/>
              <a:t>Използваме</a:t>
            </a:r>
            <a:r>
              <a:rPr lang="en-US" sz="3600" dirty="0"/>
              <a:t>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StringBuilder</a:t>
            </a:r>
            <a:r>
              <a:rPr lang="en-US" sz="3600" noProof="1"/>
              <a:t>, </a:t>
            </a:r>
            <a:r>
              <a:rPr lang="bg-BG" sz="3600" noProof="1"/>
              <a:t>за</a:t>
            </a:r>
            <a:r>
              <a:rPr lang="en-US" sz="3600" dirty="0"/>
              <a:t> да</a:t>
            </a:r>
            <a:r>
              <a:rPr lang="bg-BG" sz="3600" dirty="0">
                <a:cs typeface="Calibri"/>
              </a:rPr>
              <a:t> </a:t>
            </a:r>
            <a:r>
              <a:rPr lang="bg-BG" sz="3600" dirty="0"/>
              <a:t>създаваме </a:t>
            </a:r>
            <a:r>
              <a:rPr lang="en-US" sz="3600" dirty="0"/>
              <a:t>/ </a:t>
            </a:r>
            <a:r>
              <a:rPr lang="bg-BG" sz="3600" dirty="0"/>
              <a:t>модифицираме</a:t>
            </a:r>
            <a:r>
              <a:rPr lang="en-US" sz="3600" dirty="0"/>
              <a:t> низ</a:t>
            </a:r>
            <a:endParaRPr lang="bg-BG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/>
              <a:t>Употреба на класа 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endParaRPr lang="en-GB" sz="395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3429000"/>
            <a:ext cx="2935409" cy="1065427"/>
          </a:xfrm>
          <a:prstGeom prst="wedgeRoundRectCallout">
            <a:avLst>
              <a:gd name="adj1" fmla="val -72444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Използвайте</a:t>
            </a:r>
            <a:br>
              <a:rPr lang="en-US" sz="2750" b="1" dirty="0">
                <a:solidFill>
                  <a:srgbClr val="FFFFFF"/>
                </a:solidFill>
                <a:cs typeface="Calibri"/>
              </a:rPr>
            </a:br>
            <a:r>
              <a:rPr lang="en-US" sz="2750" b="1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System.Text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AEC8E3-DE39-D8C3-1AA1-A8759BF856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99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73C64BFF-B594-45F2-88EC-43F9F11A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Контенацията</a:t>
            </a:r>
            <a:r>
              <a:rPr lang="en-US" sz="3600" dirty="0"/>
              <a:t> на низове е </a:t>
            </a:r>
            <a:r>
              <a:rPr lang="en-US" sz="3600" b="1" dirty="0">
                <a:solidFill>
                  <a:schemeClr val="bg1"/>
                </a:solidFill>
              </a:rPr>
              <a:t>бавна</a:t>
            </a:r>
            <a:r>
              <a:rPr lang="en-US" sz="3600" dirty="0"/>
              <a:t> операция, защото при всяка</a:t>
            </a:r>
            <a:r>
              <a:rPr lang="bg-BG" sz="3600" dirty="0"/>
              <a:t> итерация </a:t>
            </a:r>
            <a:r>
              <a:rPr lang="bg-BG" sz="3600" dirty="0">
                <a:solidFill>
                  <a:srgbClr val="234465"/>
                </a:solidFill>
              </a:rPr>
              <a:t>се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създава нов 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 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(1)</a:t>
            </a:r>
            <a:endParaRPr lang="en-GB" sz="4000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610825"/>
            <a:ext cx="2572718" cy="257271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6E050D2-C761-4F39-AD95-6344A32F618F}"/>
              </a:ext>
            </a:extLst>
          </p:cNvPr>
          <p:cNvSpPr txBox="1">
            <a:spLocks/>
          </p:cNvSpPr>
          <p:nvPr/>
        </p:nvSpPr>
        <p:spPr>
          <a:xfrm>
            <a:off x="676272" y="255435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chemeClr val="bg1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string text = "";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 </a:t>
            </a:r>
            <a:r>
              <a:rPr lang="en-GB" noProof="1">
                <a:solidFill>
                  <a:schemeClr val="bg1"/>
                </a:solidFill>
              </a:rPr>
              <a:t>+=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i;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chemeClr val="bg1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F044866-144A-601D-EFBE-63267F7ED0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AC9CC35D-2760-3204-C0C6-379424DDABD2}"/>
              </a:ext>
            </a:extLst>
          </p:cNvPr>
          <p:cNvSpPr txBox="1"/>
          <p:nvPr/>
        </p:nvSpPr>
        <p:spPr>
          <a:xfrm>
            <a:off x="9026971" y="5382328"/>
            <a:ext cx="2025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rgbClr val="00B050"/>
                </a:solidFill>
                <a:latin typeface="Consolas" panose="020B0609020204030204" pitchFamily="49" charset="0"/>
              </a:rPr>
              <a:t>// 73625</a:t>
            </a:r>
            <a:endParaRPr 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29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AA00E608-301A-45C8-BB96-148876025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400" dirty="0">
                <a:solidFill>
                  <a:srgbClr val="234465"/>
                </a:solidFill>
                <a:latin typeface="Calibri"/>
                <a:cs typeface="Calibri"/>
              </a:rPr>
              <a:t>Използване на 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alibri"/>
              </a:rPr>
              <a:t>StringBuilder</a:t>
            </a:r>
            <a:r>
              <a:rPr lang="en-US" sz="3400" noProof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400" noProof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4000" dirty="0"/>
              <a:t>Конкатенация и 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bg-BG" sz="4000" noProof="1"/>
              <a:t> (2)</a:t>
            </a:r>
            <a:endParaRPr lang="en-GB" sz="400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115954"/>
            <a:ext cx="2572718" cy="257271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560A72C-209A-43A9-BC7C-D92839A8AEAD}"/>
              </a:ext>
            </a:extLst>
          </p:cNvPr>
          <p:cNvSpPr txBox="1">
            <a:spLocks/>
          </p:cNvSpPr>
          <p:nvPr/>
        </p:nvSpPr>
        <p:spPr>
          <a:xfrm>
            <a:off x="676272" y="203400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chemeClr val="bg1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>
                <a:solidFill>
                  <a:schemeClr val="bg1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text = </a:t>
            </a:r>
            <a:r>
              <a:rPr lang="en-GB" noProof="1">
                <a:solidFill>
                  <a:schemeClr val="bg1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text.</a:t>
            </a:r>
            <a:r>
              <a:rPr lang="en-GB" noProof="1">
                <a:solidFill>
                  <a:schemeClr val="bg1"/>
                </a:solidFill>
              </a:rPr>
              <a:t>Append</a:t>
            </a:r>
            <a:r>
              <a:rPr lang="en-GB" noProof="1"/>
              <a:t>(i);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chemeClr val="bg1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chemeClr val="bg1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51682E-09BC-FE5D-FDA5-AADB7C6872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1040A5A-C8AB-3544-B635-46F13C75D2DA}"/>
              </a:ext>
            </a:extLst>
          </p:cNvPr>
          <p:cNvSpPr txBox="1"/>
          <p:nvPr/>
        </p:nvSpPr>
        <p:spPr>
          <a:xfrm>
            <a:off x="9122692" y="4897993"/>
            <a:ext cx="211359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noProof="1">
                <a:solidFill>
                  <a:srgbClr val="00B050"/>
                </a:solidFill>
                <a:latin typeface="Consolas (Основен текст)"/>
              </a:rPr>
              <a:t>// 16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210502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50848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Append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добавя текст в края на низ</a:t>
            </a:r>
            <a:r>
              <a:rPr lang="en-US" sz="3400" dirty="0"/>
              <a:t>a</a:t>
            </a:r>
            <a:endParaRPr lang="bg-BG" sz="3400" dirty="0"/>
          </a:p>
          <a:p>
            <a:pPr marL="0" indent="0">
              <a:lnSpc>
                <a:spcPct val="114999"/>
              </a:lnSpc>
              <a:buNone/>
            </a:pP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Length</a:t>
            </a:r>
            <a:r>
              <a:rPr lang="en-GB" sz="3400" dirty="0"/>
              <a:t> – пази дължината на низа в буфера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endParaRPr lang="bg-BG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Clear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/>
              <a:t> </a:t>
            </a:r>
            <a:r>
              <a:rPr lang="en-GB" sz="3400" dirty="0"/>
              <a:t>– премахва всички символи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(1)</a:t>
            </a:r>
            <a:endParaRPr lang="bg-BG" sz="4000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75424" y="194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bg1"/>
                </a:solidFill>
              </a:rPr>
              <a:t>StringBuilder</a:t>
            </a:r>
            <a:r>
              <a:rPr lang="en-GB" sz="2799" dirty="0">
                <a:solidFill>
                  <a:schemeClr val="tx1"/>
                </a:solidFill>
              </a:rPr>
              <a:t> sb = </a:t>
            </a:r>
            <a:r>
              <a:rPr lang="en-GB" sz="2799" dirty="0">
                <a:solidFill>
                  <a:schemeClr val="bg1"/>
                </a:solidFill>
              </a:rPr>
              <a:t>new StringBuilder()</a:t>
            </a:r>
            <a:r>
              <a:rPr lang="en-GB" sz="2799" dirty="0">
                <a:solidFill>
                  <a:schemeClr val="tx1"/>
                </a:solidFill>
              </a:rPr>
              <a:t>;</a:t>
            </a:r>
          </a:p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en-GB" sz="2799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75424" y="419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bg-BG" sz="2799" dirty="0">
              <a:solidFill>
                <a:schemeClr val="tx1"/>
              </a:solidFill>
            </a:endParaRPr>
          </a:p>
          <a:p>
            <a:r>
              <a:rPr lang="en-GB" sz="2799" dirty="0">
                <a:solidFill>
                  <a:schemeClr val="tx1"/>
                </a:solidFill>
              </a:rPr>
              <a:t>Console.WriteLine(sb.</a:t>
            </a:r>
            <a:r>
              <a:rPr lang="en-GB" sz="2799" dirty="0">
                <a:solidFill>
                  <a:schemeClr val="bg1"/>
                </a:solidFill>
              </a:rPr>
              <a:t>Length</a:t>
            </a:r>
            <a:r>
              <a:rPr lang="en-GB" sz="2799" dirty="0">
                <a:solidFill>
                  <a:schemeClr val="tx1"/>
                </a:solidFill>
              </a:rPr>
              <a:t>); </a:t>
            </a:r>
            <a:endParaRPr lang="en-GB" sz="2799" i="1" dirty="0">
              <a:solidFill>
                <a:schemeClr val="accent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8EA08A9-D136-1BB5-2DD8-8ACDB404B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2D405187-1575-7C27-4EB0-3D47F8BD26E2}"/>
              </a:ext>
            </a:extLst>
          </p:cNvPr>
          <p:cNvSpPr txBox="1"/>
          <p:nvPr/>
        </p:nvSpPr>
        <p:spPr>
          <a:xfrm>
            <a:off x="6546000" y="4810725"/>
            <a:ext cx="2880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i="1" dirty="0">
                <a:solidFill>
                  <a:schemeClr val="accent2"/>
                </a:solidFill>
                <a:latin typeface="Consolas (Основен текст)"/>
              </a:rPr>
              <a:t>// 25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424565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индекс]</a:t>
            </a:r>
            <a:r>
              <a:rPr lang="en-GB" sz="3400" dirty="0"/>
              <a:t> – </a:t>
            </a:r>
            <a:r>
              <a:rPr lang="en-US" sz="3400" dirty="0"/>
              <a:t>връща символ на даден индекс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sz="2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GB" sz="3400" b="1" noProof="1">
                <a:solidFill>
                  <a:schemeClr val="bg1"/>
                </a:solidFill>
                <a:latin typeface="Consolas"/>
              </a:rPr>
              <a:t>Insert</a:t>
            </a:r>
            <a:r>
              <a:rPr lang="en-GB" sz="3400" noProof="1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индекс, string низ</a:t>
            </a:r>
            <a:r>
              <a:rPr lang="en-GB" sz="3400" dirty="0">
                <a:latin typeface="Consolas"/>
              </a:rPr>
              <a:t>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  вмъква низ на определен индекс</a:t>
            </a:r>
            <a:endParaRPr lang="en-US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noProof="1"/>
              <a:t>Методи за </a:t>
            </a:r>
            <a:r>
              <a:rPr lang="en-GB" sz="400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4000" noProof="1"/>
              <a:t> </a:t>
            </a:r>
            <a:r>
              <a:rPr lang="en-GB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1898541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tx1"/>
                </a:solidFill>
              </a:rPr>
              <a:t> sb = </a:t>
            </a:r>
            <a:r>
              <a:rPr lang="en-US" sz="2600" dirty="0">
                <a:solidFill>
                  <a:schemeClr val="bg1"/>
                </a:solidFill>
              </a:rPr>
              <a:t>new StringBuilder()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Console.WriteLine(sb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>
                <a:solidFill>
                  <a:schemeClr val="tx1"/>
                </a:solidFill>
              </a:rPr>
              <a:t>); 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891283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Insert</a:t>
            </a:r>
            <a:r>
              <a:rPr lang="en-GB" sz="2600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4A96EFE-7C7E-6BC3-7AE9-1717D6F0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60AB159-62EE-E008-4D92-F672BB899837}"/>
              </a:ext>
            </a:extLst>
          </p:cNvPr>
          <p:cNvSpPr txBox="1"/>
          <p:nvPr/>
        </p:nvSpPr>
        <p:spPr>
          <a:xfrm>
            <a:off x="5325703" y="3033741"/>
            <a:ext cx="2046000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 (Основен текст)"/>
              </a:rPr>
              <a:t>// e</a:t>
            </a:r>
            <a:endParaRPr lang="bg-BG" sz="2400" b="1" dirty="0">
              <a:latin typeface="Consolas (Основен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352129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35">
            <a:extLst>
              <a:ext uri="{FF2B5EF4-FFF2-40B4-BE49-F238E27FC236}">
                <a16:creationId xmlns:a16="http://schemas.microsoft.com/office/drawing/2014/main" id="{BC943F23-1F1E-C484-A5DC-508323F17547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id="{EB71AFDD-1BC2-65E4-635C-ECE7969F38AF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1A23DF23-6FBA-76EB-5847-88ABD3D3DCE7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E7AD6ED0-0A7A-42DB-5B7E-5A3FFAFE7D9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69DFE546-6944-DE21-F7B6-A0D6143C794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1D8C3794-F1F4-C0C5-395C-C64A02DD5AE3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9" name="Rectangle 29">
                  <a:extLst>
                    <a:ext uri="{FF2B5EF4-FFF2-40B4-BE49-F238E27FC236}">
                      <a16:creationId xmlns:a16="http://schemas.microsoft.com/office/drawing/2014/main" id="{C10EF44D-779E-CD24-7044-69065B38F94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30">
                  <a:extLst>
                    <a:ext uri="{FF2B5EF4-FFF2-40B4-BE49-F238E27FC236}">
                      <a16:creationId xmlns:a16="http://schemas.microsoft.com/office/drawing/2014/main" id="{4747E8D2-075C-637E-EBB5-DBAA2232EAC8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FC2CD414-7F21-3055-8CA3-C22E37AEE9E1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EB4F64BD-553D-B548-72F9-295BD10D4CA3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8FC2C548-7FFA-0A32-4C59-6C2957D57FCE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17" name="Group 26">
                <a:extLst>
                  <a:ext uri="{FF2B5EF4-FFF2-40B4-BE49-F238E27FC236}">
                    <a16:creationId xmlns:a16="http://schemas.microsoft.com/office/drawing/2014/main" id="{0D6A1185-FEDA-0DF3-DFB1-66DBA5E93533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796CD2AC-E1DD-DE0F-53F1-F0502F5A53B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1F4B86DD-E011-AEC7-AD12-99F2CA15191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F616F7CF-7AAA-AF36-634C-D71BB71E34B2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9" name="Rectangle 29">
                  <a:extLst>
                    <a:ext uri="{FF2B5EF4-FFF2-40B4-BE49-F238E27FC236}">
                      <a16:creationId xmlns:a16="http://schemas.microsoft.com/office/drawing/2014/main" id="{D11901C4-D458-A836-A419-21CFC9DB096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57A63020-D838-6C24-D3AC-B9FCF3047815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2B5AE92D-E0FB-E347-A629-8E5401442A58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4" name="Подзаглавие 13">
            <a:extLst>
              <a:ext uri="{FF2B5EF4-FFF2-40B4-BE49-F238E27FC236}">
                <a16:creationId xmlns:a16="http://schemas.microsoft.com/office/drawing/2014/main" id="{C030B2A7-1FB9-35A4-4002-D45B4C905AF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създаване</a:t>
            </a:r>
          </a:p>
        </p:txBody>
      </p:sp>
      <p:sp>
        <p:nvSpPr>
          <p:cNvPr id="25" name="Заглавие 24">
            <a:extLst>
              <a:ext uri="{FF2B5EF4-FFF2-40B4-BE49-F238E27FC236}">
                <a16:creationId xmlns:a16="http://schemas.microsoft.com/office/drawing/2014/main" id="{5B446F52-6BF1-A032-A500-744B163BEB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низ?</a:t>
            </a:r>
          </a:p>
        </p:txBody>
      </p:sp>
    </p:spTree>
    <p:extLst>
      <p:ext uri="{BB962C8B-B14F-4D97-AF65-F5344CB8AC3E}">
        <p14:creationId xmlns:p14="http://schemas.microsoft.com/office/powerpoint/2010/main" val="380085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839EE7B-CDB5-4F5A-A7E9-3D48BF24E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стара стойност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, нова стойност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</a:t>
            </a:r>
            <a:br>
              <a:rPr lang="en-GB" sz="3400" dirty="0"/>
            </a:br>
            <a:r>
              <a:rPr lang="en-GB" sz="3400" dirty="0"/>
              <a:t>заменя всички стари стойности с нова стойност</a:t>
            </a:r>
            <a:endParaRPr lang="en-GB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sz="32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sz="3200" dirty="0">
              <a:cs typeface="Calibri"/>
            </a:endParaRPr>
          </a:p>
          <a:p>
            <a:pPr marL="457200" indent="-457200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Т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oString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 </a:t>
            </a:r>
            <a:r>
              <a:rPr lang="bg-BG" sz="3400" dirty="0"/>
              <a:t>конвертира в</a:t>
            </a:r>
            <a:r>
              <a:rPr lang="en-GB" sz="3400" dirty="0"/>
              <a:t> </a:t>
            </a:r>
            <a:r>
              <a:rPr lang="en-GB" sz="3400" b="1" dirty="0">
                <a:solidFill>
                  <a:schemeClr val="bg1"/>
                </a:solidFill>
              </a:rPr>
              <a:t>низ</a:t>
            </a:r>
            <a:endParaRPr lang="en-GB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sz="3950" noProof="1"/>
              <a:t>Методи за </a:t>
            </a:r>
            <a:r>
              <a:rPr lang="en-GB" sz="3950" noProof="1">
                <a:latin typeface="Consolas" panose="020B0609020204030204" pitchFamily="49" charset="0"/>
                <a:cs typeface="Consolas" panose="020B0609020204030204" pitchFamily="49" charset="0"/>
              </a:rPr>
              <a:t>StringBuilder</a:t>
            </a:r>
            <a:r>
              <a:rPr lang="en-GB" sz="3950" noProof="1"/>
              <a:t> </a:t>
            </a:r>
            <a:r>
              <a:rPr lang="en-GB" sz="3950" dirty="0"/>
              <a:t>(3)</a:t>
            </a:r>
            <a:endParaRPr lang="bg-BG" sz="395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763501" y="4509120"/>
            <a:ext cx="1066222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 text = sb.</a:t>
            </a:r>
            <a:r>
              <a:rPr lang="en-GB" sz="2799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sz="2799" i="1" dirty="0">
                <a:solidFill>
                  <a:schemeClr val="accent2"/>
                </a:solidFill>
              </a:rPr>
              <a:t>//</a:t>
            </a:r>
            <a:r>
              <a:rPr lang="bg-BG" sz="2799" i="1" dirty="0">
                <a:solidFill>
                  <a:schemeClr val="accent2"/>
                </a:solidFill>
              </a:rPr>
              <a:t> </a:t>
            </a:r>
            <a:r>
              <a:rPr lang="en-GB" sz="2799" i="1" dirty="0">
                <a:solidFill>
                  <a:schemeClr val="accent2"/>
                </a:solidFill>
              </a:rPr>
              <a:t>Hello George, how are you?</a:t>
            </a:r>
            <a:endParaRPr lang="bg-BG" sz="2799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E188498-BA63-4A05-BF8A-6A5C061D71A5}"/>
              </a:ext>
            </a:extLst>
          </p:cNvPr>
          <p:cNvSpPr txBox="1">
            <a:spLocks/>
          </p:cNvSpPr>
          <p:nvPr/>
        </p:nvSpPr>
        <p:spPr>
          <a:xfrm>
            <a:off x="763500" y="2433116"/>
            <a:ext cx="10665000" cy="113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chemeClr val="bg1"/>
                </a:solidFill>
              </a:rPr>
              <a:t>Append</a:t>
            </a:r>
            <a:r>
              <a:rPr lang="en-US" noProof="1">
                <a:solidFill>
                  <a:srgbClr val="234465"/>
                </a:solidFill>
              </a:rPr>
              <a:t>("Hello Peter, how are you?");</a:t>
            </a:r>
          </a:p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chemeClr val="bg1"/>
                </a:solidFill>
              </a:rPr>
              <a:t>Replace</a:t>
            </a:r>
            <a:r>
              <a:rPr lang="en-US" noProof="1">
                <a:solidFill>
                  <a:srgbClr val="234465"/>
                </a:solidFill>
              </a:rPr>
              <a:t>("Peter", "George");</a:t>
            </a:r>
            <a:endParaRPr lang="en-US" noProof="1">
              <a:solidFill>
                <a:srgbClr val="FFA000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FA6E70F-5BB4-3E30-A498-B157BF7F1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219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145" y="1605613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446" y="1341697"/>
            <a:ext cx="1171910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13101" y="1638432"/>
            <a:ext cx="11039929" cy="4569172"/>
          </a:xfrm>
          <a:prstGeom prst="rect">
            <a:avLst/>
          </a:prstGeom>
        </p:spPr>
        <p:txBody>
          <a:bodyPr vert="horz" wrap="square" lIns="107972" tIns="35991" rIns="107972" bIns="35991" rtlCol="0" anchor="t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Низ</a:t>
            </a:r>
            <a:r>
              <a:rPr lang="bg-BG" sz="3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800" b="1" dirty="0">
                <a:solidFill>
                  <a:schemeClr val="bg2"/>
                </a:solidFill>
              </a:rPr>
              <a:t>== </a:t>
            </a:r>
            <a:r>
              <a:rPr lang="en-US" sz="3800" dirty="0">
                <a:solidFill>
                  <a:schemeClr val="bg2"/>
                </a:solidFill>
              </a:rPr>
              <a:t>неизменими поредици от </a:t>
            </a:r>
            <a:r>
              <a:rPr lang="bg-BG" sz="3800" dirty="0">
                <a:solidFill>
                  <a:schemeClr val="bg2"/>
                </a:solidFill>
                <a:ea typeface="+mn-lt"/>
                <a:cs typeface="+mn-lt"/>
              </a:rPr>
              <a:t>символи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Методи за </a:t>
            </a:r>
            <a:r>
              <a:rPr lang="bg-BG" sz="3800" dirty="0">
                <a:solidFill>
                  <a:schemeClr val="bg2"/>
                </a:solidFill>
              </a:rPr>
              <a:t>операции с</a:t>
            </a:r>
            <a:r>
              <a:rPr lang="en-US" sz="3800" dirty="0">
                <a:solidFill>
                  <a:schemeClr val="bg2"/>
                </a:solidFill>
              </a:rPr>
              <a:t> низ</a:t>
            </a:r>
            <a:r>
              <a:rPr lang="bg-BG" sz="3800" dirty="0">
                <a:solidFill>
                  <a:schemeClr val="bg2"/>
                </a:solidFill>
              </a:rPr>
              <a:t>:</a:t>
            </a:r>
            <a:endParaRPr lang="en-US" sz="380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14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Concat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IndexOf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Contains()</a:t>
            </a:r>
            <a:r>
              <a:rPr lang="en-US" sz="3400" dirty="0">
                <a:solidFill>
                  <a:schemeClr val="bg2"/>
                </a:solidFill>
              </a:rPr>
              <a:t>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Substring()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Split()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Replace()</a:t>
            </a:r>
            <a:r>
              <a:rPr lang="en-US" sz="3400" dirty="0">
                <a:solidFill>
                  <a:schemeClr val="bg2"/>
                </a:solidFill>
              </a:rPr>
              <a:t>, …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1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StringBuilder</a:t>
            </a:r>
            <a:r>
              <a:rPr lang="en-US" sz="3800" dirty="0">
                <a:solidFill>
                  <a:schemeClr val="bg2"/>
                </a:solidFill>
              </a:rPr>
              <a:t> </a:t>
            </a:r>
            <a:r>
              <a:rPr lang="bg-BG" sz="3800" dirty="0">
                <a:solidFill>
                  <a:schemeClr val="bg2"/>
                </a:solidFill>
              </a:rPr>
              <a:t>за </a:t>
            </a:r>
            <a:r>
              <a:rPr lang="en-US" sz="3800" dirty="0">
                <a:solidFill>
                  <a:schemeClr val="bg2"/>
                </a:solidFill>
              </a:rPr>
              <a:t>ефективно изгражадане / </a:t>
            </a:r>
            <a:r>
              <a:rPr lang="bg-BG" sz="3800" dirty="0">
                <a:solidFill>
                  <a:schemeClr val="bg2"/>
                </a:solidFill>
              </a:rPr>
              <a:t>модифициране </a:t>
            </a:r>
            <a:r>
              <a:rPr lang="en-US" sz="3800" dirty="0">
                <a:solidFill>
                  <a:schemeClr val="bg2"/>
                </a:solidFill>
              </a:rPr>
              <a:t>на низ</a:t>
            </a:r>
            <a:endParaRPr lang="bg-BG" sz="3800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59A64A6-1AE2-3EF7-3127-24E6D21E9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0131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54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A78E6EF0-FA60-2B2F-4C84-6D076150B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42289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4444" y="999000"/>
            <a:ext cx="10326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</a:rPr>
              <a:t>Низ</a:t>
            </a:r>
            <a:r>
              <a:rPr lang="en-US" sz="3300" dirty="0"/>
              <a:t> (</a:t>
            </a:r>
            <a:r>
              <a:rPr lang="bg-BG" sz="3300" b="1" dirty="0">
                <a:solidFill>
                  <a:schemeClr val="bg1"/>
                </a:solidFill>
              </a:rPr>
              <a:t>стринг</a:t>
            </a:r>
            <a:r>
              <a:rPr lang="bg-BG" sz="3300" dirty="0"/>
              <a:t>) == </a:t>
            </a:r>
            <a:r>
              <a:rPr lang="en-US" sz="3300" dirty="0"/>
              <a:t>редица от символи (текст)</a:t>
            </a:r>
            <a:endParaRPr lang="bg-BG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00" dirty="0"/>
              <a:t>Низът е </a:t>
            </a:r>
            <a:r>
              <a:rPr lang="en-US" sz="3300" b="1" dirty="0">
                <a:solidFill>
                  <a:schemeClr val="bg1"/>
                </a:solidFill>
              </a:rPr>
              <a:t>тип данни </a:t>
            </a:r>
            <a:r>
              <a:rPr lang="en-US" sz="3300" dirty="0"/>
              <a:t>в C#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00" dirty="0"/>
              <a:t>Декларира се с</a:t>
            </a:r>
            <a:r>
              <a:rPr lang="en-US" sz="3300" dirty="0">
                <a:latin typeface="Calibri"/>
                <a:cs typeface="Calibri"/>
              </a:rPr>
              <a:t> ключувата дума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00" b="1" dirty="0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300" dirty="0"/>
              <a:t> 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300" dirty="0"/>
              <a:t>Той</a:t>
            </a:r>
            <a:r>
              <a:rPr lang="en-US" sz="3300" dirty="0"/>
              <a:t> е от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 </a:t>
            </a:r>
            <a:r>
              <a:rPr lang="en-US" sz="3300" b="1" noProof="1">
                <a:solidFill>
                  <a:schemeClr val="bg1"/>
                </a:solidFill>
                <a:latin typeface="Consolas"/>
              </a:rPr>
              <a:t>System.String</a:t>
            </a:r>
            <a:r>
              <a:rPr lang="en-US" sz="3300" dirty="0"/>
              <a:t> .NET тип данни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/>
              <a:t>Низовете са </a:t>
            </a:r>
            <a:r>
              <a:rPr lang="bg-BG" sz="3300" dirty="0"/>
              <a:t>оградени</a:t>
            </a:r>
            <a:r>
              <a:rPr lang="en-US" sz="3300" dirty="0"/>
              <a:t> </a:t>
            </a:r>
            <a:r>
              <a:rPr lang="bg-BG" sz="3300" dirty="0"/>
              <a:t>с</a:t>
            </a:r>
            <a:r>
              <a:rPr lang="en-US" sz="3300" dirty="0"/>
              <a:t> кавички: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Конкатенация</a:t>
            </a:r>
            <a:r>
              <a:rPr lang="bg-BG" sz="3300" dirty="0"/>
              <a:t> (долепяне)</a:t>
            </a:r>
            <a:r>
              <a:rPr lang="en-US" sz="3300" dirty="0"/>
              <a:t> на два низа се</a:t>
            </a:r>
            <a:r>
              <a:rPr lang="bg-BG" sz="3300" dirty="0"/>
              <a:t> извършва с оператора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bg1"/>
                </a:solidFill>
              </a:rPr>
              <a:t>+</a:t>
            </a:r>
            <a:r>
              <a:rPr lang="en-US" sz="3300" b="1" dirty="0"/>
              <a:t>:</a:t>
            </a:r>
            <a:endParaRPr lang="en-US" sz="3300" b="1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низ?</a:t>
            </a:r>
            <a:endParaRPr lang="bg-BG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71000" y="4239000"/>
            <a:ext cx="4185000" cy="5872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271000" y="6087507"/>
            <a:ext cx="579381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 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C76EDEE-EB42-2EA3-513A-4F3A786E70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615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4642" y="1008630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ea typeface="+mn-lt"/>
                <a:cs typeface="+mn-lt"/>
              </a:rPr>
              <a:t>Низовете са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неизмени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ми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(immutable) поредици от символи</a:t>
            </a:r>
            <a:endParaRPr lang="bg-BG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Достъпват се чрез </a:t>
            </a:r>
            <a:r>
              <a:rPr lang="en-US" sz="3600" b="1" dirty="0">
                <a:solidFill>
                  <a:schemeClr val="bg1"/>
                </a:solidFill>
              </a:rPr>
              <a:t>индекс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600" dirty="0"/>
          </a:p>
          <a:p>
            <a:pPr marL="360045" indent="-360045">
              <a:lnSpc>
                <a:spcPct val="100000"/>
              </a:lnSpc>
              <a:spcBef>
                <a:spcPts val="2500"/>
              </a:spcBef>
            </a:pPr>
            <a:r>
              <a:rPr lang="en-US" sz="3600" dirty="0"/>
              <a:t>Низовете са 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Низове в C#</a:t>
            </a:r>
            <a:endParaRPr lang="bg-BG" sz="3950" dirty="0"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95601" y="3019680"/>
            <a:ext cx="5408791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char ch = str[2]; </a:t>
            </a:r>
            <a:r>
              <a:rPr lang="en-US" sz="2399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str[2] = 'a';    </a:t>
            </a:r>
            <a:r>
              <a:rPr lang="en-US" sz="2399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495600" y="5501488"/>
            <a:ext cx="7992888" cy="5825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greeting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</a:t>
            </a:r>
            <a:r>
              <a:rPr lang="ja-JP" altLang="en-US" sz="2399" dirty="0">
                <a:solidFill>
                  <a:schemeClr val="tx1"/>
                </a:solidFill>
              </a:rPr>
              <a:t>你好</a:t>
            </a:r>
            <a:r>
              <a:rPr lang="en-US" sz="2399" dirty="0">
                <a:solidFill>
                  <a:schemeClr val="tx1"/>
                </a:solidFill>
              </a:rPr>
              <a:t>"; </a:t>
            </a:r>
            <a:r>
              <a:rPr lang="en-US" sz="2399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681791-37B9-B10B-8DFE-31BB21BDEE0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386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Низът се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инициализира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bg-BG" sz="3350" dirty="0">
                <a:ea typeface="+mn-lt"/>
                <a:cs typeface="+mn-lt"/>
              </a:rPr>
              <a:t>по следния начин</a:t>
            </a:r>
            <a:r>
              <a:rPr lang="en-US" sz="3350" dirty="0"/>
              <a:t>:</a:t>
            </a:r>
            <a:endParaRPr lang="bg-BG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/>
              <a:t>Четене на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 от конзолата: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360045" indent="-360045">
              <a:spcBef>
                <a:spcPts val="2999"/>
              </a:spcBef>
            </a:pPr>
            <a:r>
              <a:rPr lang="en-US" sz="3350" dirty="0"/>
              <a:t>Конвентиране на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 в </a:t>
            </a:r>
            <a:r>
              <a:rPr lang="en-US" sz="3350" b="1" dirty="0">
                <a:solidFill>
                  <a:schemeClr val="bg1"/>
                </a:solidFill>
              </a:rPr>
              <a:t>масив от </a:t>
            </a:r>
            <a:r>
              <a:rPr lang="bg-BG" sz="3350" b="1" dirty="0">
                <a:solidFill>
                  <a:schemeClr val="bg1"/>
                </a:solidFill>
              </a:rPr>
              <a:t>символи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Основни операции с низове</a:t>
            </a:r>
            <a:endParaRPr lang="bg-BG" sz="395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1000" y="1854000"/>
            <a:ext cx="5104070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51000" y="3247411"/>
            <a:ext cx="6703854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7459" y="4878544"/>
            <a:ext cx="7113541" cy="14304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char[] charArr = str.ToCharArray();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799" b="1" i="1" noProof="1">
                <a:solidFill>
                  <a:schemeClr val="accent2"/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4B7AA1D-AEB9-DB1C-0624-55561E0B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65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>
            <a:extLst>
              <a:ext uri="{FF2B5EF4-FFF2-40B4-BE49-F238E27FC236}">
                <a16:creationId xmlns:a16="http://schemas.microsoft.com/office/drawing/2014/main" id="{C686FC39-C94F-D75B-5EBB-DE0FE8FF7C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758" y="1524496"/>
            <a:ext cx="2590125" cy="222010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69E23D9-918E-4950-08F1-48ECBCAE132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Конкатенация, подниз, заместване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3CEDA1DC-BD4A-C167-F9CB-391D32CD806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Манипулиране на низове</a:t>
            </a:r>
          </a:p>
        </p:txBody>
      </p:sp>
    </p:spTree>
    <p:extLst>
      <p:ext uri="{BB962C8B-B14F-4D97-AF65-F5344CB8AC3E}">
        <p14:creationId xmlns:p14="http://schemas.microsoft.com/office/powerpoint/2010/main" val="151908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DDD18C-3C8E-4AB3-866F-5897C130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bg-BG" sz="3600" dirty="0"/>
              <a:t>Чрез символите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+</a:t>
            </a:r>
            <a:r>
              <a:rPr lang="en-US" sz="3600" b="1" dirty="0">
                <a:solidFill>
                  <a:srgbClr val="234465"/>
                </a:solidFill>
              </a:rPr>
              <a:t> </a:t>
            </a:r>
            <a:r>
              <a:rPr lang="en-US" sz="3600" dirty="0"/>
              <a:t>или 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+=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bg-BG" sz="3600" dirty="0">
                <a:latin typeface="Calibri"/>
                <a:cs typeface="Calibri"/>
              </a:rPr>
              <a:t>Чрез </a:t>
            </a:r>
            <a:r>
              <a:rPr lang="en-GB" sz="3600" dirty="0">
                <a:latin typeface="Calibri"/>
                <a:cs typeface="Calibri"/>
              </a:rPr>
              <a:t>метода</a:t>
            </a:r>
            <a:r>
              <a:rPr lang="en-GB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600" b="1" noProof="1">
                <a:solidFill>
                  <a:schemeClr val="bg1"/>
                </a:solidFill>
                <a:latin typeface="Consolas"/>
              </a:rPr>
              <a:t>Concat</a:t>
            </a:r>
            <a:r>
              <a:rPr lang="en-GB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GB" sz="3600" b="1" dirty="0">
              <a:solidFill>
                <a:srgbClr val="FFA000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2BB45FD-E07F-4F12-A9F4-1772482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Начини за конкатенация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4884C88-A5E8-4DB8-BA46-66CED6DB0B84}"/>
              </a:ext>
            </a:extLst>
          </p:cNvPr>
          <p:cNvSpPr txBox="1">
            <a:spLocks/>
          </p:cNvSpPr>
          <p:nvPr/>
        </p:nvSpPr>
        <p:spPr>
          <a:xfrm>
            <a:off x="767408" y="1844674"/>
            <a:ext cx="7582876" cy="100826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en-US" sz="2400" dirty="0">
                <a:solidFill>
                  <a:schemeClr val="bg1"/>
                </a:solidFill>
              </a:rPr>
              <a:t>string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/>
              <a:t>text = </a:t>
            </a:r>
            <a:r>
              <a:rPr lang="en-US" sz="2400" dirty="0">
                <a:solidFill>
                  <a:schemeClr val="bg1"/>
                </a:solidFill>
              </a:rPr>
              <a:t>"Hello" + "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" + "world!"</a:t>
            </a:r>
            <a:r>
              <a:rPr lang="en-US" sz="2400" dirty="0"/>
              <a:t>; </a:t>
            </a:r>
            <a:br>
              <a:rPr lang="en-US" sz="2400" dirty="0">
                <a:solidFill>
                  <a:srgbClr val="234465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// "Hello, world!"</a:t>
            </a:r>
            <a:endParaRPr lang="en-US" sz="2400" dirty="0">
              <a:solidFill>
                <a:srgbClr val="234465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4DD657-887E-4CBA-865A-F36A61667E38}"/>
              </a:ext>
            </a:extLst>
          </p:cNvPr>
          <p:cNvSpPr txBox="1">
            <a:spLocks/>
          </p:cNvSpPr>
          <p:nvPr/>
        </p:nvSpPr>
        <p:spPr>
          <a:xfrm>
            <a:off x="767408" y="4725145"/>
            <a:ext cx="7582876" cy="19262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greet</a:t>
            </a:r>
            <a:r>
              <a:rPr lang="en-US" sz="2400" dirty="0">
                <a:solidFill>
                  <a:schemeClr val="tx1"/>
                </a:solidFill>
              </a:rPr>
              <a:t> = "Hello, 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= "John";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result = string.</a:t>
            </a:r>
            <a:r>
              <a:rPr lang="en-US" sz="2400" dirty="0">
                <a:solidFill>
                  <a:schemeClr val="bg1"/>
                </a:solidFill>
              </a:rPr>
              <a:t>Concat</a:t>
            </a:r>
            <a:r>
              <a:rPr lang="en-US" sz="2400" dirty="0">
                <a:solidFill>
                  <a:schemeClr val="tx1"/>
                </a:solidFill>
              </a:rPr>
              <a:t>(greet, name);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8597FAB-81AA-4D15-8023-5AFB154002FF}"/>
              </a:ext>
            </a:extLst>
          </p:cNvPr>
          <p:cNvSpPr txBox="1">
            <a:spLocks/>
          </p:cNvSpPr>
          <p:nvPr/>
        </p:nvSpPr>
        <p:spPr>
          <a:xfrm>
            <a:off x="767408" y="2996953"/>
            <a:ext cx="7581676" cy="10337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bg1"/>
                </a:solidFill>
              </a:rPr>
              <a:t>string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text = </a:t>
            </a:r>
            <a:r>
              <a:rPr lang="en-GB" sz="2400" dirty="0">
                <a:solidFill>
                  <a:schemeClr val="bg1"/>
                </a:solidFill>
              </a:rPr>
              <a:t>"Hello,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bg1"/>
                </a:solidFill>
              </a:rPr>
              <a:t>+= "John"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  <a:r>
              <a:rPr lang="en-GB" sz="2400" dirty="0">
                <a:solidFill>
                  <a:srgbClr val="234465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//"Hello, John"</a:t>
            </a:r>
          </a:p>
        </p:txBody>
      </p:sp>
      <p:pic>
        <p:nvPicPr>
          <p:cNvPr id="11" name="Picture 2" descr="https://www.iconspng.com/uploads/man-hello/man-hello.png">
            <a:extLst>
              <a:ext uri="{FF2B5EF4-FFF2-40B4-BE49-F238E27FC236}">
                <a16:creationId xmlns:a16="http://schemas.microsoft.com/office/drawing/2014/main" id="{EF4BDF4C-7540-418E-B789-E8FDD4E9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607950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0C4D17D-47E1-A405-906C-71414C886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2758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70598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en-US" sz="3600" b="1" dirty="0">
                <a:solidFill>
                  <a:schemeClr val="bg1"/>
                </a:solidFill>
              </a:rPr>
              <a:t>масив от низ</a:t>
            </a:r>
            <a:r>
              <a:rPr lang="bg-BG" sz="3600" b="1" dirty="0">
                <a:solidFill>
                  <a:schemeClr val="bg1"/>
                </a:solidFill>
              </a:rPr>
              <a:t>ове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>
                <a:solidFill>
                  <a:srgbClr val="234465"/>
                </a:solidFill>
                <a:cs typeface="Calibri"/>
              </a:rPr>
              <a:t>Повторете </a:t>
            </a:r>
            <a:r>
              <a:rPr lang="bg-BG" sz="3600" dirty="0">
                <a:solidFill>
                  <a:srgbClr val="234465"/>
                </a:solidFill>
                <a:cs typeface="Calibri"/>
              </a:rPr>
              <a:t>всеки низ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пъти, където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е дължината на низа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Повторение</a:t>
            </a:r>
            <a:r>
              <a:rPr lang="en-US" sz="3950" dirty="0">
                <a:ea typeface="+mj-lt"/>
                <a:cs typeface="+mj-lt"/>
              </a:rPr>
              <a:t> на низове</a:t>
            </a:r>
            <a:endParaRPr lang="en-US" sz="3950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091000" y="3204000"/>
            <a:ext cx="8275996" cy="618162"/>
            <a:chOff x="2055812" y="3150668"/>
            <a:chExt cx="8278152" cy="618323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091000" y="4255403"/>
            <a:ext cx="8275996" cy="618162"/>
            <a:chOff x="2055812" y="3150668"/>
            <a:chExt cx="8278152" cy="618323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091000" y="5306806"/>
            <a:ext cx="8275996" cy="618162"/>
            <a:chOff x="2055812" y="3150668"/>
            <a:chExt cx="8278152" cy="618323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4544352" cy="618323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600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4301531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633766" y="5354294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95A7F0-CAFB-FAB9-5EC2-D4910A286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098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3905</TotalTime>
  <Words>2075</Words>
  <Application>Microsoft Macintosh PowerPoint</Application>
  <PresentationFormat>Widescreen</PresentationFormat>
  <Paragraphs>370</Paragraphs>
  <Slides>33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Consolas (Основен текст)</vt:lpstr>
      <vt:lpstr>Wingdings</vt:lpstr>
      <vt:lpstr>SoftUni</vt:lpstr>
      <vt:lpstr>Стрингообработка</vt:lpstr>
      <vt:lpstr>Съдържание</vt:lpstr>
      <vt:lpstr>Какво е низ?</vt:lpstr>
      <vt:lpstr>Какво е низ?</vt:lpstr>
      <vt:lpstr>Низове в C#</vt:lpstr>
      <vt:lpstr>Основни операции с низове</vt:lpstr>
      <vt:lpstr>Манипулиране на низове</vt:lpstr>
      <vt:lpstr>Начини за конкатенация</vt:lpstr>
      <vt:lpstr>Задача: Повторение на низове</vt:lpstr>
      <vt:lpstr>Решение: Повторение на низове</vt:lpstr>
      <vt:lpstr>Търсене (1)</vt:lpstr>
      <vt:lpstr>Търсене (2)</vt:lpstr>
      <vt:lpstr>Търсене (3)</vt:lpstr>
      <vt:lpstr>Подниз</vt:lpstr>
      <vt:lpstr>Задача: Подниз</vt:lpstr>
      <vt:lpstr>Решение: Подниз</vt:lpstr>
      <vt:lpstr>Разделяне (1)</vt:lpstr>
      <vt:lpstr>Разделяне (2)</vt:lpstr>
      <vt:lpstr>Разделяне (3)</vt:lpstr>
      <vt:lpstr>Заместване</vt:lpstr>
      <vt:lpstr>Задача: Текст филтър</vt:lpstr>
      <vt:lpstr>Решение: Текст филтър</vt:lpstr>
      <vt:lpstr>Класът StringBuilder </vt:lpstr>
      <vt:lpstr>Какво е StringBuilder?</vt:lpstr>
      <vt:lpstr>Употреба на класа StringBuilder</vt:lpstr>
      <vt:lpstr>Конкатенация и StringBuilder (1)</vt:lpstr>
      <vt:lpstr>Конкатенация и StringBuilder (2)</vt:lpstr>
      <vt:lpstr>Методи за StringBuilder (1)</vt:lpstr>
      <vt:lpstr>Методи за StringBuilder (2)</vt:lpstr>
      <vt:lpstr>Методи за StringBuilder (3)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Стрингообработка</dc:title>
  <dc:subject>Модул 2 - Структури от данни и алгоритми</dc:subject>
  <dc:creator>BG-IT-Edu</dc:creator>
  <cp:keywords>Software University; SoftUni; programming; coding; software development; education; training; course; C#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134</cp:revision>
  <dcterms:created xsi:type="dcterms:W3CDTF">2018-05-23T13:08:44Z</dcterms:created>
  <dcterms:modified xsi:type="dcterms:W3CDTF">2024-07-01T13:39:34Z</dcterms:modified>
  <cp:category>programming; education; software engineering; software development</cp:category>
</cp:coreProperties>
</file>