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28"/>
  </p:notesMasterIdLst>
  <p:handoutMasterIdLst>
    <p:handoutMasterId r:id="rId29"/>
  </p:handoutMasterIdLst>
  <p:sldIdLst>
    <p:sldId id="503" r:id="rId5"/>
    <p:sldId id="276" r:id="rId6"/>
    <p:sldId id="537" r:id="rId7"/>
    <p:sldId id="538" r:id="rId8"/>
    <p:sldId id="539" r:id="rId9"/>
    <p:sldId id="540" r:id="rId10"/>
    <p:sldId id="541" r:id="rId11"/>
    <p:sldId id="520" r:id="rId12"/>
    <p:sldId id="525" r:id="rId13"/>
    <p:sldId id="526" r:id="rId14"/>
    <p:sldId id="527" r:id="rId15"/>
    <p:sldId id="528" r:id="rId16"/>
    <p:sldId id="529" r:id="rId17"/>
    <p:sldId id="530" r:id="rId18"/>
    <p:sldId id="531" r:id="rId19"/>
    <p:sldId id="532" r:id="rId20"/>
    <p:sldId id="533" r:id="rId21"/>
    <p:sldId id="534" r:id="rId22"/>
    <p:sldId id="535" r:id="rId23"/>
    <p:sldId id="536" r:id="rId24"/>
    <p:sldId id="349" r:id="rId25"/>
    <p:sldId id="256" r:id="rId26"/>
    <p:sldId id="4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Въведение" id="{A0C7653D-1924-4F56-9E27-AA2B21F1DA92}">
          <p14:sldIdLst>
            <p14:sldId id="503"/>
            <p14:sldId id="276"/>
          </p14:sldIdLst>
        </p14:section>
        <p14:section name="СУБД" id="{EBC3E842-7998-5F43-BBFF-87388E49A719}">
          <p14:sldIdLst>
            <p14:sldId id="1194"/>
            <p14:sldId id="1195"/>
            <p14:sldId id="1227"/>
            <p14:sldId id="1235"/>
            <p14:sldId id="1196"/>
            <p14:sldId id="1228"/>
            <p14:sldId id="1197"/>
          </p14:sldIdLst>
        </p14:section>
        <p14:section name="Релационни БД" id="{D145CC5F-D1C0-184F-AF84-72E3AD168803}">
          <p14:sldIdLst>
            <p14:sldId id="1187"/>
            <p14:sldId id="1188"/>
            <p14:sldId id="1200"/>
            <p14:sldId id="1189"/>
            <p14:sldId id="1190"/>
            <p14:sldId id="1239"/>
          </p14:sldIdLst>
        </p14:section>
        <p14:section name="Нерелационни БД" id="{7DA79837-E897-6E49-90FA-689AE7C9F96F}">
          <p14:sldIdLst>
            <p14:sldId id="1236"/>
            <p14:sldId id="1237"/>
            <p14:sldId id="1238"/>
          </p14:sldIdLst>
        </p14:section>
        <p14:section name="Типове данни" id="{0B96C509-419C-8042-92C9-F603B5607D8D}">
          <p14:sldIdLst>
            <p14:sldId id="1229"/>
            <p14:sldId id="1230"/>
            <p14:sldId id="1231"/>
            <p14:sldId id="1232"/>
            <p14:sldId id="1233"/>
          </p14:sldIdLst>
        </p14:section>
        <p14:section name="Демо" id="{9F544E76-CAFC-3048-9F59-F751DF1CDD4E}">
          <p14:sldIdLst>
            <p14:sldId id="1234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24464"/>
    <a:srgbClr val="F2A40D"/>
    <a:srgbClr val="D0D4DC"/>
    <a:srgbClr val="D0D4FF"/>
    <a:srgbClr val="5F9ABF"/>
    <a:srgbClr val="464646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0"/>
    <p:restoredTop sz="94719"/>
  </p:normalViewPr>
  <p:slideViewPr>
    <p:cSldViewPr>
      <p:cViewPr varScale="1">
        <p:scale>
          <a:sx n="80" d="100"/>
          <a:sy n="80" d="100"/>
        </p:scale>
        <p:origin x="-96" y="-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20.8.2023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xmlns="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xmlns="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9B8B4E-C865-4E72-A30E-66A786C202DA}" type="slidenum">
              <a:rPr lang="en-US"/>
              <a:pPr/>
              <a:t>16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Example of </a:t>
            </a:r>
            <a:r>
              <a:rPr lang="en-US" dirty="0">
                <a:latin typeface="Courier New" pitchFamily="49" charset="0"/>
              </a:rPr>
              <a:t>LEFT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OUTER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 : </a:t>
            </a:r>
            <a:r>
              <a:rPr lang="en-US" dirty="0"/>
              <a:t>This query retrieves all rows in the 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 </a:t>
            </a:r>
            <a:r>
              <a:rPr lang="en-US" dirty="0"/>
              <a:t>table, even if there is no match in the </a:t>
            </a:r>
            <a:r>
              <a:rPr lang="en-US" dirty="0">
                <a:latin typeface="Courier New" pitchFamily="49" charset="0"/>
              </a:rPr>
              <a:t>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</a:t>
            </a:r>
            <a:r>
              <a:rPr lang="en-US" dirty="0"/>
              <a:t> table.</a:t>
            </a:r>
          </a:p>
          <a:p>
            <a:pPr>
              <a:buFontTx/>
              <a:buChar char="•"/>
            </a:pPr>
            <a:r>
              <a:rPr lang="en-US" dirty="0"/>
              <a:t>Example of </a:t>
            </a:r>
            <a:r>
              <a:rPr lang="en-US" dirty="0">
                <a:latin typeface="Courier New" pitchFamily="49" charset="0"/>
              </a:rPr>
              <a:t>RIGHT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OUTER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 : </a:t>
            </a:r>
            <a:r>
              <a:rPr lang="en-US" dirty="0"/>
              <a:t>This query retrieves all rows in the 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 </a:t>
            </a:r>
            <a:r>
              <a:rPr lang="en-US" dirty="0"/>
              <a:t>table, even if there is no match in the </a:t>
            </a:r>
            <a:r>
              <a:rPr lang="en-US" dirty="0">
                <a:latin typeface="Courier New" pitchFamily="49" charset="0"/>
              </a:rPr>
              <a:t>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</a:t>
            </a:r>
            <a:r>
              <a:rPr lang="en-US" dirty="0"/>
              <a:t> table.</a:t>
            </a:r>
          </a:p>
          <a:p>
            <a:pPr>
              <a:buFontTx/>
              <a:buChar char="•"/>
            </a:pPr>
            <a:r>
              <a:rPr lang="en-US" dirty="0"/>
              <a:t>Example of </a:t>
            </a:r>
            <a:r>
              <a:rPr lang="en-US" dirty="0">
                <a:latin typeface="Courier New" pitchFamily="49" charset="0"/>
              </a:rPr>
              <a:t>FULL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OUTER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 : </a:t>
            </a:r>
            <a:r>
              <a:rPr lang="en-US" dirty="0"/>
              <a:t>This query retrieves all rows in the 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</a:t>
            </a:r>
            <a:r>
              <a:rPr lang="en-US" dirty="0"/>
              <a:t> table, </a:t>
            </a:r>
            <a:r>
              <a:rPr lang="en-US" dirty="0">
                <a:solidFill>
                  <a:srgbClr val="FC0128"/>
                </a:solidFill>
              </a:rPr>
              <a:t>even if there is no match</a:t>
            </a:r>
            <a:r>
              <a:rPr lang="en-US" dirty="0"/>
              <a:t> in the </a:t>
            </a:r>
            <a:r>
              <a:rPr lang="en-US" dirty="0">
                <a:latin typeface="Courier New" pitchFamily="49" charset="0"/>
              </a:rPr>
              <a:t>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</a:t>
            </a:r>
            <a:r>
              <a:rPr lang="en-US" dirty="0"/>
              <a:t> table. It also retrieves all rows in the </a:t>
            </a:r>
            <a:r>
              <a:rPr lang="en-US" dirty="0">
                <a:latin typeface="Courier New" pitchFamily="49" charset="0"/>
              </a:rPr>
              <a:t>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</a:t>
            </a:r>
            <a:r>
              <a:rPr lang="en-US" dirty="0"/>
              <a:t> table, </a:t>
            </a:r>
            <a:r>
              <a:rPr lang="en-US" dirty="0">
                <a:solidFill>
                  <a:srgbClr val="FC0128"/>
                </a:solidFill>
              </a:rPr>
              <a:t>even if there is no match</a:t>
            </a:r>
            <a:r>
              <a:rPr lang="en-US" dirty="0"/>
              <a:t> in the </a:t>
            </a:r>
            <a:r>
              <a:rPr lang="en-US" dirty="0">
                <a:latin typeface="Courier New" pitchFamily="49" charset="0"/>
              </a:rPr>
              <a:t>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</a:t>
            </a:r>
            <a:r>
              <a:rPr lang="en-US" dirty="0"/>
              <a:t> table.</a:t>
            </a:r>
          </a:p>
        </p:txBody>
      </p:sp>
    </p:spTree>
    <p:extLst>
      <p:ext uri="{BB962C8B-B14F-4D97-AF65-F5344CB8AC3E}">
        <p14:creationId xmlns:p14="http://schemas.microsoft.com/office/powerpoint/2010/main" xmlns="" val="3307290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Three-Way Joins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C0128"/>
                </a:solidFill>
              </a:rPr>
              <a:t>three-way join</a:t>
            </a:r>
            <a:r>
              <a:rPr lang="en-US" dirty="0"/>
              <a:t> is a join of three tables. In </a:t>
            </a:r>
            <a:r>
              <a:rPr lang="en-US" dirty="0">
                <a:solidFill>
                  <a:srgbClr val="FC0128"/>
                </a:solidFill>
              </a:rPr>
              <a:t>SQL: 1999 compliant syntax</a:t>
            </a:r>
            <a:r>
              <a:rPr lang="en-US" dirty="0"/>
              <a:t>, joins are performed from left to right so the first join to be performed is </a:t>
            </a:r>
            <a:r>
              <a:rPr lang="en-US" dirty="0" smtClean="0">
                <a:latin typeface="Courier New" pitchFamily="49" charset="0"/>
              </a:rPr>
              <a:t>Employees</a:t>
            </a:r>
            <a:r>
              <a:rPr lang="en-US" dirty="0" smtClean="0"/>
              <a:t> </a:t>
            </a:r>
            <a:r>
              <a:rPr lang="en-US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. The first join condition can reference columns in </a:t>
            </a:r>
            <a:r>
              <a:rPr lang="en-US" dirty="0" smtClean="0">
                <a:latin typeface="Courier New" pitchFamily="49" charset="0"/>
              </a:rPr>
              <a:t>Employees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 but cannot reference columns in </a:t>
            </a:r>
            <a:r>
              <a:rPr lang="en-US" dirty="0">
                <a:latin typeface="Courier New" pitchFamily="49" charset="0"/>
              </a:rPr>
              <a:t>STATEPROVINCE</a:t>
            </a:r>
            <a:r>
              <a:rPr lang="en-US" dirty="0"/>
              <a:t>. The second join condition can reference columns from all three tables.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can also be written as a three-way equijoin: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dirty="0" err="1"/>
              <a:t>e.LastName</a:t>
            </a:r>
            <a:r>
              <a:rPr lang="en-US" dirty="0"/>
              <a:t>, </a:t>
            </a:r>
            <a:r>
              <a:rPr lang="en-US" dirty="0" err="1"/>
              <a:t>a.City</a:t>
            </a:r>
            <a:r>
              <a:rPr lang="en-US" dirty="0"/>
              <a:t>, </a:t>
            </a:r>
            <a:r>
              <a:rPr lang="en-US" dirty="0" err="1"/>
              <a:t>sp.Name</a:t>
            </a:r>
            <a:r>
              <a:rPr lang="en-US" dirty="0"/>
              <a:t> </a:t>
            </a:r>
            <a:r>
              <a:rPr lang="en-US" dirty="0" err="1"/>
              <a:t>SPName</a:t>
            </a:r>
            <a:endParaRPr lang="en-US" dirty="0"/>
          </a:p>
          <a:p>
            <a:pPr lvl="1"/>
            <a:r>
              <a:rPr lang="en-US" dirty="0"/>
              <a:t>FROM employee e, address a, </a:t>
            </a:r>
            <a:r>
              <a:rPr lang="en-US" dirty="0" err="1"/>
              <a:t>stateprovince</a:t>
            </a:r>
            <a:r>
              <a:rPr lang="en-US" dirty="0"/>
              <a:t> sp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e.AddressID</a:t>
            </a:r>
            <a:r>
              <a:rPr lang="en-US" dirty="0"/>
              <a:t> = </a:t>
            </a:r>
            <a:r>
              <a:rPr lang="en-US" dirty="0" err="1"/>
              <a:t>a.AddressID</a:t>
            </a:r>
            <a:endParaRPr lang="en-US" dirty="0"/>
          </a:p>
          <a:p>
            <a:pPr lvl="1"/>
            <a:r>
              <a:rPr lang="en-US" dirty="0"/>
              <a:t>  AND </a:t>
            </a:r>
            <a:r>
              <a:rPr lang="en-US" dirty="0" err="1"/>
              <a:t>a.StateProvinceID</a:t>
            </a:r>
            <a:r>
              <a:rPr lang="en-US" dirty="0"/>
              <a:t> = </a:t>
            </a:r>
            <a:r>
              <a:rPr lang="en-US" dirty="0" err="1"/>
              <a:t>sp.StateProvinceID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7108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2006 National Academy for Software Development - http://academy.devbg.org*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1616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9B9FA-0A3D-446C-8467-32663EA29608}" type="slidenum">
              <a:rPr lang="en-US"/>
              <a:pPr/>
              <a:t>19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/>
              <a:t>Creating Cross Joins</a:t>
            </a:r>
          </a:p>
          <a:p>
            <a:pPr lvl="1"/>
            <a:r>
              <a:rPr lang="en-US"/>
              <a:t>  The example on the slide gives the same results as the following:</a:t>
            </a:r>
          </a:p>
          <a:p>
            <a:pPr lvl="1"/>
            <a:endParaRPr lang="en-US">
              <a:latin typeface="Courier New" pitchFamily="49" charset="0"/>
            </a:endParaRPr>
          </a:p>
          <a:p>
            <a:pPr lvl="1"/>
            <a:r>
              <a:rPr lang="en-US">
                <a:latin typeface="Courier New" pitchFamily="49" charset="0"/>
              </a:rPr>
              <a:t>  SELECT LastName, Name DepartmentName</a:t>
            </a:r>
          </a:p>
          <a:p>
            <a:pPr lvl="1">
              <a:spcBef>
                <a:spcPct val="0"/>
              </a:spcBef>
            </a:pPr>
            <a:r>
              <a:rPr lang="en-US">
                <a:latin typeface="Courier New" pitchFamily="49" charset="0"/>
              </a:rPr>
              <a:t>  FROM   employee, department;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6257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20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/>
              <a:t>The example shown performs a join on the </a:t>
            </a:r>
            <a:r>
              <a:rPr lang="en-US" dirty="0" smtClean="0">
                <a:latin typeface="Courier New" pitchFamily="49" charset="0"/>
              </a:rPr>
              <a:t>Employees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latin typeface="Courier New" pitchFamily="49" charset="0"/>
              </a:rPr>
              <a:t>Departments</a:t>
            </a:r>
            <a:r>
              <a:rPr lang="en-US" dirty="0" smtClean="0"/>
              <a:t> </a:t>
            </a:r>
            <a:r>
              <a:rPr lang="en-US" dirty="0"/>
              <a:t>tables, and, in addition, displays only employees within the Sales </a:t>
            </a:r>
            <a:r>
              <a:rPr lang="en-US" dirty="0" smtClean="0"/>
              <a:t>department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4500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860974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22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201445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xmlns="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xmlns="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BA63B-286B-46C9-B52C-1B6101BC0A03}" type="slidenum">
              <a:rPr lang="en-US"/>
              <a:pPr/>
              <a:t>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Data from Multiple Tables</a:t>
            </a:r>
          </a:p>
          <a:p>
            <a:pPr lvl="1"/>
            <a:r>
              <a:rPr lang="en-US" dirty="0"/>
              <a:t>Sometimes you need to use </a:t>
            </a:r>
            <a:r>
              <a:rPr lang="en-US" dirty="0">
                <a:solidFill>
                  <a:srgbClr val="FC0128"/>
                </a:solidFill>
              </a:rPr>
              <a:t>data from more than one table</a:t>
            </a:r>
            <a:r>
              <a:rPr lang="en-US" dirty="0"/>
              <a:t>. In the slide example, the report displays data from two separate tables.</a:t>
            </a:r>
          </a:p>
          <a:p>
            <a:pPr lvl="1"/>
            <a:r>
              <a:rPr lang="en-US" dirty="0"/>
              <a:t>To produce the report, you need to link (</a:t>
            </a:r>
            <a:r>
              <a:rPr lang="en-US" b="1" dirty="0"/>
              <a:t>join</a:t>
            </a:r>
            <a:r>
              <a:rPr lang="en-US" dirty="0"/>
              <a:t>) the </a:t>
            </a:r>
            <a:r>
              <a:rPr lang="en-US" dirty="0" smtClean="0">
                <a:latin typeface="Courier New" pitchFamily="49" charset="0"/>
              </a:rPr>
              <a:t>Employees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latin typeface="Courier New" pitchFamily="49" charset="0"/>
              </a:rPr>
              <a:t>Departments</a:t>
            </a:r>
            <a:r>
              <a:rPr lang="en-US" dirty="0" smtClean="0"/>
              <a:t> </a:t>
            </a:r>
            <a:r>
              <a:rPr lang="en-US" dirty="0"/>
              <a:t>tables and access data from both of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9337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9DC064-E946-4394-A38B-3AD43C9C7D2D}" type="slidenum">
              <a:rPr lang="en-US"/>
              <a:pPr/>
              <a:t>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lnSpc>
                <a:spcPct val="65000"/>
              </a:lnSpc>
              <a:spcBef>
                <a:spcPct val="35000"/>
              </a:spcBef>
            </a:pPr>
            <a:r>
              <a:rPr lang="en-US" sz="2300" dirty="0"/>
              <a:t>These are SQL99 compliant joins</a:t>
            </a:r>
          </a:p>
        </p:txBody>
      </p:sp>
    </p:spTree>
    <p:extLst>
      <p:ext uri="{BB962C8B-B14F-4D97-AF65-F5344CB8AC3E}">
        <p14:creationId xmlns:p14="http://schemas.microsoft.com/office/powerpoint/2010/main" xmlns="" val="3952011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AE05A0-9C6D-4E8B-B462-CE12EEF9605C}" type="slidenum">
              <a:rPr lang="en-US"/>
              <a:pPr/>
              <a:t>10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latin typeface="Courier New" pitchFamily="49" charset="0"/>
              </a:rPr>
              <a:t>ON</a:t>
            </a:r>
            <a:r>
              <a:rPr lang="en-US" b="1" dirty="0"/>
              <a:t> Condition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the </a:t>
            </a:r>
            <a:r>
              <a:rPr lang="en-US" dirty="0">
                <a:solidFill>
                  <a:srgbClr val="FC0128"/>
                </a:solidFill>
                <a:latin typeface="Courier New" pitchFamily="49" charset="0"/>
              </a:rPr>
              <a:t>ON</a:t>
            </a:r>
            <a:r>
              <a:rPr lang="en-US" dirty="0">
                <a:solidFill>
                  <a:srgbClr val="FC0128"/>
                </a:solidFill>
              </a:rPr>
              <a:t> clause</a:t>
            </a:r>
            <a:r>
              <a:rPr lang="en-US" dirty="0"/>
              <a:t> to specify a join condition. This lets you specify join conditions separate from any search or filter conditions in the </a:t>
            </a:r>
            <a:r>
              <a:rPr lang="en-US" dirty="0">
                <a:latin typeface="Courier New" pitchFamily="49" charset="0"/>
              </a:rPr>
              <a:t>WHERE</a:t>
            </a:r>
            <a:r>
              <a:rPr lang="en-US" dirty="0"/>
              <a:t> clause.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C0128"/>
                </a:solidFill>
                <a:latin typeface="Courier New" pitchFamily="49" charset="0"/>
              </a:rPr>
              <a:t>ON</a:t>
            </a:r>
            <a:r>
              <a:rPr lang="en-US" dirty="0">
                <a:solidFill>
                  <a:srgbClr val="FC0128"/>
                </a:solidFill>
              </a:rPr>
              <a:t> clause</a:t>
            </a:r>
            <a:r>
              <a:rPr lang="en-US" dirty="0"/>
              <a:t> can also be used as follows to join columns that have different names:</a:t>
            </a:r>
          </a:p>
          <a:p>
            <a:pPr lvl="1"/>
            <a:endParaRPr lang="en-US" sz="500" dirty="0"/>
          </a:p>
          <a:p>
            <a:pPr lvl="1">
              <a:spcBef>
                <a:spcPct val="0"/>
              </a:spcBef>
            </a:pPr>
            <a:r>
              <a:rPr lang="en-US" dirty="0">
                <a:latin typeface="Courier New" pitchFamily="49" charset="0"/>
              </a:rPr>
              <a:t>   SELECT </a:t>
            </a:r>
            <a:r>
              <a:rPr lang="en-US" dirty="0" err="1">
                <a:latin typeface="Courier New" pitchFamily="49" charset="0"/>
              </a:rPr>
              <a:t>e.LastName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emp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m.LastName</a:t>
            </a:r>
            <a:r>
              <a:rPr lang="en-US" dirty="0">
                <a:latin typeface="Courier New" pitchFamily="49" charset="0"/>
              </a:rPr>
              <a:t> mgr</a:t>
            </a:r>
          </a:p>
          <a:p>
            <a:pPr lvl="1">
              <a:spcBef>
                <a:spcPct val="0"/>
              </a:spcBef>
            </a:pPr>
            <a:r>
              <a:rPr lang="en-US" dirty="0">
                <a:latin typeface="Courier New" pitchFamily="49" charset="0"/>
              </a:rPr>
              <a:t>   FROM   employee e JOIN employee m</a:t>
            </a:r>
          </a:p>
          <a:p>
            <a:pPr lvl="1">
              <a:spcBef>
                <a:spcPct val="0"/>
              </a:spcBef>
            </a:pPr>
            <a:r>
              <a:rPr lang="en-US" dirty="0">
                <a:latin typeface="Courier New" pitchFamily="49" charset="0"/>
              </a:rPr>
              <a:t>   ON     (</a:t>
            </a:r>
            <a:r>
              <a:rPr lang="en-US" dirty="0" err="1">
                <a:latin typeface="Courier New" pitchFamily="49" charset="0"/>
              </a:rPr>
              <a:t>e.ManagerID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m.EmployeeID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lvl="1">
              <a:spcBef>
                <a:spcPct val="0"/>
              </a:spcBef>
            </a:pPr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163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9CEAB4-A9FB-4753-BA40-6F58C2A73A33}" type="slidenum">
              <a:rPr lang="en-US"/>
              <a:pPr/>
              <a:t>11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5371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F15FAA-5707-4561-ABC8-B51E27831921}" type="slidenum">
              <a:rPr lang="en-US"/>
              <a:pPr/>
              <a:t>13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Example of </a:t>
            </a:r>
            <a:r>
              <a:rPr lang="en-US" dirty="0">
                <a:latin typeface="Courier New" pitchFamily="49" charset="0"/>
              </a:rPr>
              <a:t>LEFT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OUTER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 : </a:t>
            </a:r>
            <a:r>
              <a:rPr lang="en-US" dirty="0"/>
              <a:t>This query retrieves all rows in the 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 </a:t>
            </a:r>
            <a:r>
              <a:rPr lang="en-US" dirty="0"/>
              <a:t>table, even if there is no match in the </a:t>
            </a:r>
            <a:r>
              <a:rPr lang="en-US" dirty="0">
                <a:latin typeface="Courier New" pitchFamily="49" charset="0"/>
              </a:rPr>
              <a:t>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</a:t>
            </a:r>
            <a:r>
              <a:rPr lang="en-US" dirty="0"/>
              <a:t> table.</a:t>
            </a:r>
          </a:p>
          <a:p>
            <a:pPr>
              <a:buFontTx/>
              <a:buChar char="•"/>
            </a:pPr>
            <a:r>
              <a:rPr lang="en-US" dirty="0"/>
              <a:t>Example of </a:t>
            </a:r>
            <a:r>
              <a:rPr lang="en-US" dirty="0">
                <a:latin typeface="Courier New" pitchFamily="49" charset="0"/>
              </a:rPr>
              <a:t>RIGHT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OUTER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 : </a:t>
            </a:r>
            <a:r>
              <a:rPr lang="en-US" dirty="0"/>
              <a:t>This query retrieves all rows in the 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 </a:t>
            </a:r>
            <a:r>
              <a:rPr lang="en-US" dirty="0"/>
              <a:t>table, even if there is no match in the </a:t>
            </a:r>
            <a:r>
              <a:rPr lang="en-US" dirty="0">
                <a:latin typeface="Courier New" pitchFamily="49" charset="0"/>
              </a:rPr>
              <a:t>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</a:t>
            </a:r>
            <a:r>
              <a:rPr lang="en-US" dirty="0"/>
              <a:t> table.</a:t>
            </a:r>
          </a:p>
          <a:p>
            <a:pPr>
              <a:buFontTx/>
              <a:buChar char="•"/>
            </a:pPr>
            <a:r>
              <a:rPr lang="en-US" dirty="0"/>
              <a:t>Example of </a:t>
            </a:r>
            <a:r>
              <a:rPr lang="en-US" dirty="0">
                <a:latin typeface="Courier New" pitchFamily="49" charset="0"/>
              </a:rPr>
              <a:t>FULL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OUTER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 : </a:t>
            </a:r>
            <a:r>
              <a:rPr lang="en-US" dirty="0"/>
              <a:t>This query retrieves all rows in the 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</a:t>
            </a:r>
            <a:r>
              <a:rPr lang="en-US" dirty="0"/>
              <a:t> table, </a:t>
            </a:r>
            <a:r>
              <a:rPr lang="en-US" dirty="0">
                <a:solidFill>
                  <a:srgbClr val="FC0128"/>
                </a:solidFill>
              </a:rPr>
              <a:t>even if there is no match</a:t>
            </a:r>
            <a:r>
              <a:rPr lang="en-US" dirty="0"/>
              <a:t> in the </a:t>
            </a:r>
            <a:r>
              <a:rPr lang="en-US" dirty="0">
                <a:latin typeface="Courier New" pitchFamily="49" charset="0"/>
              </a:rPr>
              <a:t>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</a:t>
            </a:r>
            <a:r>
              <a:rPr lang="en-US" dirty="0"/>
              <a:t> table. It also retrieves all rows in the </a:t>
            </a:r>
            <a:r>
              <a:rPr lang="en-US" dirty="0">
                <a:latin typeface="Courier New" pitchFamily="49" charset="0"/>
              </a:rPr>
              <a:t>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</a:t>
            </a:r>
            <a:r>
              <a:rPr lang="en-US" dirty="0"/>
              <a:t> table, </a:t>
            </a:r>
            <a:r>
              <a:rPr lang="en-US" dirty="0">
                <a:solidFill>
                  <a:srgbClr val="FC0128"/>
                </a:solidFill>
              </a:rPr>
              <a:t>even if there is no match</a:t>
            </a:r>
            <a:r>
              <a:rPr lang="en-US" dirty="0"/>
              <a:t> in the </a:t>
            </a:r>
            <a:r>
              <a:rPr lang="en-US" dirty="0">
                <a:latin typeface="Courier New" pitchFamily="49" charset="0"/>
              </a:rPr>
              <a:t>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</a:t>
            </a:r>
            <a:r>
              <a:rPr lang="en-US" dirty="0"/>
              <a:t> table.</a:t>
            </a:r>
          </a:p>
        </p:txBody>
      </p:sp>
    </p:spTree>
    <p:extLst>
      <p:ext uri="{BB962C8B-B14F-4D97-AF65-F5344CB8AC3E}">
        <p14:creationId xmlns:p14="http://schemas.microsoft.com/office/powerpoint/2010/main" xmlns="" val="3043152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A99F90-3862-4A9A-9952-ADAA5537D378}" type="slidenum">
              <a:rPr lang="en-US"/>
              <a:pPr/>
              <a:t>14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Example of </a:t>
            </a:r>
            <a:r>
              <a:rPr lang="en-US" dirty="0">
                <a:latin typeface="Courier New" pitchFamily="49" charset="0"/>
              </a:rPr>
              <a:t>LEFT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OUTER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 : </a:t>
            </a:r>
            <a:r>
              <a:rPr lang="en-US" dirty="0"/>
              <a:t>This query retrieves all rows in the 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 </a:t>
            </a:r>
            <a:r>
              <a:rPr lang="en-US" dirty="0"/>
              <a:t>table, even if there is no match in the </a:t>
            </a:r>
            <a:r>
              <a:rPr lang="en-US" dirty="0">
                <a:latin typeface="Courier New" pitchFamily="49" charset="0"/>
              </a:rPr>
              <a:t>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</a:t>
            </a:r>
            <a:r>
              <a:rPr lang="en-US" dirty="0"/>
              <a:t> table.</a:t>
            </a:r>
          </a:p>
          <a:p>
            <a:pPr>
              <a:buFontTx/>
              <a:buChar char="•"/>
            </a:pPr>
            <a:r>
              <a:rPr lang="en-US" dirty="0"/>
              <a:t>Example of </a:t>
            </a:r>
            <a:r>
              <a:rPr lang="en-US" dirty="0">
                <a:latin typeface="Courier New" pitchFamily="49" charset="0"/>
              </a:rPr>
              <a:t>RIGHT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OUTER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 : </a:t>
            </a:r>
            <a:r>
              <a:rPr lang="en-US" dirty="0"/>
              <a:t>This query retrieves all rows in the 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 </a:t>
            </a:r>
            <a:r>
              <a:rPr lang="en-US" dirty="0"/>
              <a:t>table, even if there is no match in the </a:t>
            </a:r>
            <a:r>
              <a:rPr lang="en-US" dirty="0">
                <a:latin typeface="Courier New" pitchFamily="49" charset="0"/>
              </a:rPr>
              <a:t>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</a:t>
            </a:r>
            <a:r>
              <a:rPr lang="en-US" dirty="0"/>
              <a:t> table.</a:t>
            </a:r>
          </a:p>
          <a:p>
            <a:pPr>
              <a:buFontTx/>
              <a:buChar char="•"/>
            </a:pPr>
            <a:r>
              <a:rPr lang="en-US" dirty="0"/>
              <a:t>Example of </a:t>
            </a:r>
            <a:r>
              <a:rPr lang="en-US" dirty="0">
                <a:latin typeface="Courier New" pitchFamily="49" charset="0"/>
              </a:rPr>
              <a:t>FULL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OUTER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 : </a:t>
            </a:r>
            <a:r>
              <a:rPr lang="en-US" dirty="0"/>
              <a:t>This query retrieves all rows in the 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</a:t>
            </a:r>
            <a:r>
              <a:rPr lang="en-US" dirty="0"/>
              <a:t> table, </a:t>
            </a:r>
            <a:r>
              <a:rPr lang="en-US" dirty="0">
                <a:solidFill>
                  <a:srgbClr val="FC0128"/>
                </a:solidFill>
              </a:rPr>
              <a:t>even if there is no match</a:t>
            </a:r>
            <a:r>
              <a:rPr lang="en-US" dirty="0"/>
              <a:t> in the </a:t>
            </a:r>
            <a:r>
              <a:rPr lang="en-US" dirty="0">
                <a:latin typeface="Courier New" pitchFamily="49" charset="0"/>
              </a:rPr>
              <a:t>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</a:t>
            </a:r>
            <a:r>
              <a:rPr lang="en-US" dirty="0"/>
              <a:t> table. It also retrieves all rows in the </a:t>
            </a:r>
            <a:r>
              <a:rPr lang="en-US" dirty="0">
                <a:latin typeface="Courier New" pitchFamily="49" charset="0"/>
              </a:rPr>
              <a:t>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</a:t>
            </a:r>
            <a:r>
              <a:rPr lang="en-US" dirty="0"/>
              <a:t> table, </a:t>
            </a:r>
            <a:r>
              <a:rPr lang="en-US" dirty="0">
                <a:solidFill>
                  <a:srgbClr val="FC0128"/>
                </a:solidFill>
              </a:rPr>
              <a:t>even if there is no match</a:t>
            </a:r>
            <a:r>
              <a:rPr lang="en-US" dirty="0"/>
              <a:t> in the </a:t>
            </a:r>
            <a:r>
              <a:rPr lang="en-US" dirty="0">
                <a:latin typeface="Courier New" pitchFamily="49" charset="0"/>
              </a:rPr>
              <a:t>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</a:t>
            </a:r>
            <a:r>
              <a:rPr lang="en-US" dirty="0"/>
              <a:t> table.</a:t>
            </a:r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1751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D59B63-17A5-4FED-A6C2-2A10393AAC1F}" type="slidenum">
              <a:rPr lang="en-US"/>
              <a:pPr/>
              <a:t>15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Example of </a:t>
            </a:r>
            <a:r>
              <a:rPr lang="en-US" dirty="0">
                <a:latin typeface="Courier New" pitchFamily="49" charset="0"/>
              </a:rPr>
              <a:t>LEFT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OUTER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 : </a:t>
            </a:r>
            <a:r>
              <a:rPr lang="en-US" dirty="0"/>
              <a:t>This query retrieves all rows in the 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 </a:t>
            </a:r>
            <a:r>
              <a:rPr lang="en-US" dirty="0"/>
              <a:t>table, even if there is no match in the </a:t>
            </a:r>
            <a:r>
              <a:rPr lang="en-US" dirty="0">
                <a:latin typeface="Courier New" pitchFamily="49" charset="0"/>
              </a:rPr>
              <a:t>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</a:t>
            </a:r>
            <a:r>
              <a:rPr lang="en-US" dirty="0"/>
              <a:t> table.</a:t>
            </a:r>
          </a:p>
          <a:p>
            <a:pPr>
              <a:buFontTx/>
              <a:buChar char="•"/>
            </a:pPr>
            <a:r>
              <a:rPr lang="en-US" dirty="0"/>
              <a:t>Example of </a:t>
            </a:r>
            <a:r>
              <a:rPr lang="en-US" dirty="0">
                <a:latin typeface="Courier New" pitchFamily="49" charset="0"/>
              </a:rPr>
              <a:t>RIGHT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OUTER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 : </a:t>
            </a:r>
            <a:r>
              <a:rPr lang="en-US" dirty="0"/>
              <a:t>This query retrieves all rows in the 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 </a:t>
            </a:r>
            <a:r>
              <a:rPr lang="en-US" dirty="0"/>
              <a:t>table, even if there is no match in the </a:t>
            </a:r>
            <a:r>
              <a:rPr lang="en-US" dirty="0">
                <a:latin typeface="Courier New" pitchFamily="49" charset="0"/>
              </a:rPr>
              <a:t>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</a:t>
            </a:r>
            <a:r>
              <a:rPr lang="en-US" dirty="0"/>
              <a:t> table.</a:t>
            </a:r>
          </a:p>
          <a:p>
            <a:pPr>
              <a:buFontTx/>
              <a:buChar char="•"/>
            </a:pPr>
            <a:r>
              <a:rPr lang="en-US" dirty="0"/>
              <a:t>Example of </a:t>
            </a:r>
            <a:r>
              <a:rPr lang="en-US" dirty="0">
                <a:latin typeface="Courier New" pitchFamily="49" charset="0"/>
              </a:rPr>
              <a:t>FULL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OUTER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 : </a:t>
            </a:r>
            <a:r>
              <a:rPr lang="en-US" dirty="0"/>
              <a:t>This query retrieves all rows in the 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</a:t>
            </a:r>
            <a:r>
              <a:rPr lang="en-US" dirty="0"/>
              <a:t> table, </a:t>
            </a:r>
            <a:r>
              <a:rPr lang="en-US" dirty="0">
                <a:solidFill>
                  <a:srgbClr val="FC0128"/>
                </a:solidFill>
              </a:rPr>
              <a:t>even if there is no match</a:t>
            </a:r>
            <a:r>
              <a:rPr lang="en-US" dirty="0"/>
              <a:t> in the </a:t>
            </a:r>
            <a:r>
              <a:rPr lang="en-US" dirty="0">
                <a:latin typeface="Courier New" pitchFamily="49" charset="0"/>
              </a:rPr>
              <a:t>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</a:t>
            </a:r>
            <a:r>
              <a:rPr lang="en-US" dirty="0"/>
              <a:t> table. It also retrieves all rows in the </a:t>
            </a:r>
            <a:r>
              <a:rPr lang="en-US" dirty="0">
                <a:latin typeface="Courier New" pitchFamily="49" charset="0"/>
              </a:rPr>
              <a:t>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</a:t>
            </a:r>
            <a:r>
              <a:rPr lang="en-US" dirty="0"/>
              <a:t> table, </a:t>
            </a:r>
            <a:r>
              <a:rPr lang="en-US" dirty="0">
                <a:solidFill>
                  <a:srgbClr val="FC0128"/>
                </a:solidFill>
              </a:rPr>
              <a:t>even if there is no match</a:t>
            </a:r>
            <a:r>
              <a:rPr lang="en-US" dirty="0"/>
              <a:t> in the </a:t>
            </a:r>
            <a:r>
              <a:rPr lang="en-US" dirty="0">
                <a:latin typeface="Courier New" pitchFamily="49" charset="0"/>
              </a:rPr>
              <a:t>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</a:t>
            </a:r>
            <a:r>
              <a:rPr lang="en-US" dirty="0"/>
              <a:t> table.</a:t>
            </a:r>
          </a:p>
        </p:txBody>
      </p:sp>
    </p:spTree>
    <p:extLst>
      <p:ext uri="{BB962C8B-B14F-4D97-AF65-F5344CB8AC3E}">
        <p14:creationId xmlns:p14="http://schemas.microsoft.com/office/powerpoint/2010/main" xmlns="" val="3915921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xmlns="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xmlns="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75389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20.8.2023 г.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68536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8/20/2023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39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5" Type="http://schemas.openxmlformats.org/officeDocument/2006/relationships/image" Target="../media/image41.png"/><Relationship Id="rId10" Type="http://schemas.openxmlformats.org/officeDocument/2006/relationships/image" Target="../media/image51.svg"/><Relationship Id="rId4" Type="http://schemas.openxmlformats.org/officeDocument/2006/relationships/image" Target="../media/image32.png"/><Relationship Id="rId9" Type="http://schemas.openxmlformats.org/officeDocument/2006/relationships/image" Target="../media/image36.png"/><Relationship Id="rId1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11331575" cy="686880"/>
          </a:xfrm>
        </p:spPr>
        <p:txBody>
          <a:bodyPr>
            <a:normAutofit/>
          </a:bodyPr>
          <a:lstStyle/>
          <a:p>
            <a:r>
              <a:rPr lang="bg-BG" dirty="0" smtClean="0"/>
              <a:t>Същност. Различни видоде съединения на таблици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1083636" cy="1430019"/>
          </a:xfrm>
        </p:spPr>
        <p:txBody>
          <a:bodyPr>
            <a:normAutofit/>
          </a:bodyPr>
          <a:lstStyle/>
          <a:p>
            <a:r>
              <a:rPr lang="bg-BG" sz="4400" dirty="0" smtClean="0"/>
              <a:t>Съединение на таблици</a:t>
            </a:r>
            <a:endParaRPr lang="bg-BG" sz="4400" dirty="0"/>
          </a:p>
        </p:txBody>
      </p:sp>
      <p:pic>
        <p:nvPicPr>
          <p:cNvPr id="41986" name="Picture 2" descr="SQL INNER JOI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2057400"/>
            <a:ext cx="3124200" cy="3124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6640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ct val="35000"/>
              </a:spcBef>
            </a:pPr>
            <a:r>
              <a:rPr lang="ru-RU" dirty="0" smtClean="0"/>
              <a:t>За да укажете условия за присъединяване, използвайте клаузата </a:t>
            </a:r>
            <a:r>
              <a:rPr lang="ru-RU" b="1" dirty="0" smtClean="0">
                <a:solidFill>
                  <a:schemeClr val="bg1"/>
                </a:solidFill>
              </a:rPr>
              <a:t>INNER JOIN</a:t>
            </a:r>
            <a:r>
              <a:rPr lang="ru-RU" dirty="0" smtClean="0"/>
              <a:t> … </a:t>
            </a:r>
            <a:r>
              <a:rPr lang="ru-RU" b="1" dirty="0" smtClean="0">
                <a:solidFill>
                  <a:schemeClr val="bg1"/>
                </a:solidFill>
              </a:rPr>
              <a:t>ON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 </a:t>
            </a:r>
            <a:r>
              <a:rPr lang="bg-BG" dirty="0" smtClean="0"/>
              <a:t>с </a:t>
            </a:r>
            <a:r>
              <a:rPr lang="en-US" dirty="0" smtClean="0"/>
              <a:t>ON </a:t>
            </a:r>
            <a:r>
              <a:rPr lang="bg-BG" dirty="0" smtClean="0"/>
              <a:t>клауза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08832" y="2395302"/>
            <a:ext cx="10489116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e.EmployeeID, e.LastName, e.DepartmentID,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d.DepartmentID, d.Name AS 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e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Departments </a:t>
            </a:r>
            <a:r>
              <a:rPr lang="en-US" sz="26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e.DepartmentID = d.DepartmentID</a:t>
            </a:r>
          </a:p>
        </p:txBody>
      </p:sp>
      <p:graphicFrame>
        <p:nvGraphicFramePr>
          <p:cNvPr id="1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42971073"/>
              </p:ext>
            </p:extLst>
          </p:nvPr>
        </p:nvGraphicFramePr>
        <p:xfrm>
          <a:off x="910110" y="4495800"/>
          <a:ext cx="10486561" cy="2078736"/>
        </p:xfrm>
        <a:graphic>
          <a:graphicData uri="http://schemas.openxmlformats.org/drawingml/2006/table">
            <a:tbl>
              <a:tblPr/>
              <a:tblGrid>
                <a:gridCol w="1865900"/>
                <a:gridCol w="1697498"/>
                <a:gridCol w="2117763"/>
                <a:gridCol w="2117763"/>
                <a:gridCol w="2687637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EmployeeID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Gilbert</a:t>
                      </a:r>
                      <a:endParaRPr kumimoji="1" lang="bg-BG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Production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1" lang="bg-BG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Brown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1" lang="bg-BG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Marketing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1" lang="bg-BG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Tamburello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Engineering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19243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EQUI </a:t>
            </a:r>
            <a:r>
              <a:rPr lang="en-US" dirty="0" smtClean="0"/>
              <a:t>Join == </a:t>
            </a:r>
            <a:r>
              <a:rPr lang="bg-BG" dirty="0" smtClean="0"/>
              <a:t>у</a:t>
            </a:r>
            <a:r>
              <a:rPr lang="ru-RU" dirty="0" smtClean="0"/>
              <a:t>словията </a:t>
            </a:r>
            <a:r>
              <a:rPr lang="ru-RU" dirty="0" smtClean="0"/>
              <a:t>на </a:t>
            </a:r>
            <a:r>
              <a:rPr lang="en-US" dirty="0" smtClean="0"/>
              <a:t>EQUI JOIN </a:t>
            </a:r>
            <a:r>
              <a:rPr lang="ru-RU" dirty="0" smtClean="0"/>
              <a:t>са </a:t>
            </a:r>
            <a:r>
              <a:rPr lang="ru-RU" dirty="0" smtClean="0"/>
              <a:t>избутани </a:t>
            </a:r>
            <a:r>
              <a:rPr lang="ru-RU" dirty="0" smtClean="0"/>
              <a:t>до</a:t>
            </a:r>
            <a:r>
              <a:rPr lang="en-US" dirty="0" smtClean="0"/>
              <a:t> </a:t>
            </a:r>
            <a:r>
              <a:rPr lang="ru-RU" dirty="0" smtClean="0"/>
              <a:t>WHERE клаузата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 Join</a:t>
            </a:r>
            <a:endParaRPr lang="en-US" dirty="0"/>
          </a:p>
        </p:txBody>
      </p:sp>
      <p:sp>
        <p:nvSpPr>
          <p:cNvPr id="529412" name="Rectangle 4"/>
          <p:cNvSpPr>
            <a:spLocks noChangeArrowheads="1"/>
          </p:cNvSpPr>
          <p:nvPr/>
        </p:nvSpPr>
        <p:spPr bwMode="auto">
          <a:xfrm>
            <a:off x="990166" y="2362200"/>
            <a:ext cx="1048568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.EmployeeID, </a:t>
            </a: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.LastName, </a:t>
            </a: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.DepartmentID,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.DepartmentID, </a:t>
            </a: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.Name AS 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</a:t>
            </a: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, Departments </a:t>
            </a: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e.DepartmentID = d.DepartmentID</a:t>
            </a:r>
          </a:p>
        </p:txBody>
      </p:sp>
      <p:graphicFrame>
        <p:nvGraphicFramePr>
          <p:cNvPr id="5294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01266862"/>
              </p:ext>
            </p:extLst>
          </p:nvPr>
        </p:nvGraphicFramePr>
        <p:xfrm>
          <a:off x="989730" y="4490834"/>
          <a:ext cx="10486561" cy="2078736"/>
        </p:xfrm>
        <a:graphic>
          <a:graphicData uri="http://schemas.openxmlformats.org/drawingml/2006/table">
            <a:tbl>
              <a:tblPr/>
              <a:tblGrid>
                <a:gridCol w="1865900"/>
                <a:gridCol w="1697498"/>
                <a:gridCol w="2117763"/>
                <a:gridCol w="2117763"/>
                <a:gridCol w="2687637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EmployeeID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DepartmentName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Gilbert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kumimoji="1" lang="bg-BG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Production</a:t>
                      </a:r>
                      <a:endParaRPr kumimoji="1" lang="bg-BG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1" lang="bg-BG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Brown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Marketing</a:t>
                      </a:r>
                      <a:endParaRPr kumimoji="1" lang="bg-BG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1" lang="bg-BG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Tamburello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5588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</a:t>
            </a:r>
            <a:r>
              <a:rPr lang="bg-BG" dirty="0" smtClean="0"/>
              <a:t>срещу </a:t>
            </a:r>
            <a:r>
              <a:rPr lang="en-US" dirty="0" smtClean="0"/>
              <a:t>OUTER Join</a:t>
            </a:r>
            <a:endParaRPr lang="en-US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066800"/>
            <a:ext cx="12001537" cy="5791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Inner Join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 smtClean="0">
                <a:solidFill>
                  <a:srgbClr val="224464"/>
                </a:solidFill>
              </a:rPr>
              <a:t>Съединение на две </a:t>
            </a:r>
            <a:r>
              <a:rPr lang="ru-RU" dirty="0" smtClean="0">
                <a:solidFill>
                  <a:srgbClr val="224464"/>
                </a:solidFill>
              </a:rPr>
              <a:t>таблици</a:t>
            </a:r>
            <a:r>
              <a:rPr lang="ru-RU" dirty="0" smtClean="0">
                <a:solidFill>
                  <a:srgbClr val="224464"/>
                </a:solidFill>
              </a:rPr>
              <a:t>, което връща </a:t>
            </a:r>
            <a:r>
              <a:rPr lang="ru-RU" b="1" dirty="0" smtClean="0">
                <a:solidFill>
                  <a:schemeClr val="bg1"/>
                </a:solidFill>
              </a:rPr>
              <a:t>само</a:t>
            </a:r>
            <a:r>
              <a:rPr lang="ru-RU" dirty="0" smtClean="0">
                <a:solidFill>
                  <a:srgbClr val="224464"/>
                </a:solidFill>
              </a:rPr>
              <a:t> редове, отговарящи </a:t>
            </a:r>
            <a:r>
              <a:rPr lang="ru-RU" dirty="0" smtClean="0">
                <a:solidFill>
                  <a:srgbClr val="224464"/>
                </a:solidFill>
              </a:rPr>
              <a:t>на </a:t>
            </a:r>
            <a:r>
              <a:rPr lang="ru-RU" b="1" dirty="0" smtClean="0">
                <a:solidFill>
                  <a:schemeClr val="bg1"/>
                </a:solidFill>
              </a:rPr>
              <a:t>условието</a:t>
            </a:r>
            <a:endParaRPr lang="en-US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Left </a:t>
            </a:r>
            <a:r>
              <a:rPr lang="en-US" dirty="0" smtClean="0">
                <a:solidFill>
                  <a:srgbClr val="224464"/>
                </a:solidFill>
              </a:rPr>
              <a:t>(or </a:t>
            </a:r>
            <a:r>
              <a:rPr lang="en-US" b="1" dirty="0" smtClean="0">
                <a:solidFill>
                  <a:srgbClr val="F2A40D"/>
                </a:solidFill>
              </a:rPr>
              <a:t>Right</a:t>
            </a:r>
            <a:r>
              <a:rPr lang="en-US" dirty="0" smtClean="0">
                <a:solidFill>
                  <a:srgbClr val="224464"/>
                </a:solidFill>
              </a:rPr>
              <a:t>) </a:t>
            </a:r>
            <a:r>
              <a:rPr lang="en-US" b="1" dirty="0" smtClean="0">
                <a:solidFill>
                  <a:schemeClr val="bg1"/>
                </a:solidFill>
              </a:rPr>
              <a:t>Outer Join</a:t>
            </a:r>
          </a:p>
          <a:p>
            <a:pPr lvl="1">
              <a:lnSpc>
                <a:spcPct val="100000"/>
              </a:lnSpc>
            </a:pPr>
            <a:r>
              <a:rPr lang="ru-RU" dirty="0" smtClean="0">
                <a:solidFill>
                  <a:srgbClr val="224464"/>
                </a:solidFill>
              </a:rPr>
              <a:t>Връща резултатите от вътрешното присъединяване </a:t>
            </a:r>
            <a:r>
              <a:rPr lang="en-US" dirty="0" smtClean="0">
                <a:solidFill>
                  <a:srgbClr val="224464"/>
                </a:solidFill>
              </a:rPr>
              <a:t>(</a:t>
            </a:r>
            <a:r>
              <a:rPr lang="en-US" b="1" dirty="0" smtClean="0">
                <a:solidFill>
                  <a:schemeClr val="bg1"/>
                </a:solidFill>
              </a:rPr>
              <a:t>Inner Join</a:t>
            </a:r>
            <a:r>
              <a:rPr lang="en-US" dirty="0" smtClean="0">
                <a:solidFill>
                  <a:srgbClr val="224464"/>
                </a:solidFill>
              </a:rPr>
              <a:t>)</a:t>
            </a:r>
            <a:r>
              <a:rPr lang="ru-RU" dirty="0" smtClean="0">
                <a:solidFill>
                  <a:srgbClr val="224464"/>
                </a:solidFill>
              </a:rPr>
              <a:t>, както и </a:t>
            </a:r>
            <a:r>
              <a:rPr lang="ru-RU" b="1" dirty="0" smtClean="0">
                <a:solidFill>
                  <a:schemeClr val="bg1"/>
                </a:solidFill>
              </a:rPr>
              <a:t>несъвпадащите </a:t>
            </a:r>
            <a:r>
              <a:rPr lang="ru-RU" dirty="0" smtClean="0">
                <a:solidFill>
                  <a:srgbClr val="224464"/>
                </a:solidFill>
              </a:rPr>
              <a:t>редове от лявата (или дясната) таблица</a:t>
            </a:r>
            <a:endParaRPr lang="en-US" dirty="0" smtClean="0">
              <a:solidFill>
                <a:srgbClr val="224464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Full Outer Join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 smtClean="0"/>
              <a:t>Връща резултатите от вътрешно съединение заедно с всички </a:t>
            </a:r>
            <a:r>
              <a:rPr lang="ru-RU" b="1" dirty="0" smtClean="0">
                <a:solidFill>
                  <a:srgbClr val="F2A40D"/>
                </a:solidFill>
              </a:rPr>
              <a:t>несъвпадащи</a:t>
            </a:r>
            <a:r>
              <a:rPr lang="ru-RU" dirty="0" smtClean="0"/>
              <a:t> редове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277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532483" name="Rectangle 3"/>
          <p:cNvSpPr>
            <a:spLocks noChangeArrowheads="1"/>
          </p:cNvSpPr>
          <p:nvPr/>
        </p:nvSpPr>
        <p:spPr bwMode="auto">
          <a:xfrm>
            <a:off x="1295400" y="1295400"/>
            <a:ext cx="95960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e.LastName EmpLastName,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m.EmployeeID MgrID, m.LastName MgrLastName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 JOIN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e.ManagerID = m.EmployeeID</a:t>
            </a:r>
          </a:p>
        </p:txBody>
      </p:sp>
      <p:graphicFrame>
        <p:nvGraphicFramePr>
          <p:cNvPr id="53248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5584053"/>
              </p:ext>
            </p:extLst>
          </p:nvPr>
        </p:nvGraphicFramePr>
        <p:xfrm>
          <a:off x="1295400" y="3124200"/>
          <a:ext cx="9603699" cy="3457956"/>
        </p:xfrm>
        <a:graphic>
          <a:graphicData uri="http://schemas.openxmlformats.org/drawingml/2006/table">
            <a:tbl>
              <a:tblPr firstRow="1" lastRow="1"/>
              <a:tblGrid>
                <a:gridCol w="3002358"/>
                <a:gridCol w="2948471"/>
                <a:gridCol w="3652870"/>
              </a:tblGrid>
              <a:tr h="3557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Erickson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Goldberg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Sánchez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Johnson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Higa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Ford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Maxwell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Krebs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6498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sp>
        <p:nvSpPr>
          <p:cNvPr id="534531" name="Rectangle 3"/>
          <p:cNvSpPr>
            <a:spLocks noChangeArrowheads="1"/>
          </p:cNvSpPr>
          <p:nvPr/>
        </p:nvSpPr>
        <p:spPr bwMode="auto">
          <a:xfrm>
            <a:off x="1295400" y="1295400"/>
            <a:ext cx="95960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e.LastName EmpLastName,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m.EmployeeID MgrID, m.LastName MgrLastName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 OUTER JOIN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e.ManagerID = m.EmployeeID</a:t>
            </a:r>
          </a:p>
        </p:txBody>
      </p:sp>
      <p:graphicFrame>
        <p:nvGraphicFramePr>
          <p:cNvPr id="53453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1739621"/>
              </p:ext>
            </p:extLst>
          </p:nvPr>
        </p:nvGraphicFramePr>
        <p:xfrm>
          <a:off x="1295400" y="3124200"/>
          <a:ext cx="9603699" cy="3457956"/>
        </p:xfrm>
        <a:graphic>
          <a:graphicData uri="http://schemas.openxmlformats.org/drawingml/2006/table">
            <a:tbl>
              <a:tblPr/>
              <a:tblGrid>
                <a:gridCol w="3002358"/>
                <a:gridCol w="2948471"/>
                <a:gridCol w="365287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Sánchez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Benshoof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Bradley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Miller</a:t>
                      </a:r>
                      <a:endParaRPr kumimoji="1" lang="bg-BG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14</a:t>
                      </a:r>
                      <a:endParaRPr kumimoji="1" lang="bg-BG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Maxwell</a:t>
                      </a:r>
                      <a:endParaRPr kumimoji="1" lang="bg-BG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Okelberry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  <a:endParaRPr kumimoji="1" lang="bg-BG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Brown</a:t>
                      </a:r>
                      <a:endParaRPr kumimoji="1" lang="bg-BG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Mu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Frum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Richins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Culbertson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Barreto de Mattos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1615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sp>
        <p:nvSpPr>
          <p:cNvPr id="536579" name="Rectangle 3"/>
          <p:cNvSpPr>
            <a:spLocks noChangeArrowheads="1"/>
          </p:cNvSpPr>
          <p:nvPr/>
        </p:nvSpPr>
        <p:spPr bwMode="auto">
          <a:xfrm>
            <a:off x="1295400" y="1295400"/>
            <a:ext cx="95960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e.LastName EmpLastName,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m.EmployeeID MgrID, m.LastName MgrLastName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RIGHT OUTER JOIN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e.ManagerID = m.EmployeeID</a:t>
            </a:r>
          </a:p>
        </p:txBody>
      </p:sp>
      <p:graphicFrame>
        <p:nvGraphicFramePr>
          <p:cNvPr id="5365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65841833"/>
              </p:ext>
            </p:extLst>
          </p:nvPr>
        </p:nvGraphicFramePr>
        <p:xfrm>
          <a:off x="1295400" y="3124200"/>
          <a:ext cx="9603699" cy="3457956"/>
        </p:xfrm>
        <a:graphic>
          <a:graphicData uri="http://schemas.openxmlformats.org/drawingml/2006/table">
            <a:tbl>
              <a:tblPr/>
              <a:tblGrid>
                <a:gridCol w="3002358"/>
                <a:gridCol w="2948471"/>
                <a:gridCol w="365287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Lertpiriyasuwat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38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Liu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Hines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McKay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Berglund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Wu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Koenigsbauer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Hay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Zabokritski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Decker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9236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</a:t>
            </a:r>
          </a:p>
        </p:txBody>
      </p:sp>
      <p:sp>
        <p:nvSpPr>
          <p:cNvPr id="538627" name="Rectangle 3"/>
          <p:cNvSpPr>
            <a:spLocks noChangeArrowheads="1"/>
          </p:cNvSpPr>
          <p:nvPr/>
        </p:nvSpPr>
        <p:spPr bwMode="auto">
          <a:xfrm>
            <a:off x="1295400" y="1295400"/>
            <a:ext cx="95960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e.LastName EmpLastName,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m.EmployeeID MgrID, m.LastName MgrLastName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FULL OUTER JOIN </a:t>
            </a:r>
            <a:r>
              <a:rPr lang="en-US" sz="24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e.ManagerID = m.EmployeeID</a:t>
            </a:r>
          </a:p>
        </p:txBody>
      </p:sp>
      <p:graphicFrame>
        <p:nvGraphicFramePr>
          <p:cNvPr id="53862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94748502"/>
              </p:ext>
            </p:extLst>
          </p:nvPr>
        </p:nvGraphicFramePr>
        <p:xfrm>
          <a:off x="1295400" y="3124200"/>
          <a:ext cx="9603699" cy="3457956"/>
        </p:xfrm>
        <a:graphic>
          <a:graphicData uri="http://schemas.openxmlformats.org/drawingml/2006/table">
            <a:tbl>
              <a:tblPr/>
              <a:tblGrid>
                <a:gridCol w="3002358"/>
                <a:gridCol w="2948471"/>
                <a:gridCol w="365287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Sanchez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Cracium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Gilbert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Brown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Hartwig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Gilbert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1714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three-way join is a join of three tables</a:t>
            </a:r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Three-Way Joins</a:t>
            </a: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1221106" y="1981201"/>
            <a:ext cx="9676744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e.FirstName, e.LastName,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t.Name as Towns, a.AddressText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 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JOIN Addresses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 e.AddressID = a.AddressID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JOIN Towns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 a.TownID = t.TownID</a:t>
            </a:r>
          </a:p>
        </p:txBody>
      </p:sp>
      <p:graphicFrame>
        <p:nvGraphicFramePr>
          <p:cNvPr id="54067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62722942"/>
              </p:ext>
            </p:extLst>
          </p:nvPr>
        </p:nvGraphicFramePr>
        <p:xfrm>
          <a:off x="1221106" y="4419600"/>
          <a:ext cx="9676744" cy="1933956"/>
        </p:xfrm>
        <a:graphic>
          <a:graphicData uri="http://schemas.openxmlformats.org/drawingml/2006/table">
            <a:tbl>
              <a:tblPr/>
              <a:tblGrid>
                <a:gridCol w="2162354"/>
                <a:gridCol w="2065007"/>
                <a:gridCol w="1880669"/>
                <a:gridCol w="3568714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Towns</a:t>
                      </a: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AddressText</a:t>
                      </a: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Guy</a:t>
                      </a: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Gilbert</a:t>
                      </a: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Monroe</a:t>
                      </a: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7726 Driftwood Drive</a:t>
                      </a: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Kevin</a:t>
                      </a: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Brown</a:t>
                      </a: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Everett</a:t>
                      </a: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2294 West 39th St.</a:t>
                      </a: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Roberto</a:t>
                      </a: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Tamburello</a:t>
                      </a: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Redmond</a:t>
                      </a: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8000 Crane Court</a:t>
                      </a: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2616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Self-join </a:t>
            </a:r>
            <a:r>
              <a:rPr lang="en-US" dirty="0"/>
              <a:t>means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join a table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itself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Self-Join</a:t>
            </a:r>
            <a:endParaRPr lang="en-US" dirty="0"/>
          </a:p>
        </p:txBody>
      </p:sp>
      <p:sp>
        <p:nvSpPr>
          <p:cNvPr id="1068036" name="Rectangle 4"/>
          <p:cNvSpPr>
            <a:spLocks noChangeArrowheads="1"/>
          </p:cNvSpPr>
          <p:nvPr/>
        </p:nvSpPr>
        <p:spPr bwMode="auto">
          <a:xfrm>
            <a:off x="1204557" y="1924929"/>
            <a:ext cx="9692594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e.FirstName + ' ' + e.LastName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' is managed by ' + m.LastName as Message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 e JOIN Employees </a:t>
            </a: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 (e.ManagerId = m.EmployeeId)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60403874"/>
              </p:ext>
            </p:extLst>
          </p:nvPr>
        </p:nvGraphicFramePr>
        <p:xfrm>
          <a:off x="1217929" y="3962400"/>
          <a:ext cx="9679921" cy="2488692"/>
        </p:xfrm>
        <a:graphic>
          <a:graphicData uri="http://schemas.openxmlformats.org/drawingml/2006/table">
            <a:tbl>
              <a:tblPr/>
              <a:tblGrid>
                <a:gridCol w="9679921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Message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Ovidiu Cracium is managed by Tamburello</a:t>
                      </a: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Michael Sullivan is managed by Tamburello</a:t>
                      </a: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Sharon Salavaria is managed by Tamburello</a:t>
                      </a: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Dylan Miller is managed by Tamburello</a:t>
                      </a: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5510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CROSS JOIN </a:t>
            </a:r>
            <a:r>
              <a:rPr lang="en-US" sz="3200" dirty="0"/>
              <a:t>clause produces the cross-product of two tables</a:t>
            </a:r>
          </a:p>
          <a:p>
            <a:pPr lvl="1">
              <a:lnSpc>
                <a:spcPct val="95000"/>
              </a:lnSpc>
            </a:pPr>
            <a:r>
              <a:rPr lang="en-US" sz="3000" dirty="0"/>
              <a:t>Same as a Cartesian </a:t>
            </a:r>
            <a:r>
              <a:rPr lang="en-US" sz="3000" dirty="0" smtClean="0"/>
              <a:t>product, rarely used</a:t>
            </a:r>
            <a:endParaRPr lang="en-US" sz="3000" dirty="0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</a:t>
            </a:r>
          </a:p>
        </p:txBody>
      </p:sp>
      <p:sp>
        <p:nvSpPr>
          <p:cNvPr id="542724" name="Rectangle 4"/>
          <p:cNvSpPr>
            <a:spLocks noChangeArrowheads="1"/>
          </p:cNvSpPr>
          <p:nvPr/>
        </p:nvSpPr>
        <p:spPr bwMode="auto">
          <a:xfrm>
            <a:off x="1294149" y="2514600"/>
            <a:ext cx="9603701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LastName [Last Name], Name [Dept Name]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CROSS JOIN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Departments</a:t>
            </a:r>
          </a:p>
        </p:txBody>
      </p:sp>
      <p:graphicFrame>
        <p:nvGraphicFramePr>
          <p:cNvPr id="5427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06072478"/>
              </p:ext>
            </p:extLst>
          </p:nvPr>
        </p:nvGraphicFramePr>
        <p:xfrm>
          <a:off x="1279861" y="3810000"/>
          <a:ext cx="9632282" cy="2590800"/>
        </p:xfrm>
        <a:graphic>
          <a:graphicData uri="http://schemas.openxmlformats.org/drawingml/2006/table">
            <a:tbl>
              <a:tblPr/>
              <a:tblGrid>
                <a:gridCol w="3668759"/>
                <a:gridCol w="5963523"/>
              </a:tblGrid>
              <a:tr h="456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 Name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Dept Name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Duffy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Document Control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Wang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Document Control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Duffy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Engineering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Wang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Engineering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5810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bg-BG" sz="3400" dirty="0" smtClean="0"/>
              <a:t>Значение и използване</a:t>
            </a:r>
          </a:p>
          <a:p>
            <a:r>
              <a:rPr lang="bg-BG" sz="3400" dirty="0" smtClean="0"/>
              <a:t>Видове съединения на таблици</a:t>
            </a:r>
          </a:p>
          <a:p>
            <a:endParaRPr lang="bg-BG" sz="3400" dirty="0" smtClean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can apply additional conditions in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/>
              <a:t> clause:</a:t>
            </a: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</a:t>
            </a:r>
            <a:r>
              <a:rPr lang="en-US" dirty="0" smtClean="0"/>
              <a:t>Conditions in Joins</a:t>
            </a:r>
            <a:endParaRPr lang="en-US" dirty="0"/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1280078" y="1981200"/>
            <a:ext cx="9617772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e.EmployeeID, e.LastName, e.DepartmentID,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d.DepartmentID, d.Name AS 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 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INNER JOIN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Departments 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e.DepartmentID = d.DepartmentID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d.Name = 'Sales'</a:t>
            </a:r>
          </a:p>
        </p:txBody>
      </p:sp>
      <p:graphicFrame>
        <p:nvGraphicFramePr>
          <p:cNvPr id="54477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16687770"/>
              </p:ext>
            </p:extLst>
          </p:nvPr>
        </p:nvGraphicFramePr>
        <p:xfrm>
          <a:off x="1280078" y="4827916"/>
          <a:ext cx="9617771" cy="1552956"/>
        </p:xfrm>
        <a:graphic>
          <a:graphicData uri="http://schemas.openxmlformats.org/drawingml/2006/table">
            <a:tbl>
              <a:tblPr/>
              <a:tblGrid>
                <a:gridCol w="1690908"/>
                <a:gridCol w="1448177"/>
                <a:gridCol w="1981716"/>
                <a:gridCol w="1981716"/>
                <a:gridCol w="2515254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EmployeeID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268</a:t>
                      </a: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Jiang</a:t>
                      </a: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Sales</a:t>
                      </a: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273</a:t>
                      </a: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Welcker</a:t>
                      </a: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Sales</a:t>
                      </a: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275</a:t>
                      </a: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Blythe</a:t>
                      </a: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Sales</a:t>
                      </a: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4288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5240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30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TODO</a:t>
            </a:r>
            <a:r>
              <a:rPr lang="en-US" sz="3000" b="1" dirty="0" smtClean="0"/>
              <a:t>: Add summary</a:t>
            </a:r>
            <a:endParaRPr lang="en-US" sz="3000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719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xmlns="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xmlns="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xmlns="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xmlns="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xmlns="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xmlns="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xmlns="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xmlns="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xmlns="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xmlns="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xmlns="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xmlns="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40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xmlns="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Същност и полза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pic>
        <p:nvPicPr>
          <p:cNvPr id="66562" name="Picture 2" descr="Columns, combine, concatenation, join, merge, table icon - Download on  Iconf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295400"/>
            <a:ext cx="2667000" cy="2667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177911" y="4005262"/>
            <a:ext cx="647869" cy="1511300"/>
            <a:chOff x="4150" y="2578"/>
            <a:chExt cx="408" cy="952"/>
          </a:xfrm>
        </p:grpSpPr>
        <p:sp>
          <p:nvSpPr>
            <p:cNvPr id="521219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521220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896991" y="4003677"/>
            <a:ext cx="849534" cy="1512887"/>
            <a:chOff x="930" y="2577"/>
            <a:chExt cx="535" cy="953"/>
          </a:xfrm>
        </p:grpSpPr>
        <p:sp>
          <p:nvSpPr>
            <p:cNvPr id="521222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521223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212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Данни от няколко таблици</a:t>
            </a:r>
            <a:endParaRPr lang="en-US" dirty="0"/>
          </a:p>
        </p:txBody>
      </p:sp>
      <p:sp>
        <p:nvSpPr>
          <p:cNvPr id="521225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Понякога се нуждаем от данни от </a:t>
            </a:r>
            <a:r>
              <a:rPr lang="bg-BG" b="1" dirty="0" smtClean="0">
                <a:solidFill>
                  <a:schemeClr val="bg1"/>
                </a:solidFill>
              </a:rPr>
              <a:t>различни таблици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52122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88802164"/>
              </p:ext>
            </p:extLst>
          </p:nvPr>
        </p:nvGraphicFramePr>
        <p:xfrm>
          <a:off x="2056348" y="2209800"/>
          <a:ext cx="3633782" cy="1668780"/>
        </p:xfrm>
        <a:graphic>
          <a:graphicData uri="http://schemas.openxmlformats.org/drawingml/2006/table">
            <a:tbl>
              <a:tblPr/>
              <a:tblGrid>
                <a:gridCol w="1555015"/>
                <a:gridCol w="2078767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Abbas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Galvin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124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46641954"/>
              </p:ext>
            </p:extLst>
          </p:nvPr>
        </p:nvGraphicFramePr>
        <p:xfrm>
          <a:off x="6102351" y="2209800"/>
          <a:ext cx="3779870" cy="1668780"/>
        </p:xfrm>
        <a:graphic>
          <a:graphicData uri="http://schemas.openxmlformats.org/drawingml/2006/table">
            <a:tbl>
              <a:tblPr/>
              <a:tblGrid>
                <a:gridCol w="2119797"/>
                <a:gridCol w="1660073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Tool design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126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6705198"/>
              </p:ext>
            </p:extLst>
          </p:nvPr>
        </p:nvGraphicFramePr>
        <p:xfrm>
          <a:off x="3821784" y="4449762"/>
          <a:ext cx="4287367" cy="1668780"/>
        </p:xfrm>
        <a:graphic>
          <a:graphicData uri="http://schemas.openxmlformats.org/drawingml/2006/table">
            <a:tbl>
              <a:tblPr/>
              <a:tblGrid>
                <a:gridCol w="1714947"/>
                <a:gridCol w="257242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Galvin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Tool design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Abbas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7758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Декартово произведение</a:t>
            </a:r>
            <a:endParaRPr lang="en-US" dirty="0"/>
          </a:p>
        </p:txBody>
      </p:sp>
      <p:sp>
        <p:nvSpPr>
          <p:cNvPr id="523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dirty="0" smtClean="0"/>
              <a:t>Тази заявка ще направи декартово произведение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bg-BG" dirty="0" smtClean="0"/>
              <a:t>Резултатът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23268" name="Rectangle 4"/>
          <p:cNvSpPr>
            <a:spLocks noChangeArrowheads="1"/>
          </p:cNvSpPr>
          <p:nvPr/>
        </p:nvSpPr>
        <p:spPr bwMode="auto">
          <a:xfrm>
            <a:off x="2361227" y="1905000"/>
            <a:ext cx="7393325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LastName, Name AS 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Employees, Departments</a:t>
            </a:r>
          </a:p>
        </p:txBody>
      </p:sp>
      <p:graphicFrame>
        <p:nvGraphicFramePr>
          <p:cNvPr id="52326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47789939"/>
              </p:ext>
            </p:extLst>
          </p:nvPr>
        </p:nvGraphicFramePr>
        <p:xfrm>
          <a:off x="3352085" y="3505200"/>
          <a:ext cx="5564049" cy="2898648"/>
        </p:xfrm>
        <a:graphic>
          <a:graphicData uri="http://schemas.openxmlformats.org/drawingml/2006/table">
            <a:tbl>
              <a:tblPr/>
              <a:tblGrid>
                <a:gridCol w="2118423"/>
                <a:gridCol w="3445626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Document Control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Wang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Document Control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Sullivan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Document Control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Wang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0329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Декартово </a:t>
            </a:r>
            <a:r>
              <a:rPr lang="bg-BG" dirty="0" smtClean="0"/>
              <a:t>произведение </a:t>
            </a:r>
            <a:r>
              <a:rPr lang="en-US" dirty="0" smtClean="0"/>
              <a:t>(2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</a:rPr>
              <a:t>Декартово произведение </a:t>
            </a:r>
            <a:r>
              <a:rPr lang="ru-RU" dirty="0" smtClean="0"/>
              <a:t>се </a:t>
            </a:r>
            <a:r>
              <a:rPr lang="ru-RU" dirty="0" smtClean="0"/>
              <a:t>получава, когато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Join </a:t>
            </a:r>
            <a:r>
              <a:rPr lang="bg-BG" dirty="0" smtClean="0"/>
              <a:t>условието е </a:t>
            </a:r>
            <a:r>
              <a:rPr lang="bg-BG" b="1" dirty="0" smtClean="0">
                <a:solidFill>
                  <a:schemeClr val="bg1"/>
                </a:solidFill>
              </a:rPr>
              <a:t>пропуснато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Join </a:t>
            </a:r>
            <a:r>
              <a:rPr lang="bg-BG" dirty="0" smtClean="0"/>
              <a:t>условието </a:t>
            </a:r>
            <a:r>
              <a:rPr lang="bg-BG" dirty="0" smtClean="0"/>
              <a:t>е </a:t>
            </a:r>
            <a:r>
              <a:rPr lang="bg-BG" b="1" dirty="0" smtClean="0">
                <a:solidFill>
                  <a:schemeClr val="bg1"/>
                </a:solidFill>
              </a:rPr>
              <a:t>невалидно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</a:rPr>
              <a:t>Всички</a:t>
            </a:r>
            <a:r>
              <a:rPr lang="ru-RU" dirty="0" smtClean="0"/>
              <a:t> редове в </a:t>
            </a:r>
            <a:r>
              <a:rPr lang="ru-RU" b="1" dirty="0" smtClean="0">
                <a:solidFill>
                  <a:schemeClr val="bg1"/>
                </a:solidFill>
              </a:rPr>
              <a:t>първата</a:t>
            </a:r>
            <a:r>
              <a:rPr lang="ru-RU" dirty="0" smtClean="0"/>
              <a:t> таблица се свързват с всички редове във </a:t>
            </a:r>
            <a:r>
              <a:rPr lang="ru-RU" b="1" dirty="0" smtClean="0">
                <a:solidFill>
                  <a:schemeClr val="bg1"/>
                </a:solidFill>
              </a:rPr>
              <a:t>втората</a:t>
            </a:r>
            <a:r>
              <a:rPr lang="ru-RU" dirty="0" smtClean="0"/>
              <a:t> таблица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ru-RU" dirty="0" smtClean="0"/>
              <a:t>За да избегнете декартово произведение, винаги включвайте валидно условие за свързване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7106" name="Picture 2" descr="http://matuszek.org/functions/fig4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11962"/>
          <a:stretch>
            <a:fillRect/>
          </a:stretch>
        </p:blipFill>
        <p:spPr bwMode="auto">
          <a:xfrm>
            <a:off x="6858000" y="5257800"/>
            <a:ext cx="2667695" cy="1430694"/>
          </a:xfrm>
          <a:prstGeom prst="roundRect">
            <a:avLst>
              <a:gd name="adj" fmla="val 6960"/>
            </a:avLst>
          </a:prstGeom>
          <a:solidFill>
            <a:srgbClr val="FFFFFF"/>
          </a:solidFill>
        </p:spPr>
      </p:pic>
      <p:grpSp>
        <p:nvGrpSpPr>
          <p:cNvPr id="3" name="Group 4"/>
          <p:cNvGrpSpPr/>
          <p:nvPr/>
        </p:nvGrpSpPr>
        <p:grpSpPr>
          <a:xfrm>
            <a:off x="2514600" y="5334000"/>
            <a:ext cx="3542230" cy="1295400"/>
            <a:chOff x="607608" y="4801182"/>
            <a:chExt cx="4652184" cy="1495070"/>
          </a:xfrm>
        </p:grpSpPr>
        <p:pic>
          <p:nvPicPr>
            <p:cNvPr id="6" name="Picture 3" descr="C:\Trash\table-red.png"/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382574">
              <a:off x="607608" y="4801182"/>
              <a:ext cx="2838256" cy="1494488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</p:spPr>
        </p:pic>
        <p:pic>
          <p:nvPicPr>
            <p:cNvPr id="7" name="Picture 3" descr="C:\Trash\table-red.png"/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382574">
              <a:off x="1507135" y="4801764"/>
              <a:ext cx="2838256" cy="1494488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</p:spPr>
        </p:pic>
        <p:pic>
          <p:nvPicPr>
            <p:cNvPr id="8" name="Picture 3" descr="C:\Trash\table-red.png"/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382574">
              <a:off x="2421536" y="4801764"/>
              <a:ext cx="2838256" cy="1494488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5392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 smtClean="0">
                <a:solidFill>
                  <a:schemeClr val="bg1"/>
                </a:solidFill>
              </a:rPr>
              <a:t>JOIN</a:t>
            </a:r>
            <a:r>
              <a:rPr lang="ru-RU" dirty="0" smtClean="0"/>
              <a:t> е операция, която се използва за </a:t>
            </a:r>
            <a:r>
              <a:rPr lang="ru-RU" b="1" dirty="0" smtClean="0">
                <a:solidFill>
                  <a:schemeClr val="bg1"/>
                </a:solidFill>
              </a:rPr>
              <a:t>комбиниране</a:t>
            </a:r>
            <a:r>
              <a:rPr lang="ru-RU" dirty="0" smtClean="0"/>
              <a:t> на редове от две или повече </a:t>
            </a:r>
            <a:r>
              <a:rPr lang="ru-RU" dirty="0" smtClean="0"/>
              <a:t>таблиц</a:t>
            </a:r>
            <a:r>
              <a:rPr lang="bg-BG" dirty="0" smtClean="0"/>
              <a:t>и</a:t>
            </a:r>
            <a:endParaRPr lang="en-US" dirty="0" smtClean="0"/>
          </a:p>
          <a:p>
            <a:pPr lvl="1"/>
            <a:r>
              <a:rPr lang="bg-BG" dirty="0" smtClean="0"/>
              <a:t>Д</a:t>
            </a:r>
            <a:r>
              <a:rPr lang="ru-RU" dirty="0" smtClean="0"/>
              <a:t>анни </a:t>
            </a:r>
            <a:r>
              <a:rPr lang="ru-RU" dirty="0" smtClean="0"/>
              <a:t>от </a:t>
            </a:r>
            <a:r>
              <a:rPr lang="ru-RU" b="1" dirty="0" smtClean="0">
                <a:solidFill>
                  <a:schemeClr val="bg1"/>
                </a:solidFill>
              </a:rPr>
              <a:t>различни</a:t>
            </a:r>
            <a:r>
              <a:rPr lang="ru-RU" dirty="0" smtClean="0"/>
              <a:t> места</a:t>
            </a:r>
          </a:p>
          <a:p>
            <a:pPr lvl="1"/>
            <a:r>
              <a:rPr lang="ru-RU" dirty="0" smtClean="0"/>
              <a:t>Обединение </a:t>
            </a:r>
            <a:r>
              <a:rPr lang="ru-RU" dirty="0" smtClean="0"/>
              <a:t>в </a:t>
            </a:r>
            <a:r>
              <a:rPr lang="ru-RU" b="1" dirty="0" smtClean="0">
                <a:solidFill>
                  <a:schemeClr val="bg1"/>
                </a:solidFill>
              </a:rPr>
              <a:t>единичен</a:t>
            </a:r>
            <a:r>
              <a:rPr lang="ru-RU" dirty="0" smtClean="0"/>
              <a:t> </a:t>
            </a:r>
            <a:r>
              <a:rPr lang="ru-RU" dirty="0" smtClean="0"/>
              <a:t>резултат</a:t>
            </a:r>
          </a:p>
          <a:p>
            <a:pPr lvl="1"/>
            <a:r>
              <a:rPr lang="ru-RU" dirty="0" smtClean="0"/>
              <a:t>В</a:t>
            </a:r>
            <a:r>
              <a:rPr lang="ru-RU" dirty="0" smtClean="0"/>
              <a:t>ъзможност за </a:t>
            </a:r>
            <a:r>
              <a:rPr lang="ru-RU" dirty="0" smtClean="0"/>
              <a:t>анализ на сложни връзки между </a:t>
            </a:r>
            <a:r>
              <a:rPr lang="ru-RU" dirty="0" smtClean="0"/>
              <a:t>данните</a:t>
            </a:r>
          </a:p>
          <a:p>
            <a:pPr lvl="1"/>
            <a:r>
              <a:rPr lang="ru-RU" dirty="0" smtClean="0"/>
              <a:t>Подобряване </a:t>
            </a:r>
            <a:r>
              <a:rPr lang="ru-RU" dirty="0" smtClean="0"/>
              <a:t>на ефективността на заявките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Join</a:t>
            </a:r>
            <a:endParaRPr lang="en-US" dirty="0"/>
          </a:p>
        </p:txBody>
      </p:sp>
      <p:pic>
        <p:nvPicPr>
          <p:cNvPr id="61442" name="Picture 2" descr="Combine, concatenation, join, merge, table icon - Download on Iconf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96400" y="4495800"/>
            <a:ext cx="2209801" cy="22098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Селектиране на данни от няколко таблици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Видове </a:t>
            </a:r>
            <a:r>
              <a:rPr lang="en-US" dirty="0" smtClean="0"/>
              <a:t>JOIN</a:t>
            </a:r>
            <a:endParaRPr lang="en-US" dirty="0"/>
          </a:p>
        </p:txBody>
      </p:sp>
      <p:pic>
        <p:nvPicPr>
          <p:cNvPr id="37890" name="Picture 2" descr="Join, indexes, table, connection, conjunction, excel, compound icon -  Download on Iconf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371601"/>
            <a:ext cx="2590799" cy="2590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Inner </a:t>
            </a:r>
            <a:r>
              <a:rPr lang="en-US" sz="3600" b="1" dirty="0" smtClean="0">
                <a:solidFill>
                  <a:schemeClr val="bg1"/>
                </a:solidFill>
              </a:rPr>
              <a:t>JOIN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/>
              <a:t>Left, </a:t>
            </a:r>
            <a:r>
              <a:rPr lang="en-US" sz="3600" dirty="0" smtClean="0"/>
              <a:t>Right, Full outer </a:t>
            </a:r>
            <a:r>
              <a:rPr lang="en-US" sz="3600" b="1" dirty="0" smtClean="0">
                <a:solidFill>
                  <a:schemeClr val="bg1"/>
                </a:solidFill>
              </a:rPr>
              <a:t>JOIN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/>
              <a:t>Cross </a:t>
            </a:r>
            <a:r>
              <a:rPr lang="en-US" sz="3600" b="1" dirty="0" smtClean="0">
                <a:solidFill>
                  <a:schemeClr val="bg1"/>
                </a:solidFill>
              </a:rPr>
              <a:t>JOIN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</a:t>
            </a:r>
            <a:r>
              <a:rPr lang="en-US" dirty="0" smtClean="0"/>
              <a:t>JOIN</a:t>
            </a:r>
            <a:endParaRPr lang="en-US" dirty="0"/>
          </a:p>
        </p:txBody>
      </p:sp>
      <p:pic>
        <p:nvPicPr>
          <p:cNvPr id="45057" name="Picture 1" descr="C:\Trash\table-red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85007" y="3733800"/>
            <a:ext cx="2772498" cy="2224262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" name="Picture 1" descr="C:\Trash\table-red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134494" y="3733800"/>
            <a:ext cx="2772498" cy="2224262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45061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984847">
            <a:off x="4406287" y="4215327"/>
            <a:ext cx="1119317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0261839" flipH="1">
            <a:off x="6627328" y="4182093"/>
            <a:ext cx="111466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063" name="Picture 7" descr="http://relationary.files.wordpress.com/2008/03/zachmansql04.jpg"/>
          <p:cNvPicPr>
            <a:picLocks noChangeAspect="1" noChangeArrowheads="1"/>
          </p:cNvPicPr>
          <p:nvPr/>
        </p:nvPicPr>
        <p:blipFill>
          <a:blip r:embed="rId5" cstate="screen">
            <a:lum bright="-30000" contrast="20000"/>
          </a:blip>
          <a:srcRect/>
          <a:stretch>
            <a:fillRect/>
          </a:stretch>
        </p:blipFill>
        <p:spPr bwMode="auto">
          <a:xfrm rot="742204">
            <a:off x="5792646" y="3918768"/>
            <a:ext cx="814025" cy="813813"/>
          </a:xfrm>
          <a:prstGeom prst="roundRect">
            <a:avLst>
              <a:gd name="adj" fmla="val 46433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63500"/>
          </a:effectLst>
        </p:spPr>
      </p:pic>
      <p:pic>
        <p:nvPicPr>
          <p:cNvPr id="45059" name="Picture 3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5467188" y="4558594"/>
            <a:ext cx="1238571" cy="1155698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7894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16946</TotalTime>
  <Words>1880</Words>
  <Application>Microsoft Office PowerPoint</Application>
  <PresentationFormat>Custom</PresentationFormat>
  <Paragraphs>450</Paragraphs>
  <Slides>23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SoftUni</vt:lpstr>
      <vt:lpstr>Съединение на таблици</vt:lpstr>
      <vt:lpstr>Съдържание</vt:lpstr>
      <vt:lpstr>JOIN</vt:lpstr>
      <vt:lpstr>Данни от няколко таблици</vt:lpstr>
      <vt:lpstr>Декартово произведение</vt:lpstr>
      <vt:lpstr>Декартово произведение (2)</vt:lpstr>
      <vt:lpstr>SQL Join</vt:lpstr>
      <vt:lpstr>Видове JOIN</vt:lpstr>
      <vt:lpstr>Видове JOIN</vt:lpstr>
      <vt:lpstr>Inner Join с ON клауза</vt:lpstr>
      <vt:lpstr>EQUI Join</vt:lpstr>
      <vt:lpstr>INNER срещу OUTER Join</vt:lpstr>
      <vt:lpstr>INNER JOIN</vt:lpstr>
      <vt:lpstr>LEFT OUTER JOIN</vt:lpstr>
      <vt:lpstr>RIGHT OUTER JOIN</vt:lpstr>
      <vt:lpstr>FULL OUTER JOIN</vt:lpstr>
      <vt:lpstr>Three-Way Joins</vt:lpstr>
      <vt:lpstr>Self-Join</vt:lpstr>
      <vt:lpstr>Cross Join</vt:lpstr>
      <vt:lpstr>Additional Conditions in Joins</vt:lpstr>
      <vt:lpstr>Обобщение</vt:lpstr>
      <vt:lpstr>Slide 22</vt:lpstr>
      <vt:lpstr>Лиценз</vt:lpstr>
    </vt:vector>
  </TitlesOfParts>
  <Company>SoftUni – https://about.softuni.bg/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Databases: MySQL and MongoDB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Windows User</cp:lastModifiedBy>
  <cp:revision>427</cp:revision>
  <dcterms:created xsi:type="dcterms:W3CDTF">2018-05-23T13:08:44Z</dcterms:created>
  <dcterms:modified xsi:type="dcterms:W3CDTF">2023-08-20T12:55:40Z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