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49" r:id="rId15"/>
    <p:sldId id="550" r:id="rId16"/>
    <p:sldId id="585" r:id="rId17"/>
    <p:sldId id="586" r:id="rId18"/>
    <p:sldId id="486" r:id="rId19"/>
    <p:sldId id="488" r:id="rId20"/>
    <p:sldId id="492" r:id="rId21"/>
    <p:sldId id="548" r:id="rId22"/>
    <p:sldId id="551" r:id="rId23"/>
    <p:sldId id="553" r:id="rId24"/>
    <p:sldId id="552" r:id="rId25"/>
    <p:sldId id="500" r:id="rId26"/>
    <p:sldId id="501" r:id="rId27"/>
    <p:sldId id="509" r:id="rId28"/>
    <p:sldId id="510" r:id="rId29"/>
    <p:sldId id="511" r:id="rId30"/>
    <p:sldId id="512" r:id="rId31"/>
    <p:sldId id="589" r:id="rId32"/>
    <p:sldId id="534" r:id="rId33"/>
    <p:sldId id="401" r:id="rId34"/>
    <p:sldId id="5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49"/>
            <p14:sldId id="550"/>
            <p14:sldId id="585"/>
            <p14:sldId id="586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92"/>
            <p14:sldId id="548"/>
            <p14:sldId id="551"/>
            <p14:sldId id="553"/>
            <p14:sldId id="552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89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9" autoAdjust="0"/>
    <p:restoredTop sz="95170" autoAdjust="0"/>
  </p:normalViewPr>
  <p:slideViewPr>
    <p:cSldViewPr showGuides="1">
      <p:cViewPr varScale="1">
        <p:scale>
          <a:sx n="122" d="100"/>
          <a:sy n="122" d="100"/>
        </p:scale>
        <p:origin x="296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rgbClr val="FFA000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еднакъв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rgbClr val="FFA000"/>
                </a:solidFill>
              </a:rPr>
              <a:t>различен тип</a:t>
            </a:r>
            <a:endParaRPr lang="en-US" sz="32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FA000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9" y="5260362"/>
            <a:ext cx="4394320" cy="1296057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754000"/>
            <a:ext cx="3797926" cy="1189225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bg-BG" sz="2600" i="1" noProof="1">
                <a:solidFill>
                  <a:srgbClr val="00B050"/>
                </a:solidFill>
              </a:rPr>
              <a:t>Продължете с останалите оценки</a:t>
            </a:r>
            <a:endParaRPr lang="en-US" sz="2600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4" y="274840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0" y="2748864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3" y="28194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4" y="3919557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0998" y="5127448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3" y="514663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4" y="507553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3" y="39906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0" y="3990648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b="1" dirty="0">
                <a:solidFill>
                  <a:srgbClr val="FFA000"/>
                </a:solidFill>
              </a:rPr>
              <a:t>само</a:t>
            </a:r>
            <a:r>
              <a:rPr lang="bg-BG" sz="3400" dirty="0"/>
              <a:t>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най-добри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188D4-FF46-A0D3-E03D-E18A8DBD7403}"/>
              </a:ext>
            </a:extLst>
          </p:cNvPr>
          <p:cNvGrpSpPr/>
          <p:nvPr/>
        </p:nvGrpSpPr>
        <p:grpSpPr>
          <a:xfrm>
            <a:off x="2793824" y="2774651"/>
            <a:ext cx="6894687" cy="2736668"/>
            <a:chOff x="2793824" y="2774651"/>
            <a:chExt cx="6894687" cy="2736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E948D6-42C3-4447-8FC2-55BCA526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5" y="2774651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362A31-5F40-431D-B4B7-51175EEE5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3051296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12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F4524D-D92D-4B11-9E95-3DF692E0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4" y="4323685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3" name="Right Arrow 14">
              <a:extLst>
                <a:ext uri="{FF2B5EF4-FFF2-40B4-BE49-F238E27FC236}">
                  <a16:creationId xmlns:a16="http://schemas.microsoft.com/office/drawing/2014/main" id="{78273AC2-D375-47B5-88FD-7988BC3E468D}"/>
                </a:ext>
              </a:extLst>
            </p:cNvPr>
            <p:cNvSpPr/>
            <p:nvPr/>
          </p:nvSpPr>
          <p:spPr>
            <a:xfrm flipV="1">
              <a:off x="3796411" y="4624719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66E673-B46E-4055-8829-58904C8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4525234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634171F-5415-4C3C-B065-E7868E428F3A}"/>
                </a:ext>
              </a:extLst>
            </p:cNvPr>
            <p:cNvSpPr/>
            <p:nvPr/>
          </p:nvSpPr>
          <p:spPr>
            <a:xfrm flipV="1">
              <a:off x="3796411" y="3184553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A3377B-FEF0-41C6-9289-6CA4FE3C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9" y="2885348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4ADDD8-96C5-490F-AEA8-B0B1D489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3161993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48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89EC55-6884-4991-AB07-0D82EB86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8" y="4434382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9" name="Right Arrow 14">
              <a:extLst>
                <a:ext uri="{FF2B5EF4-FFF2-40B4-BE49-F238E27FC236}">
                  <a16:creationId xmlns:a16="http://schemas.microsoft.com/office/drawing/2014/main" id="{37577219-85D8-42A5-99C1-932A8F5C8105}"/>
                </a:ext>
              </a:extLst>
            </p:cNvPr>
            <p:cNvSpPr/>
            <p:nvPr/>
          </p:nvSpPr>
          <p:spPr>
            <a:xfrm flipV="1">
              <a:off x="7615485" y="4735416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BB558D-FBA1-44A9-86FC-F21D1813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4635931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56</a:t>
              </a:r>
            </a:p>
          </p:txBody>
        </p:sp>
        <p:sp>
          <p:nvSpPr>
            <p:cNvPr id="21" name="Right Arrow 14">
              <a:extLst>
                <a:ext uri="{FF2B5EF4-FFF2-40B4-BE49-F238E27FC236}">
                  <a16:creationId xmlns:a16="http://schemas.microsoft.com/office/drawing/2014/main" id="{114A43CB-7D0B-4CF3-95EC-B9F049308488}"/>
                </a:ext>
              </a:extLst>
            </p:cNvPr>
            <p:cNvSpPr/>
            <p:nvPr/>
          </p:nvSpPr>
          <p:spPr>
            <a:xfrm flipV="1">
              <a:off x="7615485" y="3295251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dirty="0"/>
              <a:t>, което означава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повторения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Методът трябва да връща </a:t>
            </a:r>
            <a:r>
              <a:rPr lang="bg-BG" b="1" dirty="0">
                <a:solidFill>
                  <a:schemeClr val="bg1"/>
                </a:solidFill>
              </a:rPr>
              <a:t>нов стринг</a:t>
            </a:r>
            <a:r>
              <a:rPr lang="en-US" dirty="0"/>
              <a:t>, </a:t>
            </a:r>
            <a:r>
              <a:rPr lang="bg-BG" dirty="0"/>
              <a:t>който представлява </a:t>
            </a:r>
            <a:r>
              <a:rPr lang="bg-BG" b="1" dirty="0">
                <a:solidFill>
                  <a:schemeClr val="bg1"/>
                </a:solidFill>
              </a:rPr>
              <a:t>въведения стринг</a:t>
            </a:r>
            <a:r>
              <a:rPr lang="en-US" dirty="0"/>
              <a:t>, </a:t>
            </a:r>
            <a:r>
              <a:rPr lang="bg-BG" dirty="0"/>
              <a:t>повторен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пъти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Повторение на стринг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884837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4161482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abcabcabc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5433872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791318" y="573490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5635420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791318" y="429474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6EF317-04D5-432B-85BB-938DA25D1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5B5E1B-06A5-47E0-B361-4A7AF3FB1079}"/>
              </a:ext>
            </a:extLst>
          </p:cNvPr>
          <p:cNvSpPr txBox="1">
            <a:spLocks/>
          </p:cNvSpPr>
          <p:nvPr/>
        </p:nvSpPr>
        <p:spPr>
          <a:xfrm>
            <a:off x="677863" y="1700808"/>
            <a:ext cx="10836275" cy="4095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static void Main()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inputStr = Console.ReadLine();</a:t>
            </a:r>
          </a:p>
          <a:p>
            <a:pPr>
              <a:defRPr/>
            </a:pPr>
            <a:r>
              <a:rPr lang="en-GB" noProof="1"/>
              <a:t>  int count = int.Parse(Console.ReadLine());</a:t>
            </a:r>
          </a:p>
          <a:p>
            <a:pPr>
              <a:defRPr/>
            </a:pPr>
            <a:endParaRPr lang="en-GB" noProof="1"/>
          </a:p>
          <a:p>
            <a:pPr>
              <a:defRPr/>
            </a:pPr>
            <a:r>
              <a:rPr lang="en-GB" noProof="1"/>
              <a:t>  string result =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(inputStr, count);</a:t>
            </a:r>
          </a:p>
          <a:p>
            <a:pPr>
              <a:defRPr/>
            </a:pPr>
            <a:r>
              <a:rPr lang="en-GB" noProof="1"/>
              <a:t>  Console.WriteLine(result);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1C2359-1366-4CA2-AFD6-B7BF3709D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0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306FB-1E41-48BD-88B6-0426865A8EDA}"/>
              </a:ext>
            </a:extLst>
          </p:cNvPr>
          <p:cNvSpPr txBox="1">
            <a:spLocks/>
          </p:cNvSpPr>
          <p:nvPr/>
        </p:nvSpPr>
        <p:spPr>
          <a:xfrm>
            <a:off x="384306" y="1491548"/>
            <a:ext cx="11423388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private static </a:t>
            </a:r>
            <a:r>
              <a:rPr lang="en-GB" noProof="1">
                <a:solidFill>
                  <a:srgbClr val="FFA000"/>
                </a:solidFill>
              </a:rPr>
              <a:t>string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(string str,</a:t>
            </a:r>
            <a:r>
              <a:rPr lang="en-GB" noProof="1">
                <a:latin typeface="Calibri"/>
              </a:rPr>
              <a:t> </a:t>
            </a:r>
            <a:r>
              <a:rPr lang="en-GB" noProof="1"/>
              <a:t>int count)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StringBuilder result = new StringBuilder();</a:t>
            </a:r>
          </a:p>
          <a:p>
            <a:pPr>
              <a:defRPr/>
            </a:pPr>
            <a:r>
              <a:rPr lang="en-GB" noProof="1"/>
              <a:t>  for (int i = 0; i &lt; count; i++)</a:t>
            </a:r>
          </a:p>
          <a:p>
            <a:pPr>
              <a:defRPr/>
            </a:pPr>
            <a:r>
              <a:rPr lang="en-GB" noProof="1"/>
              <a:t>  {</a:t>
            </a:r>
          </a:p>
          <a:p>
            <a:pPr>
              <a:defRPr/>
            </a:pPr>
            <a:r>
              <a:rPr lang="en-GB" noProof="1"/>
              <a:t>    result.Append(str);</a:t>
            </a:r>
          </a:p>
          <a:p>
            <a:pPr>
              <a:defRPr/>
            </a:pPr>
            <a:r>
              <a:rPr lang="en-GB" noProof="1"/>
              <a:t>  }</a:t>
            </a:r>
          </a:p>
          <a:p>
            <a:pPr>
              <a:defRPr/>
            </a:pPr>
            <a:r>
              <a:rPr lang="en-GB" noProof="1">
                <a:solidFill>
                  <a:srgbClr val="234465"/>
                </a:solidFill>
              </a:rPr>
              <a:t>  </a:t>
            </a:r>
            <a:r>
              <a:rPr lang="en-GB" noProof="1">
                <a:solidFill>
                  <a:srgbClr val="FFA000"/>
                </a:solidFill>
              </a:rPr>
              <a:t>return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result.ToString();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8F810-77CE-448B-B116-B1BB7823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AutoShape 23">
            <a:extLst>
              <a:ext uri="{FF2B5EF4-FFF2-40B4-BE49-F238E27FC236}">
                <a16:creationId xmlns:a16="http://schemas.microsoft.com/office/drawing/2014/main" id="{20CB0754-CF73-C7A4-EB65-C81115DC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78" y="4270887"/>
            <a:ext cx="5801179" cy="1260939"/>
          </a:xfrm>
          <a:prstGeom prst="wedgeRoundRectCallout">
            <a:avLst>
              <a:gd name="adj1" fmla="val -69578"/>
              <a:gd name="adj2" fmla="val -29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При излизане от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b="1" dirty="0">
                <a:solidFill>
                  <a:srgbClr val="FFFFFF"/>
                </a:solidFill>
              </a:rPr>
              <a:t>метода, програмата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приключва</a:t>
            </a:r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94563EB-6AE2-8837-CE82-000693659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Препоръки за правилни имена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52857"/>
          </a:xfrm>
        </p:spPr>
        <p:txBody>
          <a:bodyPr>
            <a:normAutofit/>
          </a:bodyPr>
          <a:lstStyle/>
          <a:p>
            <a:pPr lvl="1">
              <a:spcBef>
                <a:spcPts val="1000"/>
              </a:spcBef>
            </a:pPr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spcBef>
                <a:spcPts val="100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>
              <a:spcBef>
                <a:spcPts val="1000"/>
              </a:spcBef>
            </a:pP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Ако не се сещате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какво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6000" y="3654000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1000" y="573685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96832" y="3663067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089" y="575637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15062" y="391107"/>
            <a:ext cx="10321675" cy="5546589"/>
          </a:xfrm>
        </p:spPr>
        <p:txBody>
          <a:bodyPr>
            <a:normAutofit/>
          </a:bodyPr>
          <a:lstStyle/>
          <a:p>
            <a:pPr marL="442912" lvl="1" indent="0">
              <a:buNone/>
            </a:pPr>
            <a:endParaRPr lang="en-US" sz="3400" dirty="0"/>
          </a:p>
          <a:p>
            <a:pPr lvl="1"/>
            <a:r>
              <a:rPr lang="bg-BG" sz="3400" dirty="0"/>
              <a:t>Именуване на </a:t>
            </a:r>
            <a:r>
              <a:rPr lang="bg-BG" sz="3400" b="1" dirty="0"/>
              <a:t>параметър:</a:t>
            </a:r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1130" y="4586808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F2399CE-BE6F-FAAF-E190-AAE40D3B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808" y="4714877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1F550-7AF1-8604-F74C-584CB548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130" y="5697012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bg-BG" sz="2600" b="1" noProof="1">
                <a:latin typeface="Consolas" pitchFamily="49" charset="0"/>
                <a:cs typeface="Consolas" pitchFamily="49" charset="0"/>
              </a:rPr>
              <a:t>а, а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sdf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a1, a2, a3,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B084115B-86A7-7B0D-28CF-207585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1476" y="5817352"/>
            <a:ext cx="534748" cy="5292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най-добри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26502" y="4841962"/>
            <a:ext cx="5038049" cy="1327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798684" cy="5560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Уверете се, че ползвате правилна </a:t>
            </a:r>
            <a:r>
              <a:rPr lang="bg-BG" sz="3000" b="1" dirty="0">
                <a:solidFill>
                  <a:schemeClr val="bg1"/>
                </a:solidFill>
              </a:rPr>
              <a:t>индентация</a:t>
            </a:r>
            <a:r>
              <a:rPr lang="bg-BG" sz="3000" dirty="0"/>
              <a:t> (отместване навътре)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000" dirty="0"/>
              <a:t>Оставяйте </a:t>
            </a:r>
            <a:r>
              <a:rPr lang="bg-BG" sz="3000" b="1" dirty="0">
                <a:solidFill>
                  <a:schemeClr val="bg1"/>
                </a:solidFill>
              </a:rPr>
              <a:t>празен ред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/>
              <a:t>след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цикли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условни конструкции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</a:t>
            </a:r>
            <a:r>
              <a:rPr lang="bg-BG" sz="3000" b="1" dirty="0">
                <a:solidFill>
                  <a:schemeClr val="bg1"/>
                </a:solidFill>
              </a:rPr>
              <a:t>къдрави скоби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тялото на циклите и условните конструкции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Избягвайте </a:t>
            </a:r>
            <a:r>
              <a:rPr lang="bg-BG" sz="3000" b="1" dirty="0">
                <a:solidFill>
                  <a:schemeClr val="bg1"/>
                </a:solidFill>
              </a:rPr>
              <a:t>дълги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сложни изрази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899000"/>
            <a:ext cx="10260599" cy="2103480"/>
            <a:chOff x="693812" y="1753037"/>
            <a:chExt cx="10260599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500599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623267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63" y="1933037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0" y="1933037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6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връщат стойност </a:t>
            </a:r>
            <a:r>
              <a:rPr lang="bg-BG" sz="3400" dirty="0">
                <a:solidFill>
                  <a:schemeClr val="bg2"/>
                </a:solidFill>
              </a:rPr>
              <a:t>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 не 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78702"/>
              <a:gd name="adj2" fmla="val 36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66126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37794" y="3267111"/>
            <a:ext cx="2571877" cy="1424904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</a:t>
            </a:r>
            <a:r>
              <a:rPr lang="bg-BG" sz="3400" dirty="0"/>
              <a:t>на код</a:t>
            </a:r>
            <a:endParaRPr lang="en-US" sz="3400" dirty="0"/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преизползваме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</a:t>
            </a:r>
            <a:r>
              <a:rPr lang="bg-BG" sz="3199" b="1" dirty="0">
                <a:solidFill>
                  <a:schemeClr val="bg1"/>
                </a:solidFill>
              </a:rPr>
              <a:t>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782626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2487636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84045"/>
              <a:gd name="adj2" fmla="val 132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4734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881000" y="1131496"/>
            <a:ext cx="2609800" cy="710185"/>
          </a:xfrm>
          <a:prstGeom prst="wedgeRoundRectCallout">
            <a:avLst>
              <a:gd name="adj1" fmla="val -27116"/>
              <a:gd name="adj2" fmla="val 1226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09351" y="1017776"/>
            <a:ext cx="2536895" cy="955019"/>
          </a:xfrm>
          <a:prstGeom prst="wedgeRoundRectCallout">
            <a:avLst>
              <a:gd name="adj1" fmla="val 39896"/>
              <a:gd name="adj2" fmla="val 101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799" b="1" dirty="0">
                <a:solidFill>
                  <a:srgbClr val="FFFFFF"/>
                </a:solidFill>
              </a:rPr>
              <a:t>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032679" y="1017776"/>
            <a:ext cx="3275664" cy="983453"/>
          </a:xfrm>
          <a:prstGeom prst="wedgeRoundRectCallout">
            <a:avLst>
              <a:gd name="adj1" fmla="val -41625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r>
              <a:rPr lang="bg-BG" sz="2799" b="1" dirty="0">
                <a:solidFill>
                  <a:srgbClr val="FFFFFF"/>
                </a:solidFill>
              </a:rPr>
              <a:t>, които приема методът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19965" cy="983453"/>
          </a:xfrm>
          <a:prstGeom prst="wedgeRoundRectCallout">
            <a:avLst>
              <a:gd name="adj1" fmla="val -74676"/>
              <a:gd name="adj2" fmla="val 27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3668</TotalTime>
  <Words>2052</Words>
  <Application>Microsoft Macintosh PowerPoint</Application>
  <PresentationFormat>Widescreen</PresentationFormat>
  <Paragraphs>407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Връщане на стойности в метода</vt:lpstr>
      <vt:lpstr>Ключовата дума return</vt:lpstr>
      <vt:lpstr>Задача: Лице на правоъгълник</vt:lpstr>
      <vt:lpstr>Решение: Лице на правоъгълник</vt:lpstr>
      <vt:lpstr>Задача: Повторение на стринг</vt:lpstr>
      <vt:lpstr>Решение: Повторение на стринг (1)</vt:lpstr>
      <vt:lpstr>Решение: Повторение на стринг (2)</vt:lpstr>
      <vt:lpstr>Ред на изпълнение в програмата</vt:lpstr>
      <vt:lpstr>Изпълнение на програмата</vt:lpstr>
      <vt:lpstr>Именуване на методи</vt:lpstr>
      <vt:lpstr>Правила при именуване</vt:lpstr>
      <vt:lpstr>Именуване на параметрите на метод</vt:lpstr>
      <vt:lpstr>Методи – най-добри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Модул 1 - ООП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348</cp:revision>
  <dcterms:created xsi:type="dcterms:W3CDTF">2018-05-23T13:08:44Z</dcterms:created>
  <dcterms:modified xsi:type="dcterms:W3CDTF">2023-01-25T19:25:54Z</dcterms:modified>
  <cp:category>Programming;computer programming;software development;web development</cp:category>
</cp:coreProperties>
</file>