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274" r:id="rId2"/>
    <p:sldId id="276" r:id="rId3"/>
    <p:sldId id="610" r:id="rId4"/>
    <p:sldId id="587" r:id="rId5"/>
    <p:sldId id="635" r:id="rId6"/>
    <p:sldId id="628" r:id="rId7"/>
    <p:sldId id="626" r:id="rId8"/>
    <p:sldId id="627" r:id="rId9"/>
    <p:sldId id="611" r:id="rId10"/>
    <p:sldId id="634" r:id="rId11"/>
    <p:sldId id="636" r:id="rId12"/>
    <p:sldId id="629" r:id="rId13"/>
    <p:sldId id="637" r:id="rId14"/>
    <p:sldId id="630" r:id="rId15"/>
    <p:sldId id="592" r:id="rId16"/>
    <p:sldId id="632" r:id="rId17"/>
    <p:sldId id="633" r:id="rId18"/>
    <p:sldId id="586" r:id="rId19"/>
    <p:sldId id="528" r:id="rId20"/>
    <p:sldId id="40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09A2BE3-2D0E-4BDF-9E7B-B5B14B6C6981}">
          <p14:sldIdLst>
            <p14:sldId id="274"/>
            <p14:sldId id="276"/>
          </p14:sldIdLst>
        </p14:section>
        <p14:section name="Носители на информация" id="{F8F9833F-6FC8-435C-B14B-E7C733F5219D}">
          <p14:sldIdLst>
            <p14:sldId id="610"/>
            <p14:sldId id="587"/>
            <p14:sldId id="635"/>
            <p14:sldId id="628"/>
            <p14:sldId id="626"/>
            <p14:sldId id="627"/>
          </p14:sldIdLst>
        </p14:section>
        <p14:section name="Устройства за достъп до носители на информация" id="{ECEDB838-D858-484D-A0E5-E196B3D83A58}">
          <p14:sldIdLst>
            <p14:sldId id="611"/>
            <p14:sldId id="634"/>
            <p14:sldId id="636"/>
            <p14:sldId id="629"/>
            <p14:sldId id="637"/>
            <p14:sldId id="630"/>
          </p14:sldIdLst>
        </p14:section>
        <p14:section name="Правила за работа с носители на информация" id="{FF78C96D-2705-4081-93D6-FDF89C9A3D2B}">
          <p14:sldIdLst>
            <p14:sldId id="592"/>
            <p14:sldId id="632"/>
            <p14:sldId id="633"/>
          </p14:sldIdLst>
        </p14:section>
        <p14:section name="Заключение" id="{10E03AB1-9AA8-4E86-9A64-D741901E50A2}">
          <p14:sldIdLst>
            <p14:sldId id="586"/>
            <p14:sldId id="528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anas Atanasov" initials="AA" lastIdx="1" clrIdx="0">
    <p:extLst>
      <p:ext uri="{19B8F6BF-5375-455C-9EA6-DF929625EA0E}">
        <p15:presenceInfo xmlns:p15="http://schemas.microsoft.com/office/powerpoint/2012/main" userId="S::a.atanasov@softuni.bg::eb44ae83-de0d-467f-ab6f-90099adfb7b0" providerId="AD"/>
      </p:ext>
    </p:extLst>
  </p:cmAuthor>
  <p:cmAuthor id="2" name="Muharem" initials="M" lastIdx="1" clrIdx="1">
    <p:extLst>
      <p:ext uri="{19B8F6BF-5375-455C-9EA6-DF929625EA0E}">
        <p15:presenceInfo xmlns:p15="http://schemas.microsoft.com/office/powerpoint/2012/main" userId="6656750bdb5049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44" autoAdjust="0"/>
    <p:restoredTop sz="94626" autoAdjust="0"/>
  </p:normalViewPr>
  <p:slideViewPr>
    <p:cSldViewPr snapToGrid="0" showGuides="1">
      <p:cViewPr varScale="1">
        <p:scale>
          <a:sx n="94" d="100"/>
          <a:sy n="94" d="100"/>
        </p:scale>
        <p:origin x="224" y="7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3.08.23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81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4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1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86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52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34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32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87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3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1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9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4.gif"/><Relationship Id="rId4" Type="http://schemas.openxmlformats.org/officeDocument/2006/relationships/image" Target="../media/image41.jpeg"/><Relationship Id="rId9" Type="http://schemas.openxmlformats.org/officeDocument/2006/relationships/hyperlink" Target="https://www.lukanet.com/" TargetMode="Externa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bg-BG" dirty="0"/>
              <a:t>Подзаглавие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bg-BG" dirty="0"/>
              <a:t>Заглавие на презентация</a:t>
            </a:r>
            <a:endParaRPr lang="en-US" dirty="0"/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8/3/23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8/3/23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2644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2820" y="1435108"/>
            <a:ext cx="7804097" cy="46913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7996846" y="1101255"/>
            <a:ext cx="62937" cy="51786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9711" y="1876206"/>
            <a:ext cx="186904" cy="44036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25989" y="1353867"/>
            <a:ext cx="3269246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8/3/23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78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Codexio">
            <a:hlinkClick r:id="rId8"/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</p:cNvPr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</p:cNvPr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Telenor">
            <a:hlinkClick r:id="rId18"/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</p:cNvPr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</p:cNvPr>
          <p:cNvPicPr>
            <a:picLocks noChangeAspect="1" noChangeArrowheads="1"/>
          </p:cNvPicPr>
          <p:nvPr userDrawn="1"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SmartIT">
            <a:hlinkClick r:id="rId28"/>
          </p:cNvPr>
          <p:cNvPicPr>
            <a:picLocks noChangeAspect="1"/>
          </p:cNvPicPr>
          <p:nvPr userDrawn="1"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8/3/23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Soft</a:t>
            </a:r>
            <a:r>
              <a:rPr lang="en-GB" dirty="0"/>
              <a:t>U</a:t>
            </a:r>
            <a:r>
              <a:rPr lang="en-US" dirty="0" err="1"/>
              <a:t>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 userDrawn="1"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8/3/23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614599"/>
            <a:ext cx="10961783" cy="6753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800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620157"/>
            <a:ext cx="10961783" cy="6652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C72231-4494-467D-B0D7-F1E1DA83D2FE}"/>
              </a:ext>
            </a:extLst>
          </p:cNvPr>
          <p:cNvGrpSpPr/>
          <p:nvPr userDrawn="1"/>
        </p:nvGrpSpPr>
        <p:grpSpPr>
          <a:xfrm>
            <a:off x="4267200" y="349301"/>
            <a:ext cx="3657600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21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8/3/23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8/3/23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8/3/23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8/3/23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8/3/23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90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91" r:id="rId12"/>
    <p:sldLayoutId id="2147483686" r:id="rId13"/>
    <p:sldLayoutId id="2147483689" r:id="rId14"/>
    <p:sldLayoutId id="2147483688" r:id="rId15"/>
    <p:sldLayoutId id="2147483687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opencourses/train-the-trainer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6" y="1250986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/>
              <a:t>Видове и правила за работа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7" y="429804"/>
            <a:ext cx="10965303" cy="882654"/>
          </a:xfrm>
        </p:spPr>
        <p:txBody>
          <a:bodyPr>
            <a:noAutofit/>
          </a:bodyPr>
          <a:lstStyle/>
          <a:p>
            <a:r>
              <a:rPr lang="bg-BG" sz="4800" dirty="0"/>
              <a:t>Носители на информация</a:t>
            </a:r>
            <a:endParaRPr lang="en-US" sz="4800" dirty="0">
              <a:solidFill>
                <a:srgbClr val="234465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https://uomus.edu.iq/img/depimages/newsimages/WameedMUCDepNew_2022_1214192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853" y="2357058"/>
            <a:ext cx="3358294" cy="335829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Всеки носител на информация се управлява от </a:t>
            </a:r>
            <a:r>
              <a:rPr lang="bg-BG" sz="3600" b="1" dirty="0">
                <a:solidFill>
                  <a:schemeClr val="bg1"/>
                </a:solidFill>
              </a:rPr>
              <a:t>устройство за достъп</a:t>
            </a:r>
            <a:r>
              <a:rPr lang="bg-BG" sz="3600" b="1" dirty="0"/>
              <a:t> </a:t>
            </a:r>
            <a:r>
              <a:rPr lang="bg-BG" sz="3600" dirty="0"/>
              <a:t>до информацията в него</a:t>
            </a:r>
          </a:p>
          <a:p>
            <a:r>
              <a:rPr lang="bg-BG" sz="3600" dirty="0"/>
              <a:t>Всяко устройство има: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Физическо</a:t>
            </a:r>
            <a:r>
              <a:rPr lang="bg-BG" sz="3400" dirty="0"/>
              <a:t> име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Логическо</a:t>
            </a:r>
            <a:r>
              <a:rPr lang="bg-BG" sz="3400" dirty="0"/>
              <a:t> име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Устройства за достъп до НИ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F0FF68-2975-C13B-9BE6-30CD9D0E5B7D}"/>
              </a:ext>
            </a:extLst>
          </p:cNvPr>
          <p:cNvSpPr txBox="1"/>
          <p:nvPr/>
        </p:nvSpPr>
        <p:spPr>
          <a:xfrm>
            <a:off x="6823880" y="3725839"/>
            <a:ext cx="4353635" cy="201584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3600" dirty="0"/>
              <a:t>TODO: add more content (anothe</a:t>
            </a:r>
            <a:r>
              <a:rPr lang="en-GB" sz="3600" dirty="0"/>
              <a:t>r</a:t>
            </a:r>
            <a:r>
              <a:rPr lang="en-BG" sz="3600" dirty="0"/>
              <a:t> bullet or image)</a:t>
            </a:r>
          </a:p>
        </p:txBody>
      </p:sp>
    </p:spTree>
    <p:extLst>
      <p:ext uri="{BB962C8B-B14F-4D97-AF65-F5344CB8AC3E}">
        <p14:creationId xmlns:p14="http://schemas.microsoft.com/office/powerpoint/2010/main" val="421779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190405" y="1505614"/>
            <a:ext cx="11376010" cy="4360613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bg-BG" dirty="0"/>
              <a:t>Показва </a:t>
            </a:r>
            <a:r>
              <a:rPr lang="bg-BG" b="1" dirty="0">
                <a:solidFill>
                  <a:schemeClr val="bg1"/>
                </a:solidFill>
              </a:rPr>
              <a:t>типа</a:t>
            </a:r>
            <a:r>
              <a:rPr lang="bg-BG" dirty="0"/>
              <a:t> на конкретното устройство – </a:t>
            </a:r>
            <a:r>
              <a:rPr lang="en-US" dirty="0"/>
              <a:t>HDD, FDD</a:t>
            </a:r>
            <a:r>
              <a:rPr lang="bg-BG" dirty="0"/>
              <a:t>, </a:t>
            </a:r>
            <a:r>
              <a:rPr lang="en-US" dirty="0"/>
              <a:t>CD- DVD</a:t>
            </a:r>
            <a:r>
              <a:rPr lang="bg-BG" dirty="0"/>
              <a:t>, </a:t>
            </a:r>
            <a:r>
              <a:rPr lang="en-US" dirty="0"/>
              <a:t>Memory Card</a:t>
            </a:r>
            <a:r>
              <a:rPr lang="bg-BG" dirty="0"/>
              <a:t>. </a:t>
            </a:r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bg-BG" dirty="0"/>
              <a:t>Отнася се до </a:t>
            </a:r>
            <a:r>
              <a:rPr lang="bg-BG" b="1" dirty="0">
                <a:solidFill>
                  <a:schemeClr val="bg1"/>
                </a:solidFill>
              </a:rPr>
              <a:t>хардуера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драйверите</a:t>
            </a:r>
            <a:r>
              <a:rPr lang="bg-BG" dirty="0"/>
              <a:t> на ОС</a:t>
            </a:r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bg-BG" dirty="0"/>
              <a:t>Драйверите </a:t>
            </a:r>
            <a:r>
              <a:rPr lang="bg-BG" b="1" dirty="0">
                <a:solidFill>
                  <a:schemeClr val="bg1"/>
                </a:solidFill>
              </a:rPr>
              <a:t>управляват НИ </a:t>
            </a:r>
            <a:r>
              <a:rPr lang="bg-BG" dirty="0"/>
              <a:t>и освобождават потребителя от грижата за спецификата на хардуера.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Физическо име на устройство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190405" y="1504975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Файловият мениджър </a:t>
            </a:r>
            <a:r>
              <a:rPr lang="bg-BG" sz="3200" dirty="0"/>
              <a:t>използва имената на устройствата за основните информационни дейности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Обичайни логически имена: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A: B: - </a:t>
            </a:r>
            <a:r>
              <a:rPr lang="bg-BG" sz="3000" dirty="0"/>
              <a:t>за дискети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C:, D: - </a:t>
            </a:r>
            <a:r>
              <a:rPr lang="bg-BG" sz="3000" dirty="0"/>
              <a:t>за твърди дискове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D:, E:  -</a:t>
            </a:r>
            <a:r>
              <a:rPr lang="bg-BG" sz="3000" dirty="0"/>
              <a:t> за </a:t>
            </a:r>
            <a:r>
              <a:rPr lang="en-US" sz="3000" dirty="0"/>
              <a:t>CD, DVD</a:t>
            </a: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en-US" sz="3000" dirty="0"/>
              <a:t>D:, E:, F: - </a:t>
            </a:r>
            <a:r>
              <a:rPr lang="bg-BG" sz="3000" dirty="0"/>
              <a:t>за флаш и карти памети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Физическо име на устройство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8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121559" y="1350552"/>
            <a:ext cx="11906665" cy="5201066"/>
          </a:xfrm>
        </p:spPr>
        <p:txBody>
          <a:bodyPr>
            <a:normAutofit/>
          </a:bodyPr>
          <a:lstStyle/>
          <a:p>
            <a:r>
              <a:rPr lang="bg-BG" sz="3800" dirty="0"/>
              <a:t>Задава се от </a:t>
            </a:r>
            <a:r>
              <a:rPr lang="bg-BG" sz="3800" b="1" dirty="0">
                <a:solidFill>
                  <a:schemeClr val="bg1"/>
                </a:solidFill>
              </a:rPr>
              <a:t>ОС</a:t>
            </a:r>
          </a:p>
          <a:p>
            <a:r>
              <a:rPr lang="bg-BG" sz="3800" dirty="0"/>
              <a:t>Един физически НИ може да е разделен на </a:t>
            </a:r>
            <a:r>
              <a:rPr lang="bg-BG" sz="3800" b="1" dirty="0">
                <a:solidFill>
                  <a:schemeClr val="bg1"/>
                </a:solidFill>
              </a:rPr>
              <a:t>няколко логически дяла</a:t>
            </a:r>
            <a:r>
              <a:rPr lang="bg-BG" sz="3800" dirty="0"/>
              <a:t>, като всеки дял си има логическо име </a:t>
            </a:r>
          </a:p>
          <a:p>
            <a:r>
              <a:rPr lang="bg-BG" sz="3800" dirty="0"/>
              <a:t>Отнася се до </a:t>
            </a:r>
            <a:r>
              <a:rPr lang="bg-BG" sz="3800" b="1" dirty="0">
                <a:solidFill>
                  <a:schemeClr val="bg1"/>
                </a:solidFill>
              </a:rPr>
              <a:t>управлението на информацията </a:t>
            </a:r>
            <a:r>
              <a:rPr lang="bg-BG" sz="3800" dirty="0"/>
              <a:t>в папки и файлове</a:t>
            </a:r>
          </a:p>
          <a:p>
            <a:r>
              <a:rPr lang="bg-BG" sz="3800" dirty="0"/>
              <a:t>Не зависи от вида на устройството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Логическо име на устройство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91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879570" cy="882654"/>
          </a:xfrm>
        </p:spPr>
        <p:txBody>
          <a:bodyPr>
            <a:noAutofit/>
          </a:bodyPr>
          <a:lstStyle/>
          <a:p>
            <a:r>
              <a:rPr lang="bg-BG" sz="4000" dirty="0"/>
              <a:t>Физическо и логическо име на устройство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28" y="2421147"/>
            <a:ext cx="5819645" cy="3976049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483" y="2421147"/>
            <a:ext cx="5553751" cy="3115341"/>
          </a:xfrm>
          <a:prstGeom prst="rect">
            <a:avLst/>
          </a:prstGeom>
        </p:spPr>
      </p:pic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207853" y="1207454"/>
            <a:ext cx="2832196" cy="989642"/>
          </a:xfrm>
          <a:prstGeom prst="wedgeRoundRectCallout">
            <a:avLst>
              <a:gd name="adj1" fmla="val 47658"/>
              <a:gd name="adj2" fmla="val 3165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Физическо име</a:t>
            </a:r>
          </a:p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Локален диск</a:t>
            </a:r>
          </a:p>
        </p:txBody>
      </p:sp>
      <p:sp>
        <p:nvSpPr>
          <p:cNvPr id="10" name="Закръглено правоъгълно изнесено означение 9"/>
          <p:cNvSpPr/>
          <p:nvPr/>
        </p:nvSpPr>
        <p:spPr bwMode="auto">
          <a:xfrm>
            <a:off x="3828449" y="1321512"/>
            <a:ext cx="3082650" cy="710727"/>
          </a:xfrm>
          <a:prstGeom prst="wedgeRoundRectCallout">
            <a:avLst>
              <a:gd name="adj1" fmla="val -56924"/>
              <a:gd name="adj2" fmla="val 4438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Логическо име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C: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Закръглено правоъгълно изнесено означение 12"/>
          <p:cNvSpPr/>
          <p:nvPr/>
        </p:nvSpPr>
        <p:spPr bwMode="auto">
          <a:xfrm>
            <a:off x="8555023" y="5737489"/>
            <a:ext cx="3225800" cy="568772"/>
          </a:xfrm>
          <a:prstGeom prst="wedgeRoundRectCallout">
            <a:avLst>
              <a:gd name="adj1" fmla="val -1786"/>
              <a:gd name="adj2" fmla="val -2270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Премахваеми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НИ.   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Закръглен правоъгълник 1"/>
          <p:cNvSpPr/>
          <p:nvPr/>
        </p:nvSpPr>
        <p:spPr bwMode="auto">
          <a:xfrm>
            <a:off x="8904764" y="3802411"/>
            <a:ext cx="3090470" cy="838200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alpha val="8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945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07982-6D23-447D-9D4D-78C23E2B4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4971043"/>
            <a:ext cx="10961783" cy="768084"/>
          </a:xfrm>
        </p:spPr>
        <p:txBody>
          <a:bodyPr/>
          <a:lstStyle/>
          <a:p>
            <a:r>
              <a:rPr lang="bg-BG" dirty="0"/>
              <a:t>Правила за работа с НИ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3B8732-F1A3-4362-921B-7817987BAE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7315" y="5876247"/>
            <a:ext cx="11237367" cy="675365"/>
          </a:xfrm>
        </p:spPr>
        <p:txBody>
          <a:bodyPr/>
          <a:lstStyle/>
          <a:p>
            <a:r>
              <a:rPr lang="bg-BG" sz="4000" dirty="0"/>
              <a:t>Правила за работа и хардуерни особености на НИ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6E881-27C0-4FD7-8EAD-6C02DC006F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30" name="Picture 6" descr="How to Eject External Hard Drive on Windows 10 – TechC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29" y="583920"/>
            <a:ext cx="6165942" cy="4120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41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415484" y="1451820"/>
            <a:ext cx="11579750" cy="390797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bg-BG" sz="3600" dirty="0"/>
              <a:t>НЕ поставяйте НИ в близост до </a:t>
            </a:r>
            <a:r>
              <a:rPr lang="bg-BG" sz="3600" b="1" dirty="0">
                <a:solidFill>
                  <a:schemeClr val="bg1"/>
                </a:solidFill>
              </a:rPr>
              <a:t>отоплителни уреди</a:t>
            </a:r>
          </a:p>
          <a:p>
            <a:pPr>
              <a:lnSpc>
                <a:spcPct val="120000"/>
              </a:lnSpc>
            </a:pPr>
            <a:r>
              <a:rPr lang="bg-BG" sz="3600" dirty="0"/>
              <a:t>Предпазвайте оптичните дискове от </a:t>
            </a:r>
            <a:r>
              <a:rPr lang="bg-BG" sz="3600" b="1" dirty="0">
                <a:solidFill>
                  <a:schemeClr val="bg1"/>
                </a:solidFill>
              </a:rPr>
              <a:t>надраскване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замърсяване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огъване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Поставяйте</a:t>
            </a:r>
            <a:r>
              <a:rPr lang="bg-BG" sz="3600" dirty="0"/>
              <a:t> НИ </a:t>
            </a:r>
            <a:r>
              <a:rPr lang="bg-BG" sz="3600" b="1" dirty="0">
                <a:solidFill>
                  <a:schemeClr val="bg1"/>
                </a:solidFill>
              </a:rPr>
              <a:t>правилно</a:t>
            </a:r>
            <a:r>
              <a:rPr lang="bg-BG" sz="3600" dirty="0"/>
              <a:t> в устройствата за четене/запис</a:t>
            </a:r>
            <a:endParaRPr lang="en-US" sz="3600" dirty="0"/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Проверявайте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поправяйте</a:t>
            </a:r>
            <a:r>
              <a:rPr lang="bg-BG" sz="3600" dirty="0"/>
              <a:t> НИ за грешки  в записаната информацията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Правила за работа с НИ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163" y="4729405"/>
            <a:ext cx="4237528" cy="204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4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Правила за работа с НИ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606" y="2867079"/>
            <a:ext cx="4971956" cy="30578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9340" y="1845579"/>
            <a:ext cx="3037072" cy="204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302944" y="1238838"/>
            <a:ext cx="7954791" cy="21121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600" dirty="0"/>
              <a:t>Изваждайте премахваемите НИ с </a:t>
            </a:r>
            <a:r>
              <a:rPr lang="bg-BG" sz="3600" b="1" dirty="0">
                <a:solidFill>
                  <a:schemeClr val="bg1"/>
                </a:solidFill>
              </a:rPr>
              <a:t>предварителна команда </a:t>
            </a:r>
            <a:r>
              <a:rPr lang="bg-BG" sz="3600" dirty="0"/>
              <a:t>към ОС</a:t>
            </a:r>
          </a:p>
        </p:txBody>
      </p:sp>
      <p:sp>
        <p:nvSpPr>
          <p:cNvPr id="10" name="Закръглено правоъгълно изнесено означение 9"/>
          <p:cNvSpPr/>
          <p:nvPr/>
        </p:nvSpPr>
        <p:spPr bwMode="auto">
          <a:xfrm>
            <a:off x="480691" y="5601795"/>
            <a:ext cx="2231949" cy="1104246"/>
          </a:xfrm>
          <a:prstGeom prst="wedgeRoundRectCallout">
            <a:avLst>
              <a:gd name="adj1" fmla="val 204957"/>
              <a:gd name="adj2" fmla="val -1031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Изберете носителя</a:t>
            </a:r>
          </a:p>
        </p:txBody>
      </p:sp>
      <p:sp>
        <p:nvSpPr>
          <p:cNvPr id="11" name="Закръглено правоъгълно изнесено означение 10"/>
          <p:cNvSpPr/>
          <p:nvPr/>
        </p:nvSpPr>
        <p:spPr bwMode="auto">
          <a:xfrm>
            <a:off x="285117" y="2800132"/>
            <a:ext cx="2878553" cy="1630538"/>
          </a:xfrm>
          <a:prstGeom prst="wedgeRoundRectCallout">
            <a:avLst>
              <a:gd name="adj1" fmla="val 169524"/>
              <a:gd name="adj2" fmla="val 14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контекстното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меню изберете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Извади</a:t>
            </a:r>
          </a:p>
        </p:txBody>
      </p:sp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8529340" y="4568396"/>
            <a:ext cx="3056200" cy="1828800"/>
          </a:xfrm>
          <a:prstGeom prst="wedgeRoundRectCallout">
            <a:avLst>
              <a:gd name="adj1" fmla="val -19094"/>
              <a:gd name="adj2" fmla="val -894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Или укажете от лентата с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програмите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фонов режим</a:t>
            </a:r>
          </a:p>
        </p:txBody>
      </p:sp>
    </p:spTree>
    <p:extLst>
      <p:ext uri="{BB962C8B-B14F-4D97-AF65-F5344CB8AC3E}">
        <p14:creationId xmlns:p14="http://schemas.microsoft.com/office/powerpoint/2010/main" val="252032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38891" y="1392240"/>
            <a:ext cx="10035256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09323" y="3072997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472821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bg2"/>
              </a:buClr>
            </a:pP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Носител на информация</a:t>
            </a:r>
            <a:r>
              <a:rPr lang="bg-BG" sz="3000" dirty="0">
                <a:solidFill>
                  <a:schemeClr val="bg2"/>
                </a:solidFill>
              </a:rPr>
              <a:t> – служи за трайно съхраняване на информация </a:t>
            </a:r>
          </a:p>
          <a:p>
            <a:pPr>
              <a:lnSpc>
                <a:spcPct val="110000"/>
              </a:lnSpc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Видове</a:t>
            </a:r>
            <a:r>
              <a:rPr lang="bg-BG" sz="3000" b="1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– </a:t>
            </a:r>
            <a:r>
              <a:rPr lang="en-US" sz="3000" dirty="0">
                <a:solidFill>
                  <a:schemeClr val="bg2"/>
                </a:solidFill>
              </a:rPr>
              <a:t>HDD,  SSD, CD, DVD, </a:t>
            </a:r>
            <a:r>
              <a:rPr lang="bg-BG" sz="3000" dirty="0">
                <a:solidFill>
                  <a:schemeClr val="bg2"/>
                </a:solidFill>
              </a:rPr>
              <a:t>флаш и карта памет</a:t>
            </a:r>
          </a:p>
          <a:p>
            <a:pPr>
              <a:lnSpc>
                <a:spcPct val="110000"/>
              </a:lnSpc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Всеки НИ има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физическо</a:t>
            </a:r>
            <a:r>
              <a:rPr lang="bg-BG" sz="3000" dirty="0">
                <a:solidFill>
                  <a:schemeClr val="bg2"/>
                </a:solidFill>
              </a:rPr>
              <a:t>  и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логическо</a:t>
            </a:r>
            <a:r>
              <a:rPr lang="bg-BG" sz="3000" dirty="0">
                <a:solidFill>
                  <a:schemeClr val="bg2"/>
                </a:solidFill>
              </a:rPr>
              <a:t> име</a:t>
            </a:r>
          </a:p>
          <a:p>
            <a:pPr>
              <a:lnSpc>
                <a:spcPct val="110000"/>
              </a:lnSpc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 Правила за работа с НИ: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900" dirty="0">
                <a:solidFill>
                  <a:schemeClr val="bg2"/>
                </a:solidFill>
              </a:rPr>
              <a:t>Правилно поставяне/изваждане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900" dirty="0">
                <a:solidFill>
                  <a:schemeClr val="bg2"/>
                </a:solidFill>
              </a:rPr>
              <a:t>Предпазване от отоплителни уреди за </a:t>
            </a:r>
            <a:r>
              <a:rPr lang="en-US" sz="2900" dirty="0">
                <a:solidFill>
                  <a:schemeClr val="bg2"/>
                </a:solidFill>
              </a:rPr>
              <a:t>CD </a:t>
            </a:r>
            <a:r>
              <a:rPr lang="bg-BG" sz="2900" dirty="0">
                <a:solidFill>
                  <a:schemeClr val="bg2"/>
                </a:solidFill>
              </a:rPr>
              <a:t>и </a:t>
            </a:r>
            <a:r>
              <a:rPr lang="en-US" sz="2900" dirty="0">
                <a:solidFill>
                  <a:schemeClr val="bg2"/>
                </a:solidFill>
              </a:rPr>
              <a:t>DVD</a:t>
            </a:r>
            <a:r>
              <a:rPr lang="bg-BG" sz="2900" dirty="0">
                <a:solidFill>
                  <a:schemeClr val="bg2"/>
                </a:solidFill>
              </a:rPr>
              <a:t> 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900" dirty="0">
                <a:solidFill>
                  <a:schemeClr val="bg2"/>
                </a:solidFill>
              </a:rPr>
              <a:t>Предпазване от магнитни полета за </a:t>
            </a:r>
            <a:r>
              <a:rPr lang="en-US" sz="2900" dirty="0">
                <a:solidFill>
                  <a:schemeClr val="bg2"/>
                </a:solidFill>
              </a:rPr>
              <a:t>HDD, FDD </a:t>
            </a:r>
            <a:r>
              <a:rPr lang="bg-BG" sz="2900" dirty="0">
                <a:solidFill>
                  <a:schemeClr val="bg2"/>
                </a:solidFill>
              </a:rPr>
              <a:t>и</a:t>
            </a:r>
            <a:r>
              <a:rPr lang="en-US" sz="2900" dirty="0">
                <a:solidFill>
                  <a:schemeClr val="bg2"/>
                </a:solidFill>
              </a:rPr>
              <a:t> SSD</a:t>
            </a:r>
            <a:endParaRPr lang="bg-BG" sz="29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3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https://softuni.bg/opencourses/train-the-trainers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43250" y="1371604"/>
            <a:ext cx="8735524" cy="53344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</a:t>
            </a:r>
            <a:r>
              <a:rPr lang="bg-BG" sz="3400" b="1" dirty="0">
                <a:solidFill>
                  <a:schemeClr val="bg1"/>
                </a:solidFill>
              </a:rPr>
              <a:t>Носител на информация </a:t>
            </a:r>
            <a:r>
              <a:rPr lang="bg-BG" sz="3400" dirty="0"/>
              <a:t>(НИ)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400" dirty="0"/>
              <a:t>Най-често използвани НИ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͏͏</a:t>
            </a:r>
            <a:r>
              <a:rPr lang="bg-BG" sz="3400" b="1" dirty="0">
                <a:solidFill>
                  <a:schemeClr val="bg1"/>
                </a:solidFill>
              </a:rPr>
              <a:t>Устройства за достъп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до НИ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͏͏͏</a:t>
            </a:r>
            <a:r>
              <a:rPr lang="bg-BG" sz="3400" b="1" dirty="0">
                <a:solidFill>
                  <a:schemeClr val="bg1"/>
                </a:solidFill>
              </a:rPr>
              <a:t>Логическо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физическо</a:t>
            </a:r>
            <a:r>
              <a:rPr lang="bg-BG" sz="3400" b="1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име</a:t>
            </a:r>
            <a:r>
              <a:rPr lang="bg-BG" sz="3400" b="1" dirty="0"/>
              <a:t> </a:t>
            </a:r>
            <a:r>
              <a:rPr lang="bg-BG" sz="3400" dirty="0"/>
              <a:t>на НИ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sz="3400" dirty="0"/>
              <a:t>Правила за работа с НИ͏</a:t>
            </a:r>
            <a:endParaRPr lang="en-US" sz="3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Този курс </a:t>
            </a:r>
            <a:r>
              <a:rPr lang="en-US" dirty="0"/>
              <a:t>(</a:t>
            </a:r>
            <a:r>
              <a:rPr lang="bg-BG" dirty="0"/>
              <a:t>слайдове, примери, демонстрации, видеа, домашни и др.) притежават лиценза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3F004-A688-465E-A5F9-7CDFBE013F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4846515"/>
            <a:ext cx="10961783" cy="768084"/>
          </a:xfrm>
        </p:spPr>
        <p:txBody>
          <a:bodyPr/>
          <a:lstStyle/>
          <a:p>
            <a:r>
              <a:rPr lang="bg-BG" sz="5400" dirty="0"/>
              <a:t>Носители на информация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15107" y="5788219"/>
            <a:ext cx="10961783" cy="675365"/>
          </a:xfrm>
        </p:spPr>
        <p:txBody>
          <a:bodyPr/>
          <a:lstStyle/>
          <a:p>
            <a:pPr marL="475939" lvl="1" indent="0" algn="ctr">
              <a:buNone/>
            </a:pPr>
            <a:r>
              <a:rPr lang="en-US" sz="4000" dirty="0"/>
              <a:t>HDD, SSD, CD, DVD, </a:t>
            </a:r>
            <a:r>
              <a:rPr lang="bg-BG" sz="4000" dirty="0"/>
              <a:t>Флаш памет, Карта памет</a:t>
            </a:r>
          </a:p>
        </p:txBody>
      </p:sp>
      <p:pic>
        <p:nvPicPr>
          <p:cNvPr id="2050" name="Picture 2" descr="https://uomus.edu.iq/img/depimages/newsimages/WameedMUCDepNew_2022_121419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94" y="518524"/>
            <a:ext cx="4044611" cy="4044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33178" y="1300231"/>
            <a:ext cx="9747645" cy="4564407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Носител на информация </a:t>
            </a:r>
            <a:r>
              <a:rPr lang="bg-BG" sz="3400" dirty="0"/>
              <a:t>(</a:t>
            </a:r>
            <a:r>
              <a:rPr lang="en-US" sz="3400" dirty="0"/>
              <a:t>Data Storage</a:t>
            </a:r>
            <a:r>
              <a:rPr lang="bg-BG" sz="3400" dirty="0"/>
              <a:t>)</a:t>
            </a:r>
            <a:r>
              <a:rPr lang="en-US" sz="3400" dirty="0"/>
              <a:t> – </a:t>
            </a:r>
            <a:r>
              <a:rPr lang="bg-BG" sz="3400" dirty="0"/>
              <a:t>средство за трайно съхраняване на информация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Служи за:</a:t>
            </a: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Съхраняване</a:t>
            </a:r>
            <a:r>
              <a:rPr lang="bg-BG" sz="3200" dirty="0"/>
              <a:t> на данните след изключване на компютъра</a:t>
            </a: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Прехвърляне</a:t>
            </a:r>
            <a:r>
              <a:rPr lang="bg-BG" sz="3200" dirty="0"/>
              <a:t> на информация към други компютри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Съществуват различни технологични реализации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246" y="303950"/>
            <a:ext cx="8399495" cy="882654"/>
          </a:xfrm>
        </p:spPr>
        <p:txBody>
          <a:bodyPr>
            <a:normAutofit/>
          </a:bodyPr>
          <a:lstStyle/>
          <a:p>
            <a:r>
              <a:rPr lang="bg-BG" sz="4000" dirty="0"/>
              <a:t>Носители на 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29980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499" y="1350552"/>
            <a:ext cx="11936045" cy="5201066"/>
          </a:xfrm>
        </p:spPr>
        <p:txBody>
          <a:bodyPr>
            <a:noAutofit/>
          </a:bodyPr>
          <a:lstStyle/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dirty="0"/>
              <a:t>Твърди дискове</a:t>
            </a:r>
            <a:r>
              <a:rPr lang="en-US" sz="3200" dirty="0"/>
              <a:t> (Hard Disk Drive, </a:t>
            </a:r>
            <a:r>
              <a:rPr lang="en-US" sz="3200" b="1" dirty="0">
                <a:solidFill>
                  <a:schemeClr val="bg1"/>
                </a:solidFill>
              </a:rPr>
              <a:t>HDD</a:t>
            </a:r>
            <a:r>
              <a:rPr lang="en-US" sz="3200" dirty="0"/>
              <a:t>)</a:t>
            </a:r>
            <a:r>
              <a:rPr lang="bg-BG" sz="3200" dirty="0"/>
              <a:t> – външни и вътрешни</a:t>
            </a:r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dirty="0"/>
              <a:t>Дискети – (</a:t>
            </a:r>
            <a:r>
              <a:rPr lang="en-US" sz="3200" dirty="0"/>
              <a:t>Floppy Disk Drive, </a:t>
            </a:r>
            <a:r>
              <a:rPr lang="en-US" sz="3200" b="1" dirty="0">
                <a:solidFill>
                  <a:schemeClr val="bg1"/>
                </a:solidFill>
              </a:rPr>
              <a:t>FDD</a:t>
            </a:r>
            <a:r>
              <a:rPr lang="bg-BG" sz="3200" dirty="0"/>
              <a:t>)</a:t>
            </a:r>
            <a:r>
              <a:rPr lang="en-US" sz="3200" dirty="0"/>
              <a:t> – </a:t>
            </a:r>
            <a:r>
              <a:rPr lang="bg-BG" sz="3200" dirty="0"/>
              <a:t>сега почти не се ползват</a:t>
            </a:r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dirty="0"/>
              <a:t>Статични дискови устройства </a:t>
            </a:r>
            <a:r>
              <a:rPr lang="en-US" sz="3200" dirty="0"/>
              <a:t>(Solid-State Drive, </a:t>
            </a:r>
            <a:r>
              <a:rPr lang="en-US" sz="3200" b="1" dirty="0">
                <a:solidFill>
                  <a:schemeClr val="bg1"/>
                </a:solidFill>
              </a:rPr>
              <a:t>SSD</a:t>
            </a:r>
            <a:r>
              <a:rPr lang="en-US" sz="3200" dirty="0"/>
              <a:t>)</a:t>
            </a:r>
            <a:endParaRPr lang="bg-BG" sz="3200" dirty="0"/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dirty="0"/>
              <a:t>Оптични дискове – </a:t>
            </a:r>
            <a:r>
              <a:rPr lang="en-US" sz="3200" dirty="0"/>
              <a:t>Compact Disc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CD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en-US" sz="3200" dirty="0"/>
              <a:t>Digital Versatile Disc </a:t>
            </a:r>
            <a:r>
              <a:rPr lang="bg-BG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DVD</a:t>
            </a:r>
            <a:r>
              <a:rPr lang="en-US" sz="3200" dirty="0"/>
              <a:t>)</a:t>
            </a:r>
            <a:endParaRPr lang="bg-BG" sz="3200" dirty="0"/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dirty="0"/>
              <a:t>Флаш памет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Flash</a:t>
            </a:r>
            <a:r>
              <a:rPr lang="en-US" sz="3200" dirty="0"/>
              <a:t>)</a:t>
            </a:r>
            <a:endParaRPr lang="bg-BG" sz="3200" dirty="0"/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dirty="0"/>
              <a:t>Карта памет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Memory Card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Често използвани НИ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Твърди дискове и статични дискове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076" name="Picture 4" descr="https://5.imimg.com/data5/IR/LJ/MY-9423735/rugged-raid-thundebolt-mobile-drive-500x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710" y="1447747"/>
            <a:ext cx="3375416" cy="337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750" y="5145293"/>
            <a:ext cx="3867690" cy="1486107"/>
          </a:xfrm>
          <a:prstGeom prst="rect">
            <a:avLst/>
          </a:prstGeom>
        </p:spPr>
      </p:pic>
      <p:pic>
        <p:nvPicPr>
          <p:cNvPr id="3078" name="Picture 6" descr="https://ardes.bg/uploads/original/samsung-ssd-870-qvo-1tb-int-2-5-sata-iii-v-nand-4b-288745.jp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179" y="4500743"/>
            <a:ext cx="3074401" cy="214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Картина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684" y="1343773"/>
            <a:ext cx="4441823" cy="3282098"/>
          </a:xfrm>
          <a:prstGeom prst="rect">
            <a:avLst/>
          </a:prstGeom>
        </p:spPr>
      </p:pic>
      <p:sp>
        <p:nvSpPr>
          <p:cNvPr id="11" name="Закръглено правоъгълно изнесено означение 10"/>
          <p:cNvSpPr/>
          <p:nvPr/>
        </p:nvSpPr>
        <p:spPr bwMode="auto">
          <a:xfrm>
            <a:off x="190405" y="1244446"/>
            <a:ext cx="2032290" cy="1104246"/>
          </a:xfrm>
          <a:prstGeom prst="wedgeRoundRectCallout">
            <a:avLst>
              <a:gd name="adj1" fmla="val 36891"/>
              <a:gd name="adj2" fmla="val 690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HDD,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вътрешен</a:t>
            </a:r>
          </a:p>
        </p:txBody>
      </p:sp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9617329" y="1286682"/>
            <a:ext cx="1681682" cy="1004919"/>
          </a:xfrm>
          <a:prstGeom prst="wedgeRoundRectCallout">
            <a:avLst>
              <a:gd name="adj1" fmla="val -60609"/>
              <a:gd name="adj2" fmla="val 713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HDD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</a:t>
            </a:r>
          </a:p>
        </p:txBody>
      </p:sp>
      <p:sp>
        <p:nvSpPr>
          <p:cNvPr id="13" name="Закръглено правоъгълно изнесено означение 12"/>
          <p:cNvSpPr/>
          <p:nvPr/>
        </p:nvSpPr>
        <p:spPr bwMode="auto">
          <a:xfrm>
            <a:off x="9772137" y="3305908"/>
            <a:ext cx="1837885" cy="889979"/>
          </a:xfrm>
          <a:prstGeom prst="wedgeRoundRectCallout">
            <a:avLst>
              <a:gd name="adj1" fmla="val -42084"/>
              <a:gd name="adj2" fmla="val 825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SSD,</a:t>
            </a:r>
            <a:b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SATA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Закръглено правоъгълно изнесено означение 13"/>
          <p:cNvSpPr/>
          <p:nvPr/>
        </p:nvSpPr>
        <p:spPr bwMode="auto">
          <a:xfrm>
            <a:off x="229117" y="4195887"/>
            <a:ext cx="1712225" cy="949406"/>
          </a:xfrm>
          <a:prstGeom prst="wedgeRoundRectCallout">
            <a:avLst>
              <a:gd name="adj1" fmla="val 44151"/>
              <a:gd name="adj2" fmla="val 797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М.2</a:t>
            </a:r>
          </a:p>
        </p:txBody>
      </p:sp>
    </p:spTree>
    <p:extLst>
      <p:ext uri="{BB962C8B-B14F-4D97-AF65-F5344CB8AC3E}">
        <p14:creationId xmlns:p14="http://schemas.microsoft.com/office/powerpoint/2010/main" val="26263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673454" cy="5201066"/>
          </a:xfrm>
        </p:spPr>
        <p:txBody>
          <a:bodyPr/>
          <a:lstStyle/>
          <a:p>
            <a:r>
              <a:rPr lang="bg-BG" dirty="0"/>
              <a:t>Видове оптични дискове:</a:t>
            </a:r>
          </a:p>
          <a:p>
            <a:pPr lvl="1"/>
            <a:r>
              <a:rPr lang="en-US" dirty="0"/>
              <a:t>Compact Disc (CD), 720 MB</a:t>
            </a:r>
          </a:p>
          <a:p>
            <a:pPr lvl="1"/>
            <a:r>
              <a:rPr lang="en-US" dirty="0"/>
              <a:t>Digital Versatile Disc,  (DVD), 4.2 GB</a:t>
            </a:r>
          </a:p>
          <a:p>
            <a:r>
              <a:rPr lang="bg-BG" dirty="0"/>
              <a:t>Означения: </a:t>
            </a:r>
          </a:p>
          <a:p>
            <a:pPr lvl="1"/>
            <a:r>
              <a:rPr lang="en-US" dirty="0"/>
              <a:t>CD-R, DVD-R</a:t>
            </a:r>
            <a:r>
              <a:rPr lang="bg-BG" dirty="0"/>
              <a:t> – допуска </a:t>
            </a:r>
            <a:r>
              <a:rPr lang="bg-BG" b="1" dirty="0">
                <a:solidFill>
                  <a:schemeClr val="bg1"/>
                </a:solidFill>
              </a:rPr>
              <a:t>еднократен</a:t>
            </a:r>
            <a:r>
              <a:rPr lang="bg-BG" dirty="0"/>
              <a:t> запис</a:t>
            </a:r>
          </a:p>
          <a:p>
            <a:pPr lvl="1"/>
            <a:r>
              <a:rPr lang="en-US" dirty="0"/>
              <a:t>CD-RW, DVD-RW</a:t>
            </a:r>
            <a:r>
              <a:rPr lang="bg-BG" dirty="0"/>
              <a:t> – възможност за </a:t>
            </a:r>
            <a:r>
              <a:rPr lang="bg-BG" b="1" dirty="0">
                <a:solidFill>
                  <a:schemeClr val="bg1"/>
                </a:solidFill>
              </a:rPr>
              <a:t>многократен</a:t>
            </a:r>
            <a:r>
              <a:rPr lang="bg-BG" dirty="0"/>
              <a:t> запис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Оптични дискове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098" name="Picture 2" descr="Blank CD RW 52X 700 MB Rewritable Professional Disk : Amazon.in: Computers  &amp; Accesso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059" y="1144598"/>
            <a:ext cx="2780544" cy="27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V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120" y="3796658"/>
            <a:ext cx="3131378" cy="313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88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6766" y="1429822"/>
            <a:ext cx="9185092" cy="5121796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  <a:spcAft>
                <a:spcPts val="2000"/>
              </a:spcAft>
              <a:buClr>
                <a:schemeClr val="tx1"/>
              </a:buClr>
            </a:pPr>
            <a:r>
              <a:rPr lang="bg-BG" sz="3500" b="1" dirty="0">
                <a:solidFill>
                  <a:schemeClr val="bg1"/>
                </a:solidFill>
              </a:rPr>
              <a:t>Флаш памет</a:t>
            </a:r>
            <a:r>
              <a:rPr lang="bg-BG" sz="3500" dirty="0"/>
              <a:t> – външна памет, за четене/запис се използва </a:t>
            </a:r>
            <a:r>
              <a:rPr lang="en-US" sz="3500" b="1" dirty="0"/>
              <a:t>USB </a:t>
            </a:r>
            <a:r>
              <a:rPr lang="bg-BG" sz="3500" b="1" dirty="0"/>
              <a:t>порт </a:t>
            </a:r>
            <a:r>
              <a:rPr lang="bg-BG" sz="3500" dirty="0"/>
              <a:t>на компютъра</a:t>
            </a:r>
          </a:p>
          <a:p>
            <a:pPr>
              <a:spcBef>
                <a:spcPts val="1500"/>
              </a:spcBef>
              <a:spcAft>
                <a:spcPts val="2000"/>
              </a:spcAft>
              <a:buClr>
                <a:schemeClr val="tx1"/>
              </a:buClr>
            </a:pPr>
            <a:r>
              <a:rPr lang="bg-BG" sz="3500" b="1" dirty="0">
                <a:solidFill>
                  <a:schemeClr val="bg1"/>
                </a:solidFill>
              </a:rPr>
              <a:t>Карта памет</a:t>
            </a:r>
            <a:r>
              <a:rPr lang="bg-BG" sz="3500" dirty="0"/>
              <a:t> – различни стандарти </a:t>
            </a:r>
            <a:r>
              <a:rPr lang="en-US" sz="3500" b="1" dirty="0"/>
              <a:t>SD</a:t>
            </a:r>
            <a:r>
              <a:rPr lang="en-US" sz="3500" dirty="0"/>
              <a:t>, </a:t>
            </a:r>
            <a:r>
              <a:rPr lang="en-US" sz="3500" b="1" dirty="0"/>
              <a:t>Mini SD</a:t>
            </a:r>
            <a:r>
              <a:rPr lang="en-US" sz="3500" dirty="0"/>
              <a:t>, </a:t>
            </a:r>
            <a:r>
              <a:rPr lang="en-US" sz="3500" b="1" dirty="0"/>
              <a:t>Micro SD</a:t>
            </a:r>
          </a:p>
          <a:p>
            <a:pPr>
              <a:spcBef>
                <a:spcPts val="1500"/>
              </a:spcBef>
              <a:spcAft>
                <a:spcPts val="2000"/>
              </a:spcAft>
              <a:buClr>
                <a:schemeClr val="tx1"/>
              </a:buClr>
            </a:pPr>
            <a:r>
              <a:rPr lang="bg-BG" sz="3500" b="1" dirty="0">
                <a:solidFill>
                  <a:schemeClr val="bg1"/>
                </a:solidFill>
              </a:rPr>
              <a:t>Адаптер</a:t>
            </a:r>
            <a:r>
              <a:rPr lang="en-US" sz="3500" dirty="0"/>
              <a:t> </a:t>
            </a:r>
            <a:r>
              <a:rPr lang="bg-BG" sz="3500" dirty="0"/>
              <a:t>– уеднаквяване на </a:t>
            </a:r>
            <a:r>
              <a:rPr lang="bg-BG" sz="3500" b="1" dirty="0"/>
              <a:t>интерфейса</a:t>
            </a:r>
            <a:r>
              <a:rPr lang="bg-BG" sz="3500" dirty="0"/>
              <a:t> на различните модели карти памет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Флаш и карти памет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 descr="Usb 3.0 Memory Stick Flash Drive | Fruugo NO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859" y="1429822"/>
            <a:ext cx="2005553" cy="169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52" y="4961348"/>
            <a:ext cx="1520343" cy="1507674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4167" y="3603502"/>
            <a:ext cx="1252627" cy="77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0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3F004-A688-465E-A5F9-7CDFBE013F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Устройства за достъп до НИ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Физически и логически имена на устройства</a:t>
            </a:r>
          </a:p>
        </p:txBody>
      </p:sp>
      <p:pic>
        <p:nvPicPr>
          <p:cNvPr id="1038" name="Picture 14" descr="https://m.media-amazon.com/images/I/61QvkhrnWML._AC_SL1411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756" y="788622"/>
            <a:ext cx="4536488" cy="3774513"/>
          </a:xfrm>
          <a:prstGeom prst="rect">
            <a:avLst/>
          </a:prstGeom>
          <a:noFill/>
          <a:effectLst>
            <a:outerShdw blurRad="292100" dist="139700" dir="27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53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6387</TotalTime>
  <Words>810</Words>
  <Application>Microsoft Macintosh PowerPoint</Application>
  <PresentationFormat>Widescreen</PresentationFormat>
  <Paragraphs>138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1_SoftUni3_1</vt:lpstr>
      <vt:lpstr>Носители на информация</vt:lpstr>
      <vt:lpstr>Съдържание</vt:lpstr>
      <vt:lpstr>PowerPoint Presentation</vt:lpstr>
      <vt:lpstr>Носители на информация</vt:lpstr>
      <vt:lpstr>Често използвани НИ</vt:lpstr>
      <vt:lpstr>Твърди дискове и статични дискове</vt:lpstr>
      <vt:lpstr>Оптични дискове</vt:lpstr>
      <vt:lpstr>Флаш и карти памет</vt:lpstr>
      <vt:lpstr>PowerPoint Presentation</vt:lpstr>
      <vt:lpstr>Устройства за достъп до НИ (1)</vt:lpstr>
      <vt:lpstr>Физическо име на устройство (1)</vt:lpstr>
      <vt:lpstr>Физическо име на устройство (2)</vt:lpstr>
      <vt:lpstr>Логическо име на устройство (1)</vt:lpstr>
      <vt:lpstr>Физическо и логическо име на устройство</vt:lpstr>
      <vt:lpstr>PowerPoint Presentation</vt:lpstr>
      <vt:lpstr>Правила за работа с НИ (1)</vt:lpstr>
      <vt:lpstr>Правила за работа с НИ (2)</vt:lpstr>
      <vt:lpstr>Обобщение</vt:lpstr>
      <vt:lpstr>PowerPoint Presentation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the Trainers</dc:title>
  <dc:subject>Train the Trainers - – Practical Training Course @ SoftUni</dc:subject>
  <dc:creator>Software University Foundation</dc:creator>
  <cp:keywords>Trainers, Trainer, Train the Trainers, Software University, SoftUni, programming, coding, software development, education, training, course</cp:keywords>
  <dc:description>Train the Trainers Course @ SoftUni – https://softuni.bg/opencourses/train-the-trainers</dc:description>
  <cp:lastModifiedBy>Drinka</cp:lastModifiedBy>
  <cp:revision>654</cp:revision>
  <dcterms:created xsi:type="dcterms:W3CDTF">2018-05-23T13:08:44Z</dcterms:created>
  <dcterms:modified xsi:type="dcterms:W3CDTF">2023-08-03T12:13:59Z</dcterms:modified>
  <cp:category>computer programming, programming</cp:category>
</cp:coreProperties>
</file>