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761" r:id="rId7"/>
    <p:sldId id="762" r:id="rId8"/>
    <p:sldId id="763" r:id="rId9"/>
    <p:sldId id="764" r:id="rId10"/>
    <p:sldId id="588" r:id="rId11"/>
    <p:sldId id="765" r:id="rId12"/>
    <p:sldId id="651" r:id="rId13"/>
    <p:sldId id="652" r:id="rId14"/>
    <p:sldId id="766" r:id="rId15"/>
    <p:sldId id="610" r:id="rId16"/>
    <p:sldId id="611" r:id="rId17"/>
    <p:sldId id="768" r:id="rId18"/>
    <p:sldId id="646" r:id="rId19"/>
    <p:sldId id="767" r:id="rId20"/>
    <p:sldId id="589" r:id="rId21"/>
    <p:sldId id="590" r:id="rId22"/>
    <p:sldId id="608" r:id="rId23"/>
    <p:sldId id="653" r:id="rId24"/>
    <p:sldId id="616" r:id="rId25"/>
    <p:sldId id="620" r:id="rId26"/>
    <p:sldId id="642" r:id="rId27"/>
    <p:sldId id="654" r:id="rId28"/>
    <p:sldId id="655" r:id="rId29"/>
    <p:sldId id="770" r:id="rId30"/>
    <p:sldId id="769" r:id="rId31"/>
    <p:sldId id="773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офтуерен проект" id="{66DCFE1F-60FD-44F2-BE82-706DDBC14898}">
          <p14:sldIdLst>
            <p14:sldId id="353"/>
            <p14:sldId id="497"/>
            <p14:sldId id="587"/>
            <p14:sldId id="761"/>
            <p14:sldId id="762"/>
            <p14:sldId id="763"/>
            <p14:sldId id="764"/>
            <p14:sldId id="588"/>
            <p14:sldId id="765"/>
            <p14:sldId id="651"/>
            <p14:sldId id="652"/>
            <p14:sldId id="766"/>
          </p14:sldIdLst>
        </p14:section>
        <p14:section name="Екипна и групова работа" id="{EB44CA50-B176-0C4C-B0D0-5459023C7783}">
          <p14:sldIdLst>
            <p14:sldId id="610"/>
            <p14:sldId id="611"/>
            <p14:sldId id="768"/>
            <p14:sldId id="646"/>
            <p14:sldId id="767"/>
          </p14:sldIdLst>
        </p14:section>
        <p14:section name="Диаграма на Гант" id="{FAFEC62E-8A3E-B74C-B607-F2A5F82A6EDC}">
          <p14:sldIdLst>
            <p14:sldId id="589"/>
            <p14:sldId id="590"/>
            <p14:sldId id="608"/>
            <p14:sldId id="653"/>
          </p14:sldIdLst>
        </p14:section>
        <p14:section name="Канбан табло (Kanban Board)" id="{2B3E1915-4BA2-9447-BC07-AE658EE7EC35}">
          <p14:sldIdLst>
            <p14:sldId id="616"/>
            <p14:sldId id="620"/>
            <p14:sldId id="642"/>
          </p14:sldIdLst>
        </p14:section>
        <p14:section name="Софтуери за управление на проекти" id="{276EAB92-AF41-DD42-AFD3-D1ABB239E1A7}">
          <p14:sldIdLst>
            <p14:sldId id="654"/>
            <p14:sldId id="655"/>
            <p14:sldId id="770"/>
            <p14:sldId id="769"/>
            <p14:sldId id="7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2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3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8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4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7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96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9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44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2800" dirty="0"/>
              <a:t>Основни понятия, екипна работа, софтуери за управление на проекти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3800" dirty="0"/>
              <a:t>Дефиниране и основни етапи в софтуерния проект</a:t>
            </a:r>
            <a:endParaRPr lang="en-US" sz="3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b="12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50598" cy="5528766"/>
          </a:xfrm>
        </p:spPr>
        <p:txBody>
          <a:bodyPr>
            <a:normAutofit lnSpcReduction="10000"/>
          </a:bodyPr>
          <a:lstStyle/>
          <a:p>
            <a:r>
              <a:rPr lang="en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Програмист</a:t>
            </a:r>
            <a:r>
              <a:rPr lang="bg-BG" sz="3200" b="1" dirty="0"/>
              <a:t> (</a:t>
            </a:r>
            <a:r>
              <a:rPr lang="en-GB" sz="3200" b="1" dirty="0"/>
              <a:t>Software Developer)</a:t>
            </a:r>
            <a:endParaRPr lang="bg-BG" sz="3200" dirty="0"/>
          </a:p>
          <a:p>
            <a:pPr lvl="1"/>
            <a:r>
              <a:rPr lang="bg-BG" sz="3000" dirty="0"/>
              <a:t>Пише </a:t>
            </a:r>
            <a:r>
              <a:rPr lang="bg-BG" sz="3000" b="1" dirty="0"/>
              <a:t>кода</a:t>
            </a:r>
            <a:r>
              <a:rPr lang="bg-BG" sz="3000" dirty="0"/>
              <a:t> и реализира </a:t>
            </a:r>
            <a:r>
              <a:rPr lang="bg-BG" sz="3000" b="1" dirty="0"/>
              <a:t>функционалностите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Софтуерен архитект </a:t>
            </a:r>
            <a:r>
              <a:rPr lang="bg-BG" sz="3200" b="1" dirty="0"/>
              <a:t>(</a:t>
            </a:r>
            <a:r>
              <a:rPr lang="en-GB" sz="3200" b="1" dirty="0"/>
              <a:t>Software Architect)</a:t>
            </a:r>
            <a:endParaRPr lang="bg-BG" sz="3200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системата</a:t>
            </a:r>
            <a:r>
              <a:rPr lang="bg-BG" sz="3000" dirty="0"/>
              <a:t> и взема решения за </a:t>
            </a:r>
            <a:r>
              <a:rPr lang="bg-BG" sz="3000" b="1" dirty="0"/>
              <a:t>технологиите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Бизнес анализатор </a:t>
            </a:r>
            <a:r>
              <a:rPr lang="bg-BG" sz="3200" b="1" dirty="0"/>
              <a:t>(</a:t>
            </a:r>
            <a:r>
              <a:rPr lang="en-GB" sz="3200" b="1" dirty="0"/>
              <a:t>Business Analyst)</a:t>
            </a:r>
            <a:endParaRPr lang="bg-BG" sz="3200" dirty="0"/>
          </a:p>
          <a:p>
            <a:pPr lvl="1"/>
            <a:r>
              <a:rPr lang="bg-BG" sz="3000" dirty="0"/>
              <a:t>Събира и анализира </a:t>
            </a:r>
            <a:r>
              <a:rPr lang="bg-BG" sz="3000" b="1" dirty="0"/>
              <a:t>изискванията</a:t>
            </a:r>
            <a:r>
              <a:rPr lang="bg-BG" sz="3000" dirty="0"/>
              <a:t> на </a:t>
            </a:r>
            <a:r>
              <a:rPr lang="bg-BG" sz="3000" b="1" dirty="0"/>
              <a:t>клиента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 инженер </a:t>
            </a:r>
            <a:r>
              <a:rPr lang="bg-BG" sz="3200" b="1" dirty="0"/>
              <a:t>(</a:t>
            </a:r>
            <a:r>
              <a:rPr lang="en-GB" sz="3200" b="1" dirty="0"/>
              <a:t>QA – Quality Assurance Engineer)</a:t>
            </a:r>
            <a:endParaRPr lang="bg-BG" sz="3200" dirty="0"/>
          </a:p>
          <a:p>
            <a:pPr lvl="1"/>
            <a:r>
              <a:rPr lang="bg-BG" sz="3000" dirty="0"/>
              <a:t>Тества </a:t>
            </a:r>
            <a:r>
              <a:rPr lang="bg-BG" sz="3000" b="1" dirty="0"/>
              <a:t>софтуера</a:t>
            </a:r>
            <a:r>
              <a:rPr lang="bg-BG" sz="3000" dirty="0"/>
              <a:t> и гарантира </a:t>
            </a:r>
            <a:r>
              <a:rPr lang="bg-BG" sz="3000" b="1" dirty="0"/>
              <a:t>качеството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EB7E5-9252-C83C-0A09-54846772F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Проектен мениджър </a:t>
            </a:r>
            <a:r>
              <a:rPr lang="bg-BG" sz="3200" b="1" dirty="0"/>
              <a:t>(</a:t>
            </a:r>
            <a:r>
              <a:rPr lang="en-GB" sz="3200" b="1" dirty="0"/>
              <a:t>Project Manager)</a:t>
            </a:r>
            <a:endParaRPr lang="bg-BG" sz="3200" b="1" dirty="0"/>
          </a:p>
          <a:p>
            <a:pPr lvl="1"/>
            <a:r>
              <a:rPr lang="bg-BG" sz="3000" dirty="0"/>
              <a:t>Управлява </a:t>
            </a:r>
            <a:r>
              <a:rPr lang="bg-BG" sz="3000" b="1" dirty="0"/>
              <a:t>времето</a:t>
            </a:r>
            <a:r>
              <a:rPr lang="bg-BG" sz="3000" dirty="0"/>
              <a:t>, </a:t>
            </a:r>
            <a:r>
              <a:rPr lang="bg-BG" sz="3000" b="1" dirty="0"/>
              <a:t>бюджета</a:t>
            </a:r>
            <a:r>
              <a:rPr lang="bg-BG" sz="3000" dirty="0"/>
              <a:t> и </a:t>
            </a:r>
            <a:r>
              <a:rPr lang="bg-BG" sz="3000" b="1" dirty="0"/>
              <a:t>комуникацията</a:t>
            </a:r>
            <a:r>
              <a:rPr lang="bg-BG" sz="3000" dirty="0"/>
              <a:t> в </a:t>
            </a:r>
            <a:r>
              <a:rPr lang="bg-BG" sz="3000" b="1" dirty="0"/>
              <a:t>екипа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UX/UI </a:t>
            </a:r>
            <a:r>
              <a:rPr lang="bg-BG" sz="3200" b="1" dirty="0">
                <a:solidFill>
                  <a:schemeClr val="bg1"/>
                </a:solidFill>
              </a:rPr>
              <a:t>дизайнер </a:t>
            </a:r>
            <a:r>
              <a:rPr lang="bg-BG" sz="3200" b="1" dirty="0"/>
              <a:t>(</a:t>
            </a:r>
            <a:r>
              <a:rPr lang="en-GB" sz="3200" b="1" dirty="0"/>
              <a:t>UX/UI Designer)</a:t>
            </a:r>
            <a:endParaRPr lang="bg-BG" sz="3200" b="1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интерфейса</a:t>
            </a:r>
            <a:r>
              <a:rPr lang="bg-BG" sz="3000" dirty="0"/>
              <a:t> и </a:t>
            </a:r>
            <a:r>
              <a:rPr lang="bg-BG" sz="3000" b="1" dirty="0"/>
              <a:t>потребителското изживяване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DevOps </a:t>
            </a:r>
            <a:r>
              <a:rPr lang="bg-BG" sz="3200" b="1" dirty="0">
                <a:solidFill>
                  <a:schemeClr val="bg1"/>
                </a:solidFill>
              </a:rPr>
              <a:t>инженер </a:t>
            </a:r>
            <a:r>
              <a:rPr lang="bg-BG" sz="3200" b="1" dirty="0"/>
              <a:t>(</a:t>
            </a:r>
            <a:r>
              <a:rPr lang="en-GB" sz="3200" b="1" dirty="0"/>
              <a:t>DevOps Engineer)</a:t>
            </a:r>
            <a:endParaRPr lang="bg-BG" sz="3200" b="1" dirty="0"/>
          </a:p>
          <a:p>
            <a:pPr lvl="1"/>
            <a:r>
              <a:rPr lang="bg-BG" sz="3000" dirty="0"/>
              <a:t>Автоматизира </a:t>
            </a:r>
            <a:r>
              <a:rPr lang="bg-BG" sz="3000" b="1" dirty="0"/>
              <a:t>процесите</a:t>
            </a:r>
            <a:r>
              <a:rPr lang="bg-BG" sz="3000" dirty="0"/>
              <a:t> и поддържа </a:t>
            </a:r>
            <a:r>
              <a:rPr lang="bg-BG" sz="3000" b="1" dirty="0"/>
              <a:t>сървърите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</a:t>
            </a:r>
            <a:r>
              <a:rPr lang="en-US" sz="4000" dirty="0"/>
              <a:t>(2)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30C7A-1CB7-45BA-AF98-8B5B3832F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координация</a:t>
            </a:r>
            <a:r>
              <a:rPr lang="bg-BG" sz="3000" dirty="0"/>
              <a:t> на </a:t>
            </a:r>
            <a:r>
              <a:rPr lang="bg-BG" sz="3000" b="1" dirty="0"/>
              <a:t>процесите</a:t>
            </a:r>
            <a:r>
              <a:rPr lang="bg-BG" sz="3000" dirty="0"/>
              <a:t>,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ресурсите</a:t>
            </a:r>
            <a:r>
              <a:rPr lang="bg-BG" sz="3000" dirty="0"/>
              <a:t> с цел завършване на проекта в рамките на определения </a:t>
            </a:r>
            <a:r>
              <a:rPr lang="bg-BG" sz="3000" b="1" dirty="0"/>
              <a:t>срок</a:t>
            </a:r>
            <a:r>
              <a:rPr lang="bg-BG" sz="3000" dirty="0"/>
              <a:t> и </a:t>
            </a:r>
            <a:r>
              <a:rPr lang="bg-BG" sz="3000" b="1" dirty="0"/>
              <a:t>бюджет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Класически модел </a:t>
            </a:r>
            <a:r>
              <a:rPr lang="bg-BG" sz="3000" b="1" dirty="0"/>
              <a:t>(</a:t>
            </a:r>
            <a:r>
              <a:rPr lang="en-GB" sz="3000" b="1" dirty="0"/>
              <a:t>Waterfall)</a:t>
            </a:r>
            <a:r>
              <a:rPr lang="en-GB" sz="3000" dirty="0"/>
              <a:t> </a:t>
            </a:r>
            <a:endParaRPr lang="bg-BG" sz="3000" dirty="0"/>
          </a:p>
          <a:p>
            <a:pPr lvl="1"/>
            <a:r>
              <a:rPr lang="bg-BG" sz="2800" dirty="0"/>
              <a:t>Проектът се развива </a:t>
            </a:r>
            <a:r>
              <a:rPr lang="bg-BG" sz="2800" b="1" dirty="0"/>
              <a:t>линейно</a:t>
            </a:r>
            <a:r>
              <a:rPr lang="bg-BG" sz="2800" dirty="0"/>
              <a:t>, </a:t>
            </a:r>
            <a:r>
              <a:rPr lang="bg-BG" sz="2800" b="1" dirty="0"/>
              <a:t>стъпка</a:t>
            </a:r>
            <a:r>
              <a:rPr lang="bg-BG" sz="2800" dirty="0"/>
              <a:t> </a:t>
            </a:r>
            <a:r>
              <a:rPr lang="bg-BG" sz="2800" b="1" dirty="0"/>
              <a:t>по</a:t>
            </a:r>
            <a:r>
              <a:rPr lang="bg-BG" sz="2800" dirty="0"/>
              <a:t> </a:t>
            </a:r>
            <a:r>
              <a:rPr lang="bg-BG" sz="2800" b="1" dirty="0"/>
              <a:t>стъпка</a:t>
            </a:r>
          </a:p>
          <a:p>
            <a:r>
              <a:rPr lang="en-GB" sz="3000" b="1" dirty="0">
                <a:solidFill>
                  <a:schemeClr val="bg1"/>
                </a:solidFill>
              </a:rPr>
              <a:t>Agile </a:t>
            </a:r>
            <a:r>
              <a:rPr lang="bg-BG" sz="3000" b="1" dirty="0">
                <a:solidFill>
                  <a:schemeClr val="bg1"/>
                </a:solidFill>
              </a:rPr>
              <a:t>методологии </a:t>
            </a:r>
            <a:r>
              <a:rPr lang="bg-BG" sz="3000" b="1" dirty="0"/>
              <a:t>(</a:t>
            </a:r>
            <a:r>
              <a:rPr lang="en-GB" sz="3000" b="1" dirty="0"/>
              <a:t>Scrum, Kanban)</a:t>
            </a:r>
            <a:endParaRPr lang="bg-BG" sz="3000" dirty="0"/>
          </a:p>
          <a:p>
            <a:pPr lvl="1"/>
            <a:r>
              <a:rPr lang="bg-BG" sz="2800" b="1" dirty="0"/>
              <a:t>Гъвкав</a:t>
            </a:r>
            <a:r>
              <a:rPr lang="bg-BG" sz="2800" dirty="0"/>
              <a:t> подход с </a:t>
            </a:r>
            <a:r>
              <a:rPr lang="bg-BG" sz="2800" b="1" dirty="0"/>
              <a:t>итеративно разработване </a:t>
            </a:r>
            <a:r>
              <a:rPr lang="bg-BG" sz="2800" dirty="0"/>
              <a:t>и </a:t>
            </a:r>
            <a:r>
              <a:rPr lang="bg-BG" sz="2800" b="1" dirty="0"/>
              <a:t>чести срещи </a:t>
            </a:r>
            <a:r>
              <a:rPr lang="bg-BG" sz="2800" dirty="0"/>
              <a:t>(</a:t>
            </a:r>
            <a:r>
              <a:rPr lang="en-GB" sz="2800" dirty="0"/>
              <a:t>sprints)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Управление на софтуерния проект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2F9FA-1FD5-31F5-1DBA-EC073C25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38" y="4743164"/>
            <a:ext cx="1907125" cy="19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/>
          </a:bodyPr>
          <a:lstStyle/>
          <a:p>
            <a:r>
              <a:rPr lang="bg-BG" sz="3000" b="1" dirty="0"/>
              <a:t>Документ</a:t>
            </a:r>
            <a:r>
              <a:rPr lang="bg-BG" sz="3000" dirty="0"/>
              <a:t>, който описва </a:t>
            </a:r>
            <a:r>
              <a:rPr lang="bg-BG" sz="3000" b="1" dirty="0">
                <a:solidFill>
                  <a:schemeClr val="bg1"/>
                </a:solidFill>
              </a:rPr>
              <a:t>стратегията</a:t>
            </a:r>
            <a:r>
              <a:rPr lang="bg-BG" sz="3000" dirty="0"/>
              <a:t> за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управление</a:t>
            </a:r>
            <a:endParaRPr lang="en-US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Обхват на проекта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функционалности</a:t>
            </a:r>
            <a:r>
              <a:rPr lang="bg-BG" sz="2800" dirty="0"/>
              <a:t> ще бъдат разработени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График</a:t>
            </a:r>
            <a:r>
              <a:rPr lang="bg-BG" sz="3000" b="1" dirty="0"/>
              <a:t> (</a:t>
            </a:r>
            <a:r>
              <a:rPr lang="en-GB" sz="3000" b="1" dirty="0"/>
              <a:t>Timeline)</a:t>
            </a:r>
            <a:endParaRPr lang="en-GB" sz="3000" dirty="0"/>
          </a:p>
          <a:p>
            <a:pPr lvl="1"/>
            <a:r>
              <a:rPr lang="bg-BG" sz="2800" dirty="0"/>
              <a:t>Определяне на </a:t>
            </a:r>
            <a:r>
              <a:rPr lang="bg-BG" sz="2800" b="1" dirty="0"/>
              <a:t>срокове</a:t>
            </a:r>
            <a:r>
              <a:rPr lang="bg-BG" sz="2800" dirty="0"/>
              <a:t> за изпълнение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Роли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отговорности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Разпределение на </a:t>
            </a:r>
            <a:r>
              <a:rPr lang="bg-BG" sz="2800" b="1" dirty="0"/>
              <a:t>задачите</a:t>
            </a:r>
            <a:r>
              <a:rPr lang="bg-BG" sz="2800" dirty="0"/>
              <a:t> в екипа</a:t>
            </a:r>
            <a:endParaRPr lang="en-US" sz="2800" dirty="0"/>
          </a:p>
          <a:p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0DE09-9074-7B9F-174E-CFB841EB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80" y="1809000"/>
            <a:ext cx="319275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Бюджет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Прогнозни </a:t>
            </a:r>
            <a:r>
              <a:rPr lang="bg-BG" sz="3000" b="1" dirty="0"/>
              <a:t>разходи</a:t>
            </a:r>
            <a:r>
              <a:rPr lang="bg-BG" sz="3000" dirty="0"/>
              <a:t> за разработка и поддръжка</a:t>
            </a:r>
            <a:endParaRPr lang="en-US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Рискове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решения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Възможни </a:t>
            </a:r>
            <a:r>
              <a:rPr lang="bg-BG" sz="3000" b="1" dirty="0"/>
              <a:t>предизвикателства</a:t>
            </a:r>
            <a:r>
              <a:rPr lang="bg-BG" sz="3000" dirty="0"/>
              <a:t> и </a:t>
            </a:r>
            <a:r>
              <a:rPr lang="bg-BG" sz="3000" b="1" dirty="0"/>
              <a:t>стратегии</a:t>
            </a:r>
            <a:r>
              <a:rPr lang="bg-BG" sz="3000" dirty="0"/>
              <a:t> за справяне с тях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0E55A-624A-5581-A0D3-A351F563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47" y="3686759"/>
            <a:ext cx="3974305" cy="3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Етапи при формиране на екип, техники за генериране на идеи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Екипна и групова работа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9334-7803-9C66-CF58-A2D88740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873416"/>
            <a:ext cx="3330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Преминава се през </a:t>
            </a:r>
            <a:r>
              <a:rPr lang="bg-BG" b="1" dirty="0">
                <a:solidFill>
                  <a:schemeClr val="bg1"/>
                </a:solidFill>
              </a:rPr>
              <a:t>пет основни етапа</a:t>
            </a:r>
            <a:r>
              <a:rPr lang="bg-BG" dirty="0"/>
              <a:t>, дефинирани в модела на </a:t>
            </a:r>
            <a:r>
              <a:rPr lang="bg-BG" b="1" dirty="0"/>
              <a:t>Брус Тъкман</a:t>
            </a:r>
            <a:r>
              <a:rPr lang="en-US" b="1" dirty="0"/>
              <a:t>: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Формиране</a:t>
            </a:r>
            <a:r>
              <a:rPr lang="bg-BG" b="1" dirty="0"/>
              <a:t> (</a:t>
            </a:r>
            <a:r>
              <a:rPr lang="en-GB" b="1" dirty="0"/>
              <a:t>Forming) </a:t>
            </a:r>
            <a:r>
              <a:rPr lang="en-GB" dirty="0"/>
              <a:t>– </a:t>
            </a:r>
            <a:r>
              <a:rPr lang="bg-BG" b="1" dirty="0"/>
              <a:t>запознаване</a:t>
            </a:r>
            <a:r>
              <a:rPr lang="bg-BG" dirty="0"/>
              <a:t> и </a:t>
            </a:r>
            <a:r>
              <a:rPr lang="bg-BG" b="1" dirty="0"/>
              <a:t>първи стъпки</a:t>
            </a:r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се събира за първа среща, обсъжда целите и се разпределят първоначални задачи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Буря</a:t>
            </a:r>
            <a:r>
              <a:rPr lang="bg-BG" b="1" dirty="0"/>
              <a:t> (</a:t>
            </a:r>
            <a:r>
              <a:rPr lang="en-GB" b="1" dirty="0"/>
              <a:t>Storming) </a:t>
            </a:r>
            <a:r>
              <a:rPr lang="en-GB" dirty="0"/>
              <a:t>– </a:t>
            </a:r>
            <a:r>
              <a:rPr lang="bg-BG" b="1" dirty="0"/>
              <a:t>конфликти</a:t>
            </a:r>
            <a:r>
              <a:rPr lang="bg-BG" dirty="0"/>
              <a:t> и </a:t>
            </a:r>
            <a:r>
              <a:rPr lang="bg-BG" b="1" dirty="0"/>
              <a:t>напрежение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Двама програмисти спорят коя технология да използват за проекта</a:t>
            </a: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 </a:t>
            </a:r>
            <a:r>
              <a:rPr lang="en-US" dirty="0"/>
              <a:t>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F5459-3A1D-90FF-369E-7A895DF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4713" cy="55287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bg-BG" b="1" dirty="0">
                <a:solidFill>
                  <a:schemeClr val="bg1"/>
                </a:solidFill>
              </a:rPr>
              <a:t>Нормиране</a:t>
            </a:r>
            <a:r>
              <a:rPr lang="bg-BG" b="1" dirty="0"/>
              <a:t> (</a:t>
            </a:r>
            <a:r>
              <a:rPr lang="en-GB" b="1" dirty="0"/>
              <a:t>Norming) </a:t>
            </a:r>
            <a:r>
              <a:rPr lang="en-GB" dirty="0"/>
              <a:t>– </a:t>
            </a:r>
            <a:r>
              <a:rPr lang="bg-BG" b="1" dirty="0"/>
              <a:t>хармонизиране</a:t>
            </a:r>
            <a:r>
              <a:rPr lang="bg-BG" dirty="0"/>
              <a:t> на екипа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След дискусия екипът се спира на технология</a:t>
            </a:r>
            <a:r>
              <a:rPr lang="en-GB" dirty="0"/>
              <a:t>, </a:t>
            </a:r>
            <a:r>
              <a:rPr lang="bg-BG" dirty="0"/>
              <a:t>с която повечето членове имат опит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Изпълнение</a:t>
            </a:r>
            <a:r>
              <a:rPr lang="bg-BG" b="1" dirty="0"/>
              <a:t> (</a:t>
            </a:r>
            <a:r>
              <a:rPr lang="en-GB" b="1" dirty="0"/>
              <a:t>Performing) </a:t>
            </a:r>
            <a:r>
              <a:rPr lang="en-GB" dirty="0"/>
              <a:t>– </a:t>
            </a:r>
            <a:r>
              <a:rPr lang="bg-BG" dirty="0"/>
              <a:t>висока </a:t>
            </a:r>
            <a:r>
              <a:rPr lang="bg-BG" b="1" dirty="0"/>
              <a:t>продуктивност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Програмистите работят по различни модули и редовно синхронизират работата си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Разпадане</a:t>
            </a:r>
            <a:r>
              <a:rPr lang="bg-BG" b="1" dirty="0"/>
              <a:t> (</a:t>
            </a:r>
            <a:r>
              <a:rPr lang="en-GB" b="1" dirty="0"/>
              <a:t>Adjourning) </a:t>
            </a:r>
            <a:r>
              <a:rPr lang="en-GB" dirty="0"/>
              <a:t>– </a:t>
            </a:r>
            <a:r>
              <a:rPr lang="bg-BG" b="1" dirty="0"/>
              <a:t>приключване</a:t>
            </a:r>
            <a:r>
              <a:rPr lang="bg-BG" dirty="0"/>
              <a:t> на проекта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представя софтуера на клиента и прави ретроспекция какво е минало добре и какво може да се подобри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F7B88-9A53-7F08-5A32-D1E2C031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0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Мозъчна атака </a:t>
            </a:r>
            <a:r>
              <a:rPr lang="en-US" sz="3200" b="1" dirty="0"/>
              <a:t>(Brainstorming)</a:t>
            </a:r>
            <a:endParaRPr lang="bg-BG" sz="3200" b="1" dirty="0"/>
          </a:p>
          <a:p>
            <a:pPr lvl="1"/>
            <a:r>
              <a:rPr lang="bg-BG" sz="2800" b="1" dirty="0"/>
              <a:t>Свободно изказване </a:t>
            </a:r>
            <a:r>
              <a:rPr lang="bg-BG" sz="2800" dirty="0"/>
              <a:t>на </a:t>
            </a:r>
            <a:r>
              <a:rPr lang="bg-BG" sz="2800" b="1" dirty="0"/>
              <a:t>идеи</a:t>
            </a:r>
            <a:r>
              <a:rPr lang="bg-BG" sz="2800" dirty="0"/>
              <a:t> без критика, след което се </a:t>
            </a:r>
            <a:r>
              <a:rPr lang="bg-BG" sz="2800" b="1" dirty="0"/>
              <a:t>оценяват</a:t>
            </a:r>
            <a:r>
              <a:rPr lang="bg-BG" sz="2800" dirty="0"/>
              <a:t> и </a:t>
            </a:r>
            <a:r>
              <a:rPr lang="bg-BG" sz="2800" b="1" dirty="0"/>
              <a:t>отсяват</a:t>
            </a:r>
            <a:r>
              <a:rPr lang="bg-BG" sz="2800" dirty="0"/>
              <a:t> </a:t>
            </a:r>
            <a:r>
              <a:rPr lang="bg-BG" sz="2800" b="1" dirty="0"/>
              <a:t>най-добрите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Мисловни карти </a:t>
            </a:r>
            <a:r>
              <a:rPr lang="en-US" sz="3200" b="1" dirty="0"/>
              <a:t>(Mind Maps)</a:t>
            </a:r>
            <a:endParaRPr lang="bg-BG" sz="3200" b="1" dirty="0"/>
          </a:p>
          <a:p>
            <a:pPr lvl="1"/>
            <a:r>
              <a:rPr lang="bg-BG" sz="2800" b="1" dirty="0"/>
              <a:t>Визуален метод </a:t>
            </a:r>
            <a:r>
              <a:rPr lang="bg-BG" sz="2800" dirty="0"/>
              <a:t>за организиране на </a:t>
            </a:r>
            <a:r>
              <a:rPr lang="bg-BG" sz="2800" b="1" dirty="0"/>
              <a:t>идеи</a:t>
            </a:r>
          </a:p>
          <a:p>
            <a:pPr lvl="1"/>
            <a:r>
              <a:rPr lang="bg-BG" sz="2800" dirty="0"/>
              <a:t>Основната тема е в </a:t>
            </a:r>
            <a:r>
              <a:rPr lang="bg-BG" sz="2800" b="1" dirty="0"/>
              <a:t>центъра</a:t>
            </a:r>
            <a:r>
              <a:rPr lang="bg-BG" sz="2800" dirty="0"/>
              <a:t>, а свързаните концепции се разклоняват </a:t>
            </a:r>
            <a:r>
              <a:rPr lang="bg-BG" sz="2800" b="1" dirty="0"/>
              <a:t>като</a:t>
            </a:r>
            <a:r>
              <a:rPr lang="bg-BG" sz="2800" dirty="0"/>
              <a:t> </a:t>
            </a:r>
            <a:r>
              <a:rPr lang="bg-BG" sz="2800" b="1" dirty="0"/>
              <a:t>дърво</a:t>
            </a:r>
          </a:p>
          <a:p>
            <a:pPr lvl="1"/>
            <a:r>
              <a:rPr lang="bg-BG" sz="2800" dirty="0"/>
              <a:t>Помага за по-добро </a:t>
            </a:r>
            <a:r>
              <a:rPr lang="bg-BG" sz="2800" b="1" dirty="0"/>
              <a:t>разбиране</a:t>
            </a:r>
            <a:r>
              <a:rPr lang="bg-BG" sz="2800" dirty="0"/>
              <a:t> и </a:t>
            </a:r>
            <a:r>
              <a:rPr lang="bg-BG" sz="2800" b="1" dirty="0"/>
              <a:t>запомняне</a:t>
            </a:r>
            <a:r>
              <a:rPr lang="bg-BG" sz="2800" dirty="0"/>
              <a:t> на </a:t>
            </a:r>
            <a:r>
              <a:rPr lang="bg-BG" sz="2800" b="1" dirty="0"/>
              <a:t>информация</a:t>
            </a:r>
            <a:endParaRPr lang="en-US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 </a:t>
            </a:r>
            <a:r>
              <a:rPr lang="en-US" dirty="0"/>
              <a:t>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46C84-F99E-F534-95BE-8C7263D4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1314000"/>
            <a:ext cx="3204425" cy="224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39923-1DC0-3836-4AD1-33C10B7F4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3654000"/>
            <a:ext cx="3326455" cy="25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Шест мислещи шапки </a:t>
            </a:r>
            <a:r>
              <a:rPr lang="en-US" sz="2800" b="1" dirty="0"/>
              <a:t>(Six Thinking Hats)</a:t>
            </a:r>
            <a:endParaRPr lang="bg-BG" sz="2800" dirty="0"/>
          </a:p>
          <a:p>
            <a:pPr lvl="1"/>
            <a:r>
              <a:rPr lang="bg-BG" sz="2600" dirty="0"/>
              <a:t>Метод на </a:t>
            </a:r>
            <a:r>
              <a:rPr lang="bg-BG" sz="2600" b="1" dirty="0"/>
              <a:t>Едуард де Боно </a:t>
            </a:r>
            <a:r>
              <a:rPr lang="bg-BG" sz="2600" dirty="0"/>
              <a:t>за разглеждане на проблемите от </a:t>
            </a:r>
            <a:r>
              <a:rPr lang="bg-BG" sz="2600" b="1" dirty="0"/>
              <a:t>различни перспективи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Синя шапка</a:t>
            </a:r>
            <a:r>
              <a:rPr lang="bg-BG" sz="2600" dirty="0"/>
              <a:t> – </a:t>
            </a:r>
            <a:r>
              <a:rPr lang="bg-BG" sz="2600" b="1" dirty="0"/>
              <a:t>контрол</a:t>
            </a:r>
            <a:r>
              <a:rPr lang="bg-BG" sz="2600" dirty="0"/>
              <a:t> и </a:t>
            </a:r>
            <a:r>
              <a:rPr lang="bg-BG" sz="2600" b="1" dirty="0"/>
              <a:t>организация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Бяла шапка </a:t>
            </a:r>
            <a:r>
              <a:rPr lang="bg-BG" sz="2600" dirty="0"/>
              <a:t>– </a:t>
            </a:r>
            <a:r>
              <a:rPr lang="bg-BG" sz="2600" b="1" dirty="0"/>
              <a:t>факти</a:t>
            </a:r>
            <a:r>
              <a:rPr lang="bg-BG" sz="2600" dirty="0"/>
              <a:t> и </a:t>
            </a:r>
            <a:r>
              <a:rPr lang="bg-BG" sz="2600" b="1" dirty="0"/>
              <a:t>информация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Червена шапка </a:t>
            </a:r>
            <a:r>
              <a:rPr lang="bg-BG" sz="2600" dirty="0"/>
              <a:t>– </a:t>
            </a:r>
            <a:r>
              <a:rPr lang="bg-BG" sz="2600" b="1" dirty="0"/>
              <a:t>чувства</a:t>
            </a:r>
            <a:r>
              <a:rPr lang="bg-BG" sz="2600" dirty="0"/>
              <a:t> и </a:t>
            </a:r>
            <a:r>
              <a:rPr lang="bg-BG" sz="2600" b="1" dirty="0"/>
              <a:t>емоции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Черна шапка </a:t>
            </a:r>
            <a:r>
              <a:rPr lang="bg-BG" sz="2600" dirty="0"/>
              <a:t>– </a:t>
            </a:r>
            <a:r>
              <a:rPr lang="bg-BG" sz="2600" b="1" dirty="0"/>
              <a:t>рискове</a:t>
            </a:r>
            <a:r>
              <a:rPr lang="bg-BG" sz="2600" dirty="0"/>
              <a:t> и </a:t>
            </a:r>
            <a:r>
              <a:rPr lang="bg-BG" sz="2600" b="1" dirty="0"/>
              <a:t>негативи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Жълта шапка </a:t>
            </a:r>
            <a:r>
              <a:rPr lang="bg-BG" sz="2600" dirty="0"/>
              <a:t>– </a:t>
            </a:r>
            <a:r>
              <a:rPr lang="bg-BG" sz="2600" b="1" dirty="0"/>
              <a:t>ползи</a:t>
            </a:r>
            <a:r>
              <a:rPr lang="bg-BG" sz="2600" dirty="0"/>
              <a:t> и </a:t>
            </a:r>
            <a:r>
              <a:rPr lang="bg-BG" sz="2600" b="1" dirty="0"/>
              <a:t>позитиви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Зелена шапка </a:t>
            </a:r>
            <a:r>
              <a:rPr lang="bg-BG" sz="2600" dirty="0"/>
              <a:t>– </a:t>
            </a:r>
            <a:r>
              <a:rPr lang="bg-BG" sz="2600" b="1" dirty="0"/>
              <a:t>креативност</a:t>
            </a:r>
            <a:r>
              <a:rPr lang="bg-BG" sz="2600" dirty="0"/>
              <a:t> и </a:t>
            </a:r>
            <a:r>
              <a:rPr lang="bg-BG" sz="2600" b="1" dirty="0"/>
              <a:t>нови идеи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2D29-705B-A27D-1C29-D61A955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0" y="2052680"/>
            <a:ext cx="4687177" cy="38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​​</a:t>
            </a:r>
            <a:r>
              <a:rPr lang="bg-BG" b="1" dirty="0">
                <a:solidFill>
                  <a:schemeClr val="bg1"/>
                </a:solidFill>
              </a:rPr>
              <a:t>Софтуерен проект</a:t>
            </a:r>
          </a:p>
          <a:p>
            <a:pPr lvl="1"/>
            <a:r>
              <a:rPr lang="bg-BG" b="1" dirty="0"/>
              <a:t>Дефиниция</a:t>
            </a:r>
            <a:r>
              <a:rPr lang="bg-BG" dirty="0"/>
              <a:t>, </a:t>
            </a: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управление</a:t>
            </a:r>
            <a:r>
              <a:rPr lang="bg-BG" dirty="0"/>
              <a:t>, </a:t>
            </a:r>
            <a:r>
              <a:rPr lang="bg-BG" b="1" dirty="0"/>
              <a:t>план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Екипна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групова работа</a:t>
            </a:r>
          </a:p>
          <a:p>
            <a:pPr lvl="1"/>
            <a:r>
              <a:rPr lang="bg-BG" b="1" dirty="0"/>
              <a:t>Етапи</a:t>
            </a:r>
            <a:r>
              <a:rPr lang="bg-BG" dirty="0"/>
              <a:t> при </a:t>
            </a:r>
            <a:r>
              <a:rPr lang="bg-BG" b="1" dirty="0"/>
              <a:t>формиране</a:t>
            </a:r>
            <a:r>
              <a:rPr lang="bg-BG" dirty="0"/>
              <a:t> на екип, </a:t>
            </a:r>
            <a:r>
              <a:rPr lang="bg-BG" b="1" dirty="0"/>
              <a:t>техники</a:t>
            </a:r>
            <a:r>
              <a:rPr lang="bg-BG" dirty="0"/>
              <a:t> за </a:t>
            </a:r>
            <a:r>
              <a:rPr lang="bg-BG" b="1" dirty="0"/>
              <a:t>генериране</a:t>
            </a:r>
            <a:r>
              <a:rPr lang="bg-BG" dirty="0"/>
              <a:t> на идеи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</a:t>
            </a:r>
            <a:r>
              <a:rPr lang="bg-BG" b="1" dirty="0">
                <a:solidFill>
                  <a:schemeClr val="bg1"/>
                </a:solidFill>
              </a:rPr>
              <a:t>Диаграма на Гант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Канбан табло </a:t>
            </a:r>
            <a:r>
              <a:rPr lang="en-US" b="1" dirty="0"/>
              <a:t>(Kanban Board)</a:t>
            </a:r>
            <a:endParaRPr lang="bg-BG" b="1" dirty="0"/>
          </a:p>
          <a:p>
            <a:r>
              <a:rPr lang="bg-BG" dirty="0"/>
              <a:t>Софтуери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проекти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изобразяване на задачите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Диаграма на Гант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893F-ECFA-8DCD-FF97-961C1C9E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94" y="1934985"/>
            <a:ext cx="2893811" cy="1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Изобразяване на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връзките</a:t>
            </a:r>
            <a:r>
              <a:rPr lang="bg-BG" sz="3000" dirty="0"/>
              <a:t> между тях върху </a:t>
            </a:r>
            <a:r>
              <a:rPr lang="bg-BG" sz="3000" b="1" dirty="0">
                <a:solidFill>
                  <a:schemeClr val="bg1"/>
                </a:solidFill>
              </a:rPr>
              <a:t>времева линия</a:t>
            </a:r>
          </a:p>
          <a:p>
            <a:r>
              <a:rPr lang="bg-BG" sz="3000" dirty="0"/>
              <a:t>Показва </a:t>
            </a:r>
            <a:r>
              <a:rPr lang="bg-BG" sz="3000" b="1" dirty="0"/>
              <a:t>задачите</a:t>
            </a:r>
            <a:r>
              <a:rPr lang="bg-BG" sz="3000" dirty="0"/>
              <a:t>, тяхната </a:t>
            </a:r>
            <a:r>
              <a:rPr lang="bg-BG" sz="3000" b="1" dirty="0"/>
              <a:t>последователност</a:t>
            </a:r>
            <a:r>
              <a:rPr lang="bg-BG" sz="3000" dirty="0"/>
              <a:t> и </a:t>
            </a:r>
            <a:r>
              <a:rPr lang="bg-BG" sz="3000" b="1" dirty="0"/>
              <a:t>продължителност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Диаграма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901E1-DC1E-92BB-07D9-8F25C652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9" y="3067476"/>
            <a:ext cx="8434502" cy="3439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Създадена от </a:t>
            </a:r>
            <a:r>
              <a:rPr lang="bg-BG" sz="3000" b="1" dirty="0"/>
              <a:t>Хенри Гант </a:t>
            </a:r>
            <a:r>
              <a:rPr lang="bg-BG" sz="3000" dirty="0"/>
              <a:t>през </a:t>
            </a:r>
            <a:r>
              <a:rPr lang="bg-BG" sz="3000" b="1" dirty="0"/>
              <a:t>1910г.</a:t>
            </a:r>
          </a:p>
          <a:p>
            <a:r>
              <a:rPr lang="bg-BG" sz="3000" dirty="0"/>
              <a:t>Първоначално използвана за </a:t>
            </a:r>
            <a:r>
              <a:rPr lang="bg-BG" sz="3000" b="1" dirty="0"/>
              <a:t>производствени процеси</a:t>
            </a:r>
            <a:r>
              <a:rPr lang="bg-BG" sz="3000" dirty="0"/>
              <a:t>, по-късно навлиза в </a:t>
            </a:r>
            <a:r>
              <a:rPr lang="bg-BG" sz="3000" b="1" dirty="0"/>
              <a:t>управлението на проекти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История на диаграмата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1597-BE16-C370-56AD-23886C8EA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6" y="2857352"/>
            <a:ext cx="521820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Планиране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проследяване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Визуализация</a:t>
            </a:r>
            <a:r>
              <a:rPr lang="bg-BG" sz="3200" dirty="0"/>
              <a:t> на </a:t>
            </a:r>
            <a:r>
              <a:rPr lang="bg-BG" sz="3200" b="1" dirty="0"/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проекта</a:t>
            </a:r>
          </a:p>
          <a:p>
            <a:r>
              <a:rPr lang="bg-BG" sz="3200" dirty="0"/>
              <a:t>Помага за </a:t>
            </a:r>
            <a:r>
              <a:rPr lang="bg-BG" sz="3200" b="1" dirty="0"/>
              <a:t>откриване</a:t>
            </a:r>
            <a:r>
              <a:rPr lang="bg-BG" sz="3200" dirty="0"/>
              <a:t> на </a:t>
            </a:r>
            <a:r>
              <a:rPr lang="bg-BG" sz="3200" b="1" dirty="0"/>
              <a:t>забавяния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Приложение на диаграмата на Гант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0D92-DE98-EF66-B2E0-8F944433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36" y="3296563"/>
            <a:ext cx="3959327" cy="3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Схема за управление на задачи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0C82C-05E1-C58A-F48B-BDC900828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8" y="1674000"/>
            <a:ext cx="2490203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Визуална схема </a:t>
            </a:r>
            <a:r>
              <a:rPr lang="bg-BG" sz="3200" dirty="0"/>
              <a:t>за </a:t>
            </a:r>
            <a:r>
              <a:rPr lang="bg-BG" sz="3200" b="1" dirty="0"/>
              <a:t>управление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Помага на </a:t>
            </a:r>
            <a:r>
              <a:rPr lang="bg-BG" sz="3200" b="1" dirty="0"/>
              <a:t>екипите</a:t>
            </a:r>
            <a:r>
              <a:rPr lang="bg-BG" sz="3200" dirty="0"/>
              <a:t> да следят </a:t>
            </a:r>
            <a:r>
              <a:rPr lang="bg-BG" sz="3200" b="1" dirty="0">
                <a:solidFill>
                  <a:schemeClr val="bg1"/>
                </a:solidFill>
              </a:rPr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разработването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Обикновено съдържа </a:t>
            </a:r>
            <a:r>
              <a:rPr lang="bg-BG" sz="3200" b="1" dirty="0"/>
              <a:t>колони</a:t>
            </a:r>
            <a:r>
              <a:rPr lang="bg-BG" sz="3200" dirty="0"/>
              <a:t> като</a:t>
            </a:r>
            <a:r>
              <a:rPr lang="en-US" sz="3200" dirty="0"/>
              <a:t>: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Предстоящи задачи </a:t>
            </a:r>
            <a:r>
              <a:rPr lang="en-US" sz="3000" b="1" dirty="0"/>
              <a:t>(To Do)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 процес </a:t>
            </a:r>
            <a:r>
              <a:rPr lang="en-US" sz="3000" b="1" dirty="0"/>
              <a:t>(In Progress)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Готово</a:t>
            </a:r>
            <a:r>
              <a:rPr lang="bg-BG" sz="3000" b="1" dirty="0"/>
              <a:t> </a:t>
            </a:r>
            <a:r>
              <a:rPr lang="en-US" sz="3000" b="1" dirty="0"/>
              <a:t>(Done)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Членовете на екипа </a:t>
            </a:r>
            <a:r>
              <a:rPr lang="bg-BG" sz="3200" b="1" dirty="0"/>
              <a:t>преместват задачите </a:t>
            </a:r>
            <a:r>
              <a:rPr lang="bg-BG" sz="3200" dirty="0"/>
              <a:t>между </a:t>
            </a:r>
            <a:r>
              <a:rPr lang="bg-BG" sz="3200" b="1" dirty="0"/>
              <a:t>колоните </a:t>
            </a:r>
            <a:r>
              <a:rPr lang="bg-BG" sz="3200" dirty="0"/>
              <a:t>според </a:t>
            </a:r>
            <a:r>
              <a:rPr lang="bg-BG" sz="3200" b="1" dirty="0"/>
              <a:t>етапа</a:t>
            </a:r>
            <a:r>
              <a:rPr lang="bg-BG" sz="3200" dirty="0"/>
              <a:t>, на който се намират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4400" dirty="0"/>
              <a:t>Канбан</a:t>
            </a:r>
            <a:r>
              <a:rPr lang="en-US" sz="4400" dirty="0"/>
              <a:t> </a:t>
            </a:r>
            <a:r>
              <a:rPr lang="bg-BG" sz="4400" dirty="0"/>
              <a:t>табло</a:t>
            </a:r>
            <a:r>
              <a:rPr lang="en-US" sz="4400" dirty="0"/>
              <a:t> (Kanban Board) </a:t>
            </a:r>
            <a:r>
              <a:rPr lang="bg-BG" sz="4400" dirty="0"/>
              <a:t>–</a:t>
            </a:r>
            <a:r>
              <a:rPr lang="en-US" sz="4400" dirty="0"/>
              <a:t> </a:t>
            </a:r>
            <a:r>
              <a:rPr lang="bg-BG" sz="4400" dirty="0"/>
              <a:t>Пример</a:t>
            </a:r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DF2B45-E55B-7160-0F28-92311919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03" y="1269000"/>
            <a:ext cx="10270594" cy="53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Софтуери за управление на проекти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550BA-58BB-F0CB-6CD2-259364BC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5" y="1739822"/>
            <a:ext cx="2771889" cy="19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Канбан табло </a:t>
            </a:r>
            <a:r>
              <a:rPr lang="bg-BG" sz="3000" dirty="0"/>
              <a:t>за </a:t>
            </a:r>
            <a:r>
              <a:rPr lang="bg-BG" sz="3000" b="1" dirty="0"/>
              <a:t>визуално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задачите</a:t>
            </a:r>
          </a:p>
          <a:p>
            <a:pPr>
              <a:buClr>
                <a:schemeClr val="tx2"/>
              </a:buClr>
            </a:pPr>
            <a:r>
              <a:rPr lang="bg-BG" sz="3000" b="1" dirty="0"/>
              <a:t>Лесен</a:t>
            </a:r>
            <a:r>
              <a:rPr lang="bg-BG" sz="3000" dirty="0"/>
              <a:t> за използване, подходящ за </a:t>
            </a:r>
            <a:r>
              <a:rPr lang="bg-BG" sz="3000" b="1" dirty="0">
                <a:solidFill>
                  <a:schemeClr val="bg1"/>
                </a:solidFill>
              </a:rPr>
              <a:t>малки екипи</a:t>
            </a:r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/>
              <a:t>задачи</a:t>
            </a:r>
            <a:r>
              <a:rPr lang="bg-BG" sz="3000" dirty="0"/>
              <a:t>, </a:t>
            </a:r>
            <a:r>
              <a:rPr lang="bg-BG" sz="3000" b="1" dirty="0"/>
              <a:t>крайни срокове</a:t>
            </a:r>
            <a:r>
              <a:rPr lang="bg-BG" sz="3000" dirty="0"/>
              <a:t>, </a:t>
            </a:r>
            <a:r>
              <a:rPr lang="bg-BG" sz="3000" b="1" dirty="0"/>
              <a:t>коментари</a:t>
            </a:r>
            <a:r>
              <a:rPr lang="bg-BG" sz="3000" dirty="0"/>
              <a:t> и </a:t>
            </a:r>
            <a:r>
              <a:rPr lang="bg-BG" sz="3000" b="1" dirty="0"/>
              <a:t>файлове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AC7B9-7D14-CAD6-5A35-4E39D532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4329000"/>
            <a:ext cx="4126777" cy="117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853C4-6669-8E3A-8737-CCA0939F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4" y="3045028"/>
            <a:ext cx="6670566" cy="3610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Специализиран за </a:t>
            </a:r>
            <a:r>
              <a:rPr lang="bg-BG" sz="3000" b="1" dirty="0"/>
              <a:t>софтуерни проекти </a:t>
            </a:r>
            <a:r>
              <a:rPr lang="bg-BG" sz="3000" dirty="0"/>
              <a:t>и </a:t>
            </a:r>
            <a:r>
              <a:rPr lang="en-GB" sz="3000" b="1" dirty="0">
                <a:solidFill>
                  <a:schemeClr val="bg1"/>
                </a:solidFill>
              </a:rPr>
              <a:t>Agile</a:t>
            </a:r>
            <a:r>
              <a:rPr lang="en-GB" sz="3000" dirty="0"/>
              <a:t>/</a:t>
            </a:r>
            <a:r>
              <a:rPr lang="en-GB" sz="3000" b="1" dirty="0">
                <a:solidFill>
                  <a:schemeClr val="bg1"/>
                </a:solidFill>
              </a:rPr>
              <a:t>Scrum</a:t>
            </a:r>
            <a:r>
              <a:rPr lang="en-GB" sz="3000" dirty="0"/>
              <a:t> </a:t>
            </a:r>
            <a:r>
              <a:rPr lang="bg-BG" sz="3000" b="1" dirty="0"/>
              <a:t>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en-US" sz="3000" b="1" dirty="0"/>
              <a:t>Scrum</a:t>
            </a:r>
            <a:r>
              <a:rPr lang="en-US" sz="3000" dirty="0"/>
              <a:t>, </a:t>
            </a:r>
            <a:r>
              <a:rPr lang="en-US" sz="3000" b="1" dirty="0"/>
              <a:t>Kanban</a:t>
            </a:r>
            <a:r>
              <a:rPr lang="en-US" sz="3000" dirty="0"/>
              <a:t>, </a:t>
            </a:r>
            <a:r>
              <a:rPr lang="bg-BG" sz="3000" b="1" dirty="0"/>
              <a:t>проследяване на бъгове </a:t>
            </a:r>
            <a:r>
              <a:rPr lang="bg-BG" sz="3000" dirty="0"/>
              <a:t>(</a:t>
            </a:r>
            <a:r>
              <a:rPr lang="en-US" sz="3000" dirty="0"/>
              <a:t>bug tracking)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отчети</a:t>
            </a:r>
            <a:r>
              <a:rPr lang="bg-BG" sz="3000" dirty="0"/>
              <a:t> и </a:t>
            </a:r>
            <a:r>
              <a:rPr lang="bg-BG" sz="3000" b="1" dirty="0"/>
              <a:t>анализи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1934D-DBA8-D44B-406B-60B1B6E9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" y="4134158"/>
            <a:ext cx="3285000" cy="1386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4060A-D043-2739-88C0-22FD057F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76" y="2998973"/>
            <a:ext cx="7313054" cy="3656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8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Дефиниция, етапи, роли, управление, план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2979-2378-75A3-45D1-FD39D151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012" y="1674000"/>
            <a:ext cx="2875975" cy="20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>
                <a:solidFill>
                  <a:schemeClr val="bg1"/>
                </a:solidFill>
              </a:rPr>
              <a:t>средни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големи</a:t>
            </a:r>
            <a:r>
              <a:rPr lang="bg-BG" sz="3000" b="1" dirty="0"/>
              <a:t> 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/>
              <a:t>гъвкаво планиране </a:t>
            </a:r>
            <a:r>
              <a:rPr lang="bg-BG" sz="3000" dirty="0"/>
              <a:t>и</a:t>
            </a:r>
            <a:r>
              <a:rPr lang="bg-BG" sz="3000" b="1" dirty="0"/>
              <a:t>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интеграции</a:t>
            </a:r>
            <a:r>
              <a:rPr lang="bg-BG" sz="3000" dirty="0"/>
              <a:t> със </a:t>
            </a:r>
            <a:r>
              <a:rPr lang="en-US" sz="3000" b="1" dirty="0"/>
              <a:t>Slack</a:t>
            </a:r>
            <a:r>
              <a:rPr lang="en-US" sz="3000" dirty="0"/>
              <a:t>, </a:t>
            </a:r>
            <a:r>
              <a:rPr lang="en-US" sz="3000" b="1" dirty="0"/>
              <a:t>Google Drive </a:t>
            </a:r>
            <a:r>
              <a:rPr lang="bg-BG" sz="3000" dirty="0"/>
              <a:t>и др.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Asana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CC30C-3E13-5FEC-A185-69E5027E2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5502"/>
          <a:stretch/>
        </p:blipFill>
        <p:spPr>
          <a:xfrm>
            <a:off x="542836" y="4354939"/>
            <a:ext cx="4429360" cy="114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0CD92-B59A-E031-9126-31E84E5B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3008763"/>
            <a:ext cx="6512030" cy="36467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0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/>
              <a:t>сложни проекти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големи екипи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>
                <a:solidFill>
                  <a:schemeClr val="bg1"/>
                </a:solidFill>
              </a:rPr>
              <a:t>диаграми на Гант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автоматизация</a:t>
            </a:r>
            <a:r>
              <a:rPr lang="bg-BG" sz="3000" b="1" dirty="0"/>
              <a:t> </a:t>
            </a:r>
            <a:r>
              <a:rPr lang="bg-BG" sz="3000" dirty="0"/>
              <a:t>на</a:t>
            </a:r>
            <a:r>
              <a:rPr lang="bg-BG" sz="3000" b="1" dirty="0"/>
              <a:t> срокове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проследяване </a:t>
            </a:r>
            <a:r>
              <a:rPr lang="bg-BG" sz="3000" dirty="0"/>
              <a:t>на</a:t>
            </a:r>
            <a:r>
              <a:rPr lang="bg-BG" sz="3000" b="1" dirty="0"/>
              <a:t> ресурси</a:t>
            </a:r>
            <a:r>
              <a:rPr lang="bg-BG" sz="3000" dirty="0"/>
              <a:t> и </a:t>
            </a:r>
            <a:r>
              <a:rPr lang="bg-BG" sz="3000" b="1" dirty="0"/>
              <a:t>задачи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Microsoft 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C56BBE9-4C49-6A1C-60FD-E6F822C7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70" y="3429000"/>
            <a:ext cx="2894269" cy="252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C653E-208A-A843-075F-0B60806F7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30" y="2994728"/>
            <a:ext cx="6615000" cy="3730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6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Софтуерен проект</a:t>
            </a:r>
            <a:r>
              <a:rPr lang="bg-BG" sz="4700" b="1" dirty="0"/>
              <a:t> </a:t>
            </a:r>
            <a:r>
              <a:rPr lang="en-US" sz="4700" dirty="0"/>
              <a:t>== </a:t>
            </a:r>
            <a:r>
              <a:rPr lang="bg-BG" sz="4700" dirty="0"/>
              <a:t>проект, свързан с разработването на </a:t>
            </a:r>
            <a:r>
              <a:rPr lang="bg-BG" sz="4700" b="1" dirty="0"/>
              <a:t>софтуерен продукт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bg-BG" sz="4700" dirty="0"/>
              <a:t>на информационна система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Събиране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bg2"/>
                </a:solidFill>
              </a:rPr>
              <a:t>анализ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bg2"/>
                </a:solidFill>
              </a:rPr>
              <a:t>изисквания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Проектиране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Имплементация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Тестване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Техники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за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генериране на идеи 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екип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Мозъчна атака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мисловни карти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шест мислещи шапки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Диаграма на Гант</a:t>
            </a:r>
            <a:r>
              <a:rPr lang="bg-BG" sz="4700" dirty="0"/>
              <a:t> </a:t>
            </a:r>
            <a:r>
              <a:rPr lang="en-US" sz="4700" dirty="0"/>
              <a:t>== </a:t>
            </a:r>
            <a:r>
              <a:rPr lang="bg-BG" sz="4700" dirty="0"/>
              <a:t>изобразяване на задачите върху </a:t>
            </a:r>
            <a:r>
              <a:rPr lang="bg-BG" sz="4700" b="1" dirty="0"/>
              <a:t>времева линия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Канбан табло </a:t>
            </a:r>
            <a:r>
              <a:rPr lang="en-US" sz="4700" dirty="0">
                <a:solidFill>
                  <a:schemeClr val="bg2"/>
                </a:solidFill>
              </a:rPr>
              <a:t>== </a:t>
            </a:r>
            <a:r>
              <a:rPr lang="bg-BG" sz="4700" b="1" dirty="0"/>
              <a:t>схема</a:t>
            </a:r>
            <a:r>
              <a:rPr lang="bg-BG" sz="4700" dirty="0"/>
              <a:t> за управление на задачи в </a:t>
            </a:r>
            <a:r>
              <a:rPr lang="bg-BG" sz="4700" b="1" dirty="0"/>
              <a:t>колони</a:t>
            </a:r>
            <a:endParaRPr lang="bg-BG" sz="47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Софтуери</a:t>
            </a:r>
            <a:r>
              <a:rPr lang="bg-BG" sz="4700" dirty="0"/>
              <a:t> за управление на проекти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Trello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Jira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Asana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Microsoft Project </a:t>
            </a:r>
            <a:r>
              <a:rPr lang="bg-BG" sz="4400" dirty="0">
                <a:solidFill>
                  <a:schemeClr val="bg2"/>
                </a:solidFill>
              </a:rPr>
              <a:t>и др.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Проект, свързан с </a:t>
            </a:r>
            <a:r>
              <a:rPr lang="bg-BG" sz="3400" b="1" dirty="0"/>
              <a:t>разработването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софтуерен продукт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Включва </a:t>
            </a:r>
            <a:r>
              <a:rPr lang="bg-BG" sz="3400" b="1" dirty="0"/>
              <a:t>поредица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задачи</a:t>
            </a:r>
            <a:r>
              <a:rPr lang="bg-BG" sz="3400" dirty="0"/>
              <a:t>, които се изпълняват от </a:t>
            </a:r>
            <a:r>
              <a:rPr lang="bg-BG" sz="3400" b="1" dirty="0"/>
              <a:t>екип</a:t>
            </a:r>
            <a:r>
              <a:rPr lang="bg-BG" sz="3400" dirty="0"/>
              <a:t> в рамките на определено </a:t>
            </a:r>
            <a:r>
              <a:rPr lang="bg-BG" sz="3400" b="1" dirty="0">
                <a:solidFill>
                  <a:schemeClr val="bg1"/>
                </a:solidFill>
              </a:rPr>
              <a:t>време</a:t>
            </a:r>
            <a:r>
              <a:rPr lang="bg-BG" sz="3400" dirty="0"/>
              <a:t> и с определени </a:t>
            </a:r>
            <a:r>
              <a:rPr lang="bg-BG" sz="3400" b="1" dirty="0">
                <a:solidFill>
                  <a:schemeClr val="bg1"/>
                </a:solidFill>
              </a:rPr>
              <a:t>ресурси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Целта е създаване на </a:t>
            </a:r>
            <a:r>
              <a:rPr lang="bg-BG" sz="3400" b="1" dirty="0"/>
              <a:t>работещ софтуер</a:t>
            </a:r>
            <a:r>
              <a:rPr lang="bg-BG" sz="3400" dirty="0"/>
              <a:t>, отговарящ на </a:t>
            </a:r>
            <a:r>
              <a:rPr lang="bg-BG" sz="3400" b="1" dirty="0"/>
              <a:t>изискванията</a:t>
            </a:r>
            <a:r>
              <a:rPr lang="bg-BG" sz="3400" dirty="0"/>
              <a:t> на клиента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2B14-8820-7901-F327-92BEF13F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21058"/>
            <a:ext cx="3870000" cy="2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Етапите следват </a:t>
            </a:r>
            <a:r>
              <a:rPr lang="bg-BG" b="1" dirty="0">
                <a:solidFill>
                  <a:schemeClr val="bg1"/>
                </a:solidFill>
              </a:rPr>
              <a:t>жизнения цикъл </a:t>
            </a:r>
            <a:r>
              <a:rPr lang="bg-BG" dirty="0"/>
              <a:t>на разработка на </a:t>
            </a:r>
            <a:r>
              <a:rPr lang="bg-BG" b="1" dirty="0"/>
              <a:t>софтуер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Етапи на софтуерния проект</a:t>
            </a:r>
            <a:endParaRPr lang="en-BG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5F183-D1C5-9408-7C71-6CB2EB0A46A9}"/>
              </a:ext>
            </a:extLst>
          </p:cNvPr>
          <p:cNvGrpSpPr/>
          <p:nvPr/>
        </p:nvGrpSpPr>
        <p:grpSpPr>
          <a:xfrm>
            <a:off x="3699216" y="2020116"/>
            <a:ext cx="4545000" cy="4486884"/>
            <a:chOff x="3666000" y="1295766"/>
            <a:chExt cx="5391076" cy="54737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808894-54F0-EF24-E2BA-F4F2F5D40536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054A7F-CF4E-900E-8908-364D80AB6490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7ECAF7DC-5AA1-569E-5746-6F975CED7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E27A5ED-C7AC-E5F6-A66C-72756C313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F80C246-0B10-C53B-910E-88DAD00D1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D1A05745-5211-C59C-C92E-33929F52F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E3F80D9-53B2-D4EB-4E35-C0186EE81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BDF1B00-F964-EEF0-1CE1-2F1701411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DD6218-7A9B-90E4-873C-29ED9CBB6CF9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AD07F-BFA1-9565-2C56-481343EF2282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EC0B58-9285-EBAB-524E-08DF8B991393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A849E7-E8FF-4EE8-899A-14B0C6B1F550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02B3E-3BE8-AF54-86F7-E43EF942FD90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C9D55-0ADD-A99C-E5D2-AA8364FDCB96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</a:t>
            </a:r>
            <a:r>
              <a:rPr lang="en-GB" sz="2800" dirty="0"/>
              <a:t>–</a:t>
            </a:r>
            <a:r>
              <a:rPr lang="bg-BG" sz="2600" dirty="0"/>
              <a:t>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6117-CBDC-2054-5853-F9506E48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</TotalTime>
  <Words>1866</Words>
  <Application>Microsoft Macintosh PowerPoint</Application>
  <PresentationFormat>Widescreen</PresentationFormat>
  <Paragraphs>265</Paragraphs>
  <Slides>34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Дефиниране и основни етапи в софтуерния проект</vt:lpstr>
      <vt:lpstr>Съдържание</vt:lpstr>
      <vt:lpstr>Софтуерен проект</vt:lpstr>
      <vt:lpstr>Софтуерен проект</vt:lpstr>
      <vt:lpstr>Етапи на софтуерния проект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Роли в софтуерния проект (1)</vt:lpstr>
      <vt:lpstr>Роли в софтуерния проект (2)</vt:lpstr>
      <vt:lpstr>Управление на софтуерния проект</vt:lpstr>
      <vt:lpstr>План на софтуерния проект (1)</vt:lpstr>
      <vt:lpstr>План на софтуерния проект (2)</vt:lpstr>
      <vt:lpstr>Екипна и групова работа</vt:lpstr>
      <vt:lpstr>Етапи при формиране на екип (1)</vt:lpstr>
      <vt:lpstr>Етапи при формиране на екип (2)</vt:lpstr>
      <vt:lpstr>Техники за генериране на идеи (1)</vt:lpstr>
      <vt:lpstr>Техники за генериране на идеи (2)</vt:lpstr>
      <vt:lpstr>Диаграма на Гант</vt:lpstr>
      <vt:lpstr>Диаграма на Гант</vt:lpstr>
      <vt:lpstr>История на диаграмата на Гант</vt:lpstr>
      <vt:lpstr>Приложение на диаграмата на Гант</vt:lpstr>
      <vt:lpstr>Канбан табло (Kanban Board)</vt:lpstr>
      <vt:lpstr>Канбан табло (Kanban Board)</vt:lpstr>
      <vt:lpstr>Канбан табло (Kanban Board) – Пример</vt:lpstr>
      <vt:lpstr>Софтуери за управление на проекти</vt:lpstr>
      <vt:lpstr>Trello</vt:lpstr>
      <vt:lpstr>Jira</vt:lpstr>
      <vt:lpstr>Asana</vt:lpstr>
      <vt:lpstr>Microsoft Project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Дефиниране и основни етапи в софтуерния проект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194</cp:revision>
  <dcterms:created xsi:type="dcterms:W3CDTF">2018-05-23T13:08:44Z</dcterms:created>
  <dcterms:modified xsi:type="dcterms:W3CDTF">2025-03-27T08:05:38Z</dcterms:modified>
  <cp:category/>
</cp:coreProperties>
</file>