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503" r:id="rId2"/>
    <p:sldId id="276" r:id="rId3"/>
    <p:sldId id="353" r:id="rId4"/>
    <p:sldId id="741" r:id="rId5"/>
    <p:sldId id="735" r:id="rId6"/>
    <p:sldId id="736" r:id="rId7"/>
    <p:sldId id="738" r:id="rId8"/>
    <p:sldId id="610" r:id="rId9"/>
    <p:sldId id="743" r:id="rId10"/>
    <p:sldId id="749" r:id="rId11"/>
    <p:sldId id="733" r:id="rId12"/>
    <p:sldId id="734" r:id="rId13"/>
    <p:sldId id="750" r:id="rId14"/>
    <p:sldId id="751" r:id="rId15"/>
    <p:sldId id="744" r:id="rId16"/>
    <p:sldId id="745" r:id="rId17"/>
    <p:sldId id="771" r:id="rId18"/>
    <p:sldId id="746" r:id="rId19"/>
    <p:sldId id="747" r:id="rId20"/>
    <p:sldId id="772" r:id="rId21"/>
    <p:sldId id="649" r:id="rId22"/>
    <p:sldId id="707" r:id="rId23"/>
    <p:sldId id="748" r:id="rId24"/>
    <p:sldId id="714" r:id="rId25"/>
    <p:sldId id="726" r:id="rId26"/>
    <p:sldId id="725" r:id="rId27"/>
    <p:sldId id="722" r:id="rId28"/>
    <p:sldId id="767" r:id="rId29"/>
    <p:sldId id="776" r:id="rId30"/>
    <p:sldId id="742" r:id="rId31"/>
    <p:sldId id="752" r:id="rId32"/>
    <p:sldId id="768" r:id="rId33"/>
    <p:sldId id="773" r:id="rId34"/>
    <p:sldId id="774" r:id="rId35"/>
    <p:sldId id="775" r:id="rId36"/>
    <p:sldId id="756" r:id="rId37"/>
    <p:sldId id="777" r:id="rId38"/>
    <p:sldId id="778" r:id="rId39"/>
    <p:sldId id="779" r:id="rId40"/>
    <p:sldId id="757" r:id="rId41"/>
    <p:sldId id="755" r:id="rId42"/>
    <p:sldId id="780" r:id="rId43"/>
    <p:sldId id="770" r:id="rId44"/>
    <p:sldId id="758" r:id="rId45"/>
    <p:sldId id="759" r:id="rId46"/>
    <p:sldId id="760" r:id="rId47"/>
    <p:sldId id="761" r:id="rId48"/>
    <p:sldId id="633" r:id="rId49"/>
    <p:sldId id="504" r:id="rId50"/>
    <p:sldId id="50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CRUD операции с EF" id="{66DCFE1F-60FD-44F2-BE82-706DDBC14898}">
          <p14:sldIdLst>
            <p14:sldId id="353"/>
            <p14:sldId id="741"/>
            <p14:sldId id="735"/>
            <p14:sldId id="736"/>
            <p14:sldId id="738"/>
          </p14:sldIdLst>
        </p14:section>
        <p14:section name="Модални форми в Windows Forms" id="{EB44CA50-B176-0C4C-B0D0-5459023C7783}">
          <p14:sldIdLst>
            <p14:sldId id="610"/>
            <p14:sldId id="743"/>
            <p14:sldId id="749"/>
            <p14:sldId id="733"/>
            <p14:sldId id="734"/>
            <p14:sldId id="750"/>
            <p14:sldId id="751"/>
            <p14:sldId id="744"/>
            <p14:sldId id="745"/>
            <p14:sldId id="771"/>
            <p14:sldId id="746"/>
            <p14:sldId id="747"/>
            <p14:sldId id="772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48"/>
            <p14:sldId id="714"/>
            <p14:sldId id="726"/>
            <p14:sldId id="725"/>
            <p14:sldId id="722"/>
            <p14:sldId id="767"/>
            <p14:sldId id="776"/>
            <p14:sldId id="742"/>
            <p14:sldId id="752"/>
            <p14:sldId id="768"/>
            <p14:sldId id="773"/>
            <p14:sldId id="774"/>
            <p14:sldId id="775"/>
            <p14:sldId id="756"/>
            <p14:sldId id="777"/>
            <p14:sldId id="778"/>
            <p14:sldId id="779"/>
            <p14:sldId id="757"/>
            <p14:sldId id="755"/>
            <p14:sldId id="780"/>
            <p14:sldId id="770"/>
            <p14:sldId id="758"/>
            <p14:sldId id="759"/>
            <p14:sldId id="760"/>
            <p14:sldId id="761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24" autoAdjust="0"/>
    <p:restoredTop sz="95188" autoAdjust="0"/>
  </p:normalViewPr>
  <p:slideViewPr>
    <p:cSldViewPr showGuides="1">
      <p:cViewPr varScale="1">
        <p:scale>
          <a:sx n="101" d="100"/>
          <a:sy n="101" d="100"/>
        </p:scale>
        <p:origin x="232" y="3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21.05.24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35502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“Информационни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Добавяне, редактиране и изтриване на данни от таблица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en-US" sz="4400" dirty="0"/>
              <a:t>CRUD с Entity Framework </a:t>
            </a:r>
            <a:r>
              <a:rPr lang="bg-BG" sz="4400" dirty="0"/>
              <a:t>и </a:t>
            </a:r>
            <a:r>
              <a:rPr lang="en-US" sz="4400" dirty="0"/>
              <a:t>Windows Forms</a:t>
            </a:r>
            <a:endParaRPr lang="bg-BG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54314"/>
            <a:ext cx="1827780" cy="8527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4534" y="2439000"/>
            <a:ext cx="4693419" cy="31745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/>
          <a:lstStyle/>
          <a:p>
            <a:r>
              <a:rPr lang="bg-BG" sz="2400" dirty="0"/>
              <a:t>Добавяме нов файл с </a:t>
            </a:r>
            <a:r>
              <a:rPr lang="bg-BG" sz="2400" b="1" dirty="0"/>
              <a:t>десен бутон </a:t>
            </a:r>
            <a:r>
              <a:rPr lang="bg-BG" sz="2400" dirty="0"/>
              <a:t>върху </a:t>
            </a:r>
            <a:r>
              <a:rPr lang="bg-BG" sz="2400" b="1" dirty="0"/>
              <a:t>проекта</a:t>
            </a:r>
            <a:r>
              <a:rPr lang="bg-BG" sz="2400" dirty="0"/>
              <a:t> </a:t>
            </a:r>
            <a:r>
              <a:rPr lang="en-US" sz="2400" dirty="0"/>
              <a:t>-&gt; </a:t>
            </a:r>
            <a:r>
              <a:rPr lang="en-US" sz="2400" b="1" dirty="0">
                <a:solidFill>
                  <a:schemeClr val="bg1"/>
                </a:solidFill>
              </a:rPr>
              <a:t>Add New Item</a:t>
            </a:r>
            <a:endParaRPr lang="bg-BG" sz="2400" b="1" dirty="0">
              <a:solidFill>
                <a:schemeClr val="bg1"/>
              </a:solidFill>
            </a:endParaRPr>
          </a:p>
          <a:p>
            <a:r>
              <a:rPr lang="bg-BG" sz="2400" dirty="0"/>
              <a:t>Избираме от менюто със </a:t>
            </a:r>
            <a:r>
              <a:rPr lang="bg-BG" sz="2400" b="1" dirty="0"/>
              <a:t>шаблони</a:t>
            </a:r>
            <a:r>
              <a:rPr lang="bg-BG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Windows Forms</a:t>
            </a:r>
            <a:r>
              <a:rPr lang="en-US" sz="2400" dirty="0"/>
              <a:t> -&gt; </a:t>
            </a:r>
            <a:r>
              <a:rPr lang="en-US" sz="2400" b="1" dirty="0">
                <a:solidFill>
                  <a:schemeClr val="bg1"/>
                </a:solidFill>
              </a:rPr>
              <a:t>Form (Windows Forms)</a:t>
            </a:r>
          </a:p>
          <a:p>
            <a:r>
              <a:rPr lang="bg-BG" sz="2400" dirty="0"/>
              <a:t>Задаваме </a:t>
            </a:r>
            <a:r>
              <a:rPr lang="bg-BG" sz="2400" b="1" dirty="0"/>
              <a:t>подходящо име </a:t>
            </a:r>
            <a:r>
              <a:rPr lang="bg-BG" sz="2400" dirty="0"/>
              <a:t>и натискаме </a:t>
            </a:r>
            <a:r>
              <a:rPr lang="en-US" sz="2400" b="1" dirty="0">
                <a:solidFill>
                  <a:schemeClr val="bg1"/>
                </a:solidFill>
              </a:rPr>
              <a:t>Add</a:t>
            </a:r>
          </a:p>
          <a:p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Добавяне на модална форма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6736D-1781-40FB-33CD-66A0CBEC1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740" y="2761200"/>
            <a:ext cx="6974520" cy="38964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80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създаване</a:t>
            </a:r>
            <a:r>
              <a:rPr lang="bg-BG" sz="3200" dirty="0"/>
              <a:t> на </a:t>
            </a:r>
            <a:r>
              <a:rPr lang="bg-BG" sz="3200" b="1" dirty="0"/>
              <a:t>нов</a:t>
            </a:r>
            <a:r>
              <a:rPr lang="bg-BG" sz="3200" dirty="0"/>
              <a:t> </a:t>
            </a:r>
            <a:r>
              <a:rPr lang="bg-BG" sz="3200" b="1" dirty="0"/>
              <a:t>ред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добавяне на ред в таблица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64" y="3356820"/>
            <a:ext cx="4422252" cy="2013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786" y="3356820"/>
            <a:ext cx="4335432" cy="2013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601646" y="3960375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403956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Променяме </a:t>
            </a:r>
            <a:r>
              <a:rPr lang="bg-BG" sz="2800" b="1" dirty="0">
                <a:solidFill>
                  <a:schemeClr val="bg1"/>
                </a:solidFill>
              </a:rPr>
              <a:t>основната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бутон</a:t>
            </a:r>
            <a:r>
              <a:rPr lang="bg-BG" sz="2800" dirty="0"/>
              <a:t> за </a:t>
            </a:r>
            <a:r>
              <a:rPr lang="bg-BG" sz="2800" b="1" dirty="0"/>
              <a:t>показване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новата</a:t>
            </a:r>
            <a:r>
              <a:rPr lang="bg-BG" sz="2800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метод-обработчик </a:t>
            </a:r>
            <a:r>
              <a:rPr lang="bg-BG" sz="2800" dirty="0"/>
              <a:t>към </a:t>
            </a:r>
            <a:r>
              <a:rPr lang="bg-BG" sz="2800" b="1" dirty="0"/>
              <a:t>бутона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Закачане на модална форма за бутон (</a:t>
            </a:r>
            <a:r>
              <a:rPr lang="en-US" dirty="0"/>
              <a:t>1)</a:t>
            </a:r>
            <a:endParaRPr lang="en-B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B4190D-BCBC-7719-55DC-D057B285D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8411" y="1359000"/>
            <a:ext cx="6603187" cy="468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BF1CF2-9605-EFB9-68D1-EDAFD0E257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72F68-DC0F-0B17-4F40-8BC0C47184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</a:t>
            </a:r>
            <a:r>
              <a:rPr lang="bg-BG" b="1" dirty="0"/>
              <a:t>методът-обработчик</a:t>
            </a:r>
            <a:r>
              <a:rPr lang="bg-BG" dirty="0"/>
              <a:t> създаваме </a:t>
            </a:r>
            <a:r>
              <a:rPr lang="bg-BG" b="1" dirty="0">
                <a:solidFill>
                  <a:schemeClr val="bg1"/>
                </a:solidFill>
              </a:rPr>
              <a:t>инстанция </a:t>
            </a:r>
            <a:r>
              <a:rPr lang="bg-BG" dirty="0"/>
              <a:t>на </a:t>
            </a:r>
            <a:r>
              <a:rPr lang="bg-BG" b="1" dirty="0"/>
              <a:t>новата форма</a:t>
            </a:r>
          </a:p>
          <a:p>
            <a:r>
              <a:rPr lang="bg-BG" dirty="0"/>
              <a:t>За </a:t>
            </a:r>
            <a:r>
              <a:rPr lang="bg-BG" b="1" dirty="0"/>
              <a:t>визуализиране</a:t>
            </a:r>
            <a:r>
              <a:rPr lang="bg-BG" dirty="0"/>
              <a:t> на формата използваме </a:t>
            </a:r>
            <a:r>
              <a:rPr lang="en-US" b="1" dirty="0">
                <a:solidFill>
                  <a:schemeClr val="bg1"/>
                </a:solidFill>
              </a:rPr>
              <a:t>ShowDialog()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5631A6-44C8-40C3-212E-48F75BC4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Закачане на модална форма за бутон (</a:t>
            </a:r>
            <a:r>
              <a:rPr lang="en-US" dirty="0"/>
              <a:t>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B4EAE49-ECFF-DE91-51A0-B26D30DFB47A}"/>
              </a:ext>
            </a:extLst>
          </p:cNvPr>
          <p:cNvSpPr txBox="1">
            <a:spLocks/>
          </p:cNvSpPr>
          <p:nvPr/>
        </p:nvSpPr>
        <p:spPr>
          <a:xfrm>
            <a:off x="651000" y="3564000"/>
            <a:ext cx="11090346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private void buttonShowFormAddTown_Click(object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var formAddTown =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FormAddTown()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formAddTown.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CC6A9D43-3800-1C81-A441-3B2346FF4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000" y="5711900"/>
            <a:ext cx="4425100" cy="510609"/>
          </a:xfrm>
          <a:prstGeom prst="wedgeRoundRectCallout">
            <a:avLst>
              <a:gd name="adj1" fmla="val -48130"/>
              <a:gd name="adj2" fmla="val -1869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/>
                </a:solidFill>
              </a:rPr>
              <a:t>Визуализираме</a:t>
            </a:r>
            <a:r>
              <a:rPr lang="bg-BG" sz="2399" b="1" noProof="1">
                <a:solidFill>
                  <a:schemeClr val="bg2"/>
                </a:solidFill>
              </a:rPr>
              <a:t> формата</a:t>
            </a:r>
            <a:endParaRPr lang="en-US" sz="2399" b="1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5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00994-502E-438A-276C-5E88053D9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E6AB-C9CA-7348-5EB3-CACBC8F7F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/>
              <a:t>метод-обработчик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създаване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нов запис</a:t>
            </a:r>
          </a:p>
          <a:p>
            <a:r>
              <a:rPr lang="bg-BG" dirty="0"/>
              <a:t>Добавяме </a:t>
            </a:r>
            <a:r>
              <a:rPr lang="bg-BG" b="1" dirty="0"/>
              <a:t>новият</a:t>
            </a:r>
            <a:r>
              <a:rPr lang="bg-BG" dirty="0"/>
              <a:t> </a:t>
            </a:r>
            <a:r>
              <a:rPr lang="bg-BG" b="1" dirty="0"/>
              <a:t>запис</a:t>
            </a:r>
            <a:r>
              <a:rPr lang="bg-BG" dirty="0"/>
              <a:t> към </a:t>
            </a:r>
            <a:r>
              <a:rPr lang="bg-BG" b="1" dirty="0">
                <a:solidFill>
                  <a:schemeClr val="bg1"/>
                </a:solidFill>
              </a:rPr>
              <a:t>БД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941E6-356A-380B-490C-0B8E4FE6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ред в таблица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9C755-3E3F-A522-015E-7DECCC840316}"/>
              </a:ext>
            </a:extLst>
          </p:cNvPr>
          <p:cNvSpPr txBox="1">
            <a:spLocks/>
          </p:cNvSpPr>
          <p:nvPr/>
        </p:nvSpPr>
        <p:spPr>
          <a:xfrm>
            <a:off x="650999" y="2816404"/>
            <a:ext cx="11100557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town = new Town()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Name = textBoxTownName.Text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dbContext.Towns.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Add(town)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939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компоненти</a:t>
            </a:r>
            <a:r>
              <a:rPr lang="bg-BG" sz="2800" dirty="0"/>
              <a:t> за </a:t>
            </a:r>
            <a:r>
              <a:rPr lang="bg-BG" sz="2800" b="1" dirty="0"/>
              <a:t>редактиране</a:t>
            </a:r>
            <a:r>
              <a:rPr lang="bg-BG" sz="2800" dirty="0"/>
              <a:t> на </a:t>
            </a:r>
            <a:r>
              <a:rPr lang="bg-BG" sz="2800" b="1" dirty="0"/>
              <a:t>нов</a:t>
            </a:r>
            <a:r>
              <a:rPr lang="bg-BG" sz="2800" dirty="0"/>
              <a:t> </a:t>
            </a:r>
            <a:r>
              <a:rPr lang="bg-BG" sz="2800" b="1" dirty="0"/>
              <a:t>ред</a:t>
            </a:r>
            <a:endParaRPr lang="en-US" sz="2800" b="1" dirty="0"/>
          </a:p>
          <a:p>
            <a:r>
              <a:rPr lang="bg-BG" sz="2800" dirty="0"/>
              <a:t>Променяме им </a:t>
            </a:r>
            <a:r>
              <a:rPr lang="bg-BG" sz="2800" b="1" dirty="0">
                <a:solidFill>
                  <a:schemeClr val="bg1"/>
                </a:solidFill>
              </a:rPr>
              <a:t>имената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заглавията</a:t>
            </a:r>
          </a:p>
          <a:p>
            <a:pPr marL="0" indent="0">
              <a:buNone/>
            </a:pPr>
            <a:endParaRPr lang="bg-BG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sz="2800" b="1" dirty="0">
              <a:solidFill>
                <a:schemeClr val="bg1"/>
              </a:solidFill>
            </a:endParaRPr>
          </a:p>
          <a:p>
            <a:r>
              <a:rPr lang="bg-BG" sz="2800" dirty="0"/>
              <a:t>Свързваме </a:t>
            </a:r>
            <a:r>
              <a:rPr lang="bg-BG" sz="2800" b="1" dirty="0"/>
              <a:t>компонентите</a:t>
            </a:r>
            <a:r>
              <a:rPr lang="bg-BG" sz="2800" dirty="0"/>
              <a:t> със </a:t>
            </a:r>
            <a:r>
              <a:rPr lang="bg-BG" sz="2800" b="1" dirty="0">
                <a:solidFill>
                  <a:schemeClr val="bg1"/>
                </a:solidFill>
              </a:rPr>
              <a:t>съответстващите полета </a:t>
            </a:r>
            <a:r>
              <a:rPr lang="bg-BG" sz="2800" dirty="0"/>
              <a:t>от </a:t>
            </a:r>
            <a:r>
              <a:rPr lang="bg-BG" sz="2800" b="1" dirty="0">
                <a:solidFill>
                  <a:schemeClr val="bg1"/>
                </a:solidFill>
              </a:rPr>
              <a:t>БД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редактиране на ред в таблица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C175D-7A58-6135-3691-4C7DDD361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550" y="2259000"/>
            <a:ext cx="3042900" cy="14044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91F9EA-4107-6723-EBF7-231B344967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77"/>
          <a:stretch/>
        </p:blipFill>
        <p:spPr>
          <a:xfrm>
            <a:off x="4391310" y="4090380"/>
            <a:ext cx="3528225" cy="26345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5937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основната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бутон</a:t>
            </a:r>
            <a:r>
              <a:rPr lang="bg-BG" sz="3400" dirty="0"/>
              <a:t> за </a:t>
            </a:r>
            <a:r>
              <a:rPr lang="bg-BG" sz="3400" b="1" dirty="0"/>
              <a:t>показване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новата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метод-обработчик </a:t>
            </a:r>
            <a:r>
              <a:rPr lang="bg-BG" sz="3400" dirty="0"/>
              <a:t>към </a:t>
            </a:r>
            <a:r>
              <a:rPr lang="bg-BG" sz="3400" b="1" dirty="0"/>
              <a:t>бутона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Закачане на модална форма за бутон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6F35C-6BBA-2C6F-B2CD-92A8C4CFED36}"/>
              </a:ext>
            </a:extLst>
          </p:cNvPr>
          <p:cNvSpPr txBox="1">
            <a:spLocks/>
          </p:cNvSpPr>
          <p:nvPr/>
        </p:nvSpPr>
        <p:spPr>
          <a:xfrm>
            <a:off x="561000" y="3876771"/>
            <a:ext cx="1119203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private void buttonShowFormEditTown_Click(object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var formEditTown =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FormEditTown()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formEditTown.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226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00994-502E-438A-276C-5E88053D9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E6AB-C9CA-7348-5EB3-CACBC8F7F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/>
              <a:t>метод-обработчик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редактиране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съществуващ запис</a:t>
            </a:r>
          </a:p>
          <a:p>
            <a:r>
              <a:rPr lang="bg-BG" sz="3200" dirty="0"/>
              <a:t>Запазваме </a:t>
            </a:r>
            <a:r>
              <a:rPr lang="bg-BG" sz="3200" b="1" dirty="0"/>
              <a:t>променения</a:t>
            </a:r>
            <a:r>
              <a:rPr lang="bg-BG" sz="3200" dirty="0"/>
              <a:t> </a:t>
            </a:r>
            <a:r>
              <a:rPr lang="bg-BG" sz="3200" b="1" dirty="0"/>
              <a:t>запис</a:t>
            </a:r>
            <a:r>
              <a:rPr lang="bg-BG" sz="3200" dirty="0"/>
              <a:t> в </a:t>
            </a:r>
            <a:r>
              <a:rPr lang="bg-BG" sz="3200" b="1" dirty="0">
                <a:solidFill>
                  <a:schemeClr val="bg1"/>
                </a:solidFill>
              </a:rPr>
              <a:t>БД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941E6-356A-380B-490C-0B8E4FE6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ред в таблица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9C755-3E3F-A522-015E-7DECCC840316}"/>
              </a:ext>
            </a:extLst>
          </p:cNvPr>
          <p:cNvSpPr txBox="1">
            <a:spLocks/>
          </p:cNvSpPr>
          <p:nvPr/>
        </p:nvSpPr>
        <p:spPr>
          <a:xfrm>
            <a:off x="606000" y="3722883"/>
            <a:ext cx="1114703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dbContext.Towns.Find(town.Id).Name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textBoxEditTownName.Text;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  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   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898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компоненти</a:t>
            </a:r>
            <a:r>
              <a:rPr lang="bg-BG" sz="3600" dirty="0"/>
              <a:t> за </a:t>
            </a:r>
            <a:r>
              <a:rPr lang="bg-BG" sz="3600" b="1" dirty="0"/>
              <a:t>изтриване</a:t>
            </a:r>
            <a:r>
              <a:rPr lang="bg-BG" sz="3600" dirty="0"/>
              <a:t> на </a:t>
            </a:r>
            <a:r>
              <a:rPr lang="bg-BG" sz="3600" b="1" dirty="0"/>
              <a:t>ред</a:t>
            </a:r>
            <a:endParaRPr lang="en-US" sz="3600" b="1" dirty="0"/>
          </a:p>
          <a:p>
            <a:r>
              <a:rPr lang="bg-BG" sz="3600" dirty="0"/>
              <a:t>Променяме </a:t>
            </a:r>
            <a:r>
              <a:rPr lang="bg-BG" sz="3600" b="1" dirty="0">
                <a:solidFill>
                  <a:schemeClr val="bg1"/>
                </a:solidFill>
              </a:rPr>
              <a:t>заглавията </a:t>
            </a:r>
            <a:r>
              <a:rPr lang="bg-BG" sz="3600" dirty="0"/>
              <a:t>и</a:t>
            </a:r>
            <a:r>
              <a:rPr lang="bg-BG" sz="3600" b="1" dirty="0">
                <a:solidFill>
                  <a:schemeClr val="bg1"/>
                </a:solidFill>
              </a:rPr>
              <a:t> имената</a:t>
            </a:r>
            <a:endParaRPr lang="en-BG" sz="4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изтриване на ред в таблица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BF984C-250A-6588-DD08-282EAB6AF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870" y="3288605"/>
            <a:ext cx="6054260" cy="23732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950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основната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бутон</a:t>
            </a:r>
            <a:r>
              <a:rPr lang="bg-BG" sz="3400" dirty="0"/>
              <a:t> за </a:t>
            </a:r>
            <a:r>
              <a:rPr lang="bg-BG" sz="3400" b="1" dirty="0"/>
              <a:t>показване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новата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метод-обработчик </a:t>
            </a:r>
            <a:r>
              <a:rPr lang="bg-BG" sz="3400" dirty="0"/>
              <a:t>към </a:t>
            </a:r>
            <a:r>
              <a:rPr lang="bg-BG" sz="3400" b="1" dirty="0"/>
              <a:t>бутона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Закачане на модална форма за бутон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98A0F-55ED-0F31-DD24-28F6ADB09A68}"/>
              </a:ext>
            </a:extLst>
          </p:cNvPr>
          <p:cNvSpPr txBox="1">
            <a:spLocks/>
          </p:cNvSpPr>
          <p:nvPr/>
        </p:nvSpPr>
        <p:spPr>
          <a:xfrm>
            <a:off x="571832" y="3854671"/>
            <a:ext cx="1118119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private void buttonShowFormDeleteTown_Click(object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var formDeleteTown =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FormDeleteTown()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formDeleteTown.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154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​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</a:t>
            </a:r>
            <a:r>
              <a:rPr lang="bg-BG" dirty="0"/>
              <a:t>операции </a:t>
            </a:r>
            <a:r>
              <a:rPr lang="en-US" dirty="0"/>
              <a:t>​</a:t>
            </a:r>
            <a:r>
              <a:rPr lang="bg-BG" dirty="0"/>
              <a:t>с </a:t>
            </a:r>
            <a:r>
              <a:rPr lang="en-GB" b="1" dirty="0"/>
              <a:t>EF</a:t>
            </a:r>
            <a:endParaRPr lang="bg-BG" b="1" dirty="0"/>
          </a:p>
          <a:p>
            <a:pPr lvl="1"/>
            <a:r>
              <a:rPr lang="bg-BG" dirty="0"/>
              <a:t>Какво е </a:t>
            </a:r>
            <a:r>
              <a:rPr lang="en-US" b="1" dirty="0"/>
              <a:t>CRUD</a:t>
            </a:r>
            <a:r>
              <a:rPr lang="en-US" dirty="0"/>
              <a:t>?</a:t>
            </a:r>
            <a:endParaRPr lang="en-GB" dirty="0"/>
          </a:p>
          <a:p>
            <a:pPr lvl="1"/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 и </a:t>
            </a:r>
            <a:r>
              <a:rPr lang="bg-BG" sz="3200" b="1" dirty="0"/>
              <a:t>изтриване</a:t>
            </a:r>
            <a:r>
              <a:rPr lang="bg-BG" sz="3200" dirty="0"/>
              <a:t> на данни</a:t>
            </a:r>
            <a:endParaRPr lang="en-GB" sz="3200" dirty="0"/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Модални форми </a:t>
            </a:r>
            <a:r>
              <a:rPr lang="bg-BG" dirty="0"/>
              <a:t>в </a:t>
            </a:r>
            <a:r>
              <a:rPr lang="en-GB" b="1" dirty="0"/>
              <a:t>Windows Forms</a:t>
            </a:r>
            <a:endParaRPr lang="bg-BG" b="1" dirty="0"/>
          </a:p>
          <a:p>
            <a:pPr lvl="1"/>
            <a:r>
              <a:rPr lang="bg-BG" b="1" dirty="0"/>
              <a:t>C</a:t>
            </a:r>
            <a:r>
              <a:rPr lang="en-US" b="1" dirty="0"/>
              <a:t>RUD </a:t>
            </a:r>
            <a:r>
              <a:rPr lang="bg-BG" dirty="0"/>
              <a:t>с модални форми</a:t>
            </a:r>
          </a:p>
          <a:p>
            <a:pPr lvl="1"/>
            <a:r>
              <a:rPr lang="bg-BG" b="1" dirty="0"/>
              <a:t>Извикване</a:t>
            </a:r>
            <a:r>
              <a:rPr lang="bg-BG" dirty="0"/>
              <a:t> и </a:t>
            </a:r>
            <a:r>
              <a:rPr lang="bg-BG" b="1" dirty="0"/>
              <a:t>закачане</a:t>
            </a:r>
            <a:r>
              <a:rPr lang="bg-BG" dirty="0"/>
              <a:t> на модални форми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dirty="0"/>
              <a:t>Примерно приложение:</a:t>
            </a:r>
            <a:r>
              <a:rPr lang="en-US" dirty="0"/>
              <a:t> </a:t>
            </a:r>
            <a:r>
              <a:rPr lang="bg-BG" dirty="0"/>
              <a:t>Списък с градове</a:t>
            </a:r>
            <a:endParaRPr lang="en-GB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00994-502E-438A-276C-5E88053D9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E6AB-C9CA-7348-5EB3-CACBC8F7F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/>
              <a:t>метод-обработчик</a:t>
            </a:r>
            <a:r>
              <a:rPr lang="bg-BG" sz="3400" dirty="0"/>
              <a:t> за </a:t>
            </a:r>
            <a:r>
              <a:rPr lang="bg-BG" sz="3400" b="1" dirty="0">
                <a:solidFill>
                  <a:schemeClr val="bg1"/>
                </a:solidFill>
              </a:rPr>
              <a:t>изтриване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съществуващ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запис</a:t>
            </a:r>
          </a:p>
          <a:p>
            <a:r>
              <a:rPr lang="bg-BG" sz="3400" dirty="0"/>
              <a:t>Запазваме </a:t>
            </a:r>
            <a:r>
              <a:rPr lang="bg-BG" sz="3400" b="1" dirty="0"/>
              <a:t>промените</a:t>
            </a:r>
            <a:endParaRPr lang="en-BG" sz="34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941E6-356A-380B-490C-0B8E4FE6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ред в таблица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9C755-3E3F-A522-015E-7DECCC840316}"/>
              </a:ext>
            </a:extLst>
          </p:cNvPr>
          <p:cNvSpPr txBox="1">
            <a:spLocks/>
          </p:cNvSpPr>
          <p:nvPr/>
        </p:nvSpPr>
        <p:spPr>
          <a:xfrm>
            <a:off x="610631" y="3538217"/>
            <a:ext cx="11142399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private void buttonConfirmDelete_Click(object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this.dbContext.Towns.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Remove(this.town)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this.dbContext.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    this.Close()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091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Списък с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B46A8-A6D2-FB55-6865-E752AF1BB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2029238"/>
            <a:ext cx="2790000" cy="1287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536028-379D-C435-D88D-5B1549A683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49"/>
          <a:stretch/>
        </p:blipFill>
        <p:spPr>
          <a:xfrm>
            <a:off x="2991001" y="807496"/>
            <a:ext cx="5670000" cy="3840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56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Използваме </a:t>
            </a:r>
            <a:r>
              <a:rPr lang="bg-BG" sz="3200" b="1" dirty="0"/>
              <a:t>проекта</a:t>
            </a:r>
            <a:r>
              <a:rPr lang="bg-BG" sz="3200" dirty="0"/>
              <a:t> от </a:t>
            </a:r>
            <a:r>
              <a:rPr lang="bg-BG" sz="3200" b="1" dirty="0"/>
              <a:t>упражнението</a:t>
            </a:r>
            <a:r>
              <a:rPr lang="bg-BG" sz="3200" dirty="0"/>
              <a:t> към </a:t>
            </a:r>
            <a:r>
              <a:rPr lang="bg-BG" sz="3200" b="1" dirty="0"/>
              <a:t>предишния</a:t>
            </a:r>
            <a:r>
              <a:rPr lang="bg-BG" sz="3200" dirty="0"/>
              <a:t> </a:t>
            </a:r>
            <a:r>
              <a:rPr lang="bg-BG" sz="3200" b="1" dirty="0"/>
              <a:t>урок</a:t>
            </a:r>
            <a:r>
              <a:rPr lang="bg-BG" sz="3200" dirty="0"/>
              <a:t>:</a:t>
            </a:r>
          </a:p>
          <a:p>
            <a:pPr lvl="1"/>
            <a:r>
              <a:rPr lang="bg-BG" sz="3000" dirty="0"/>
              <a:t>Създаваме нов </a:t>
            </a:r>
            <a:r>
              <a:rPr lang="en-US" sz="3000" b="1" dirty="0">
                <a:solidFill>
                  <a:schemeClr val="bg1"/>
                </a:solidFill>
              </a:rPr>
              <a:t>WinForms</a:t>
            </a:r>
            <a:r>
              <a:rPr lang="en-US" sz="3000" dirty="0"/>
              <a:t> </a:t>
            </a:r>
            <a:r>
              <a:rPr lang="bg-BG" sz="3000" dirty="0"/>
              <a:t>проект</a:t>
            </a:r>
            <a:r>
              <a:rPr lang="en-US" sz="3000" dirty="0"/>
              <a:t> </a:t>
            </a:r>
            <a:r>
              <a:rPr lang="bg-BG" sz="3000" dirty="0"/>
              <a:t>и задаваме подходящо </a:t>
            </a:r>
            <a:r>
              <a:rPr lang="bg-BG" sz="3000" b="1" dirty="0"/>
              <a:t>име</a:t>
            </a:r>
            <a:r>
              <a:rPr lang="bg-BG" sz="3000" dirty="0"/>
              <a:t>, например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TownsApp</a:t>
            </a:r>
            <a:r>
              <a:rPr lang="en-US" sz="3000" dirty="0"/>
              <a:t>"</a:t>
            </a:r>
          </a:p>
          <a:p>
            <a:pPr lvl="1"/>
            <a:r>
              <a:rPr lang="bg-BG" dirty="0"/>
              <a:t>Свързваме се със сървъра</a:t>
            </a:r>
            <a:r>
              <a:rPr lang="en-US" dirty="0"/>
              <a:t> </a:t>
            </a:r>
            <a:r>
              <a:rPr lang="bg-BG" dirty="0"/>
              <a:t>и попълваме </a:t>
            </a:r>
            <a:r>
              <a:rPr lang="bg-BG" b="1" dirty="0"/>
              <a:t>името на новата база данни</a:t>
            </a:r>
            <a:r>
              <a:rPr lang="bg-BG" dirty="0"/>
              <a:t> </a:t>
            </a:r>
            <a:r>
              <a:rPr lang="en-US" dirty="0"/>
              <a:t>- "</a:t>
            </a:r>
            <a:r>
              <a:rPr lang="en-US" b="1" dirty="0">
                <a:solidFill>
                  <a:schemeClr val="bg1"/>
                </a:solidFill>
              </a:rPr>
              <a:t>TownsDb</a:t>
            </a:r>
            <a:r>
              <a:rPr lang="en-US" dirty="0"/>
              <a:t>“</a:t>
            </a:r>
            <a:endParaRPr lang="bg-BG" dirty="0"/>
          </a:p>
          <a:p>
            <a:pPr lvl="1"/>
            <a:r>
              <a:rPr lang="bg-BG" dirty="0"/>
              <a:t>Изпълняваме дадения </a:t>
            </a:r>
            <a:r>
              <a:rPr lang="en-US" b="1" dirty="0">
                <a:solidFill>
                  <a:schemeClr val="bg1"/>
                </a:solidFill>
              </a:rPr>
              <a:t>SQL </a:t>
            </a:r>
            <a:r>
              <a:rPr lang="bg-BG" b="1" dirty="0">
                <a:solidFill>
                  <a:schemeClr val="bg1"/>
                </a:solidFill>
              </a:rPr>
              <a:t>скрипт</a:t>
            </a:r>
            <a:endParaRPr lang="en-BG" dirty="0">
              <a:solidFill>
                <a:schemeClr val="bg1"/>
              </a:solidFill>
            </a:endParaRPr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0B4E3-D2F7-6A77-A021-BF3DDAC57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6000" y="1323345"/>
            <a:ext cx="2941737" cy="52980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575463" y="1893875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575463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17DAE15-CD39-2C96-4388-862D51876DF9}"/>
              </a:ext>
            </a:extLst>
          </p:cNvPr>
          <p:cNvSpPr txBox="1">
            <a:spLocks/>
          </p:cNvSpPr>
          <p:nvPr/>
        </p:nvSpPr>
        <p:spPr>
          <a:xfrm>
            <a:off x="575463" y="3164943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597884" y="4576218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"Server=(localdb)\MSSQLLocalDB;Database=&lt;и</a:t>
            </a:r>
            <a:r>
              <a:rPr lang="bg-BG" sz="2000" b="1" noProof="1">
                <a:latin typeface="Consolas" panose="020B0609020204030204" pitchFamily="49" charset="0"/>
              </a:rPr>
              <a:t>ме на БД&gt;</a:t>
            </a:r>
            <a:r>
              <a:rPr lang="en-US" sz="2000" b="1" noProof="1">
                <a:latin typeface="Consolas" panose="020B0609020204030204" pitchFamily="49" charset="0"/>
              </a:rPr>
              <a:t>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06976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85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r>
              <a:rPr lang="bg-BG" dirty="0"/>
              <a:t> проекта</a:t>
            </a:r>
          </a:p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en-US" sz="3400" dirty="0"/>
              <a:t> </a:t>
            </a:r>
            <a:r>
              <a:rPr lang="bg-BG" sz="3400" dirty="0"/>
              <a:t>контролата</a:t>
            </a:r>
          </a:p>
          <a:p>
            <a:pPr lvl="1"/>
            <a:r>
              <a:rPr lang="bg-BG" sz="3000" dirty="0"/>
              <a:t>Променяме ѝ </a:t>
            </a:r>
            <a:r>
              <a:rPr lang="bg-BG" sz="3000" b="1" dirty="0"/>
              <a:t>името</a:t>
            </a:r>
          </a:p>
          <a:p>
            <a:r>
              <a:rPr lang="bg-BG" sz="3200" b="1" dirty="0"/>
              <a:t>Билдваме</a:t>
            </a:r>
            <a:r>
              <a:rPr lang="bg-BG" sz="3200" dirty="0"/>
              <a:t> проекта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en-US" sz="3200" b="1" dirty="0">
                <a:solidFill>
                  <a:schemeClr val="bg1"/>
                </a:solidFill>
              </a:rPr>
              <a:t>[Ctrl + Shift + B]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dirty="0"/>
              <a:t>Добавяме </a:t>
            </a:r>
            <a:r>
              <a:rPr lang="en-US" b="1" dirty="0"/>
              <a:t>Data Source</a:t>
            </a:r>
            <a:r>
              <a:rPr lang="en-US" dirty="0"/>
              <a:t> </a:t>
            </a:r>
            <a:r>
              <a:rPr lang="bg-BG" dirty="0"/>
              <a:t>към </a:t>
            </a:r>
            <a:r>
              <a:rPr lang="bg-BG" b="1" dirty="0"/>
              <a:t>контролата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Add new Object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dirty="0"/>
              <a:t>-&gt; </a:t>
            </a:r>
            <a:r>
              <a:rPr lang="en-US" b="1" dirty="0">
                <a:solidFill>
                  <a:schemeClr val="bg1"/>
                </a:solidFill>
              </a:rPr>
              <a:t>Towns</a:t>
            </a:r>
            <a:endParaRPr lang="en-BG" sz="28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E9986A-E7AC-7FF8-07BD-F29E54732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76" y="1210620"/>
            <a:ext cx="3912278" cy="50238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/>
              <a:t>Забраняваме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редактирането</a:t>
            </a:r>
            <a:r>
              <a:rPr lang="bg-BG" sz="3200" dirty="0"/>
              <a:t> на колоната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Id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ReadOnly</a:t>
            </a:r>
            <a:r>
              <a:rPr lang="en-US" sz="3200" dirty="0"/>
              <a:t> =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3CB08-DEDB-6C19-53B4-4505EF43C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9750" y="1990486"/>
            <a:ext cx="6052500" cy="45114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4939758" cy="5528766"/>
          </a:xfrm>
        </p:spPr>
        <p:txBody>
          <a:bodyPr/>
          <a:lstStyle/>
          <a:p>
            <a:r>
              <a:rPr lang="bg-BG" sz="2800" dirty="0"/>
              <a:t>Навигираме до </a:t>
            </a:r>
            <a:r>
              <a:rPr lang="bg-BG" sz="2800" b="1" dirty="0"/>
              <a:t>кода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endParaRPr lang="en-US" sz="2800" b="1" dirty="0"/>
          </a:p>
          <a:p>
            <a:r>
              <a:rPr lang="bg-BG" sz="2800" dirty="0"/>
              <a:t>Добавяме</a:t>
            </a:r>
            <a:r>
              <a:rPr lang="en-US" sz="2800" dirty="0"/>
              <a:t> </a:t>
            </a:r>
            <a:r>
              <a:rPr lang="en-US" sz="2800" b="1" dirty="0"/>
              <a:t>private</a:t>
            </a:r>
            <a:r>
              <a:rPr lang="bg-BG" sz="2800" dirty="0"/>
              <a:t> </a:t>
            </a:r>
            <a:r>
              <a:rPr lang="bg-BG" sz="2800" b="1" dirty="0"/>
              <a:t>поле</a:t>
            </a:r>
            <a:r>
              <a:rPr lang="bg-BG" sz="2800" dirty="0"/>
              <a:t> за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</a:p>
          <a:p>
            <a:endParaRPr lang="en-US" dirty="0"/>
          </a:p>
          <a:p>
            <a:r>
              <a:rPr lang="bg-BG" sz="2800" dirty="0"/>
              <a:t>Пренаписваме </a:t>
            </a:r>
            <a:r>
              <a:rPr lang="en-US" sz="2800" dirty="0"/>
              <a:t>(</a:t>
            </a:r>
            <a:r>
              <a:rPr lang="en-US" sz="2800" b="1" dirty="0"/>
              <a:t>override</a:t>
            </a:r>
            <a:r>
              <a:rPr lang="en-US" sz="2800" dirty="0"/>
              <a:t>)</a:t>
            </a:r>
            <a:r>
              <a:rPr lang="bg-BG" sz="2800" dirty="0"/>
              <a:t> методите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OnLoad()</a:t>
            </a:r>
            <a:r>
              <a:rPr lang="bg-BG" sz="2800" dirty="0"/>
              <a:t> 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OnClosing()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 </a:t>
            </a:r>
            <a:r>
              <a:rPr lang="en-US" dirty="0"/>
              <a:t>EF Core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75336D9-1A18-7285-174D-DC094A474A5C}"/>
              </a:ext>
            </a:extLst>
          </p:cNvPr>
          <p:cNvSpPr txBox="1">
            <a:spLocks/>
          </p:cNvSpPr>
          <p:nvPr/>
        </p:nvSpPr>
        <p:spPr>
          <a:xfrm>
            <a:off x="613253" y="3429000"/>
            <a:ext cx="4516907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TownsDbContext? dbContext;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AFC33-2AD7-3569-6F3E-9CE38F542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00" y="1344516"/>
            <a:ext cx="6715598" cy="4538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76B5AE-571E-0C37-5F18-187DF3088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Стартираме</a:t>
            </a:r>
            <a:r>
              <a:rPr lang="bg-BG" sz="3600" b="1" dirty="0"/>
              <a:t> </a:t>
            </a:r>
            <a:r>
              <a:rPr lang="bg-BG" sz="3600" dirty="0"/>
              <a:t>приложението с </a:t>
            </a:r>
            <a:r>
              <a:rPr lang="bg-BG" sz="3600" dirty="0">
                <a:solidFill>
                  <a:schemeClr val="bg1"/>
                </a:solidFill>
              </a:rPr>
              <a:t>[</a:t>
            </a:r>
            <a:r>
              <a:rPr lang="en-US" sz="3600" b="1" dirty="0">
                <a:solidFill>
                  <a:schemeClr val="bg1"/>
                </a:solidFill>
              </a:rPr>
              <a:t>Ctrl+F5</a:t>
            </a:r>
            <a:r>
              <a:rPr lang="en-US" sz="3600" dirty="0">
                <a:solidFill>
                  <a:schemeClr val="bg1"/>
                </a:solidFill>
              </a:rPr>
              <a:t>]</a:t>
            </a:r>
            <a:endParaRPr lang="en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приложението</a:t>
            </a:r>
            <a:endParaRPr lang="en-BG" dirty="0"/>
          </a:p>
        </p:txBody>
      </p:sp>
      <p:sp>
        <p:nvSpPr>
          <p:cNvPr id="15" name="Arrow: Right 10">
            <a:extLst>
              <a:ext uri="{FF2B5EF4-FFF2-40B4-BE49-F238E27FC236}">
                <a16:creationId xmlns:a16="http://schemas.microsoft.com/office/drawing/2014/main" id="{95E14401-A651-6818-B6BC-949171DDB558}"/>
              </a:ext>
            </a:extLst>
          </p:cNvPr>
          <p:cNvSpPr/>
          <p:nvPr/>
        </p:nvSpPr>
        <p:spPr>
          <a:xfrm>
            <a:off x="7119121" y="3552012"/>
            <a:ext cx="1101370" cy="8169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10D23-BBEB-7696-952E-1BFA5308FD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767" y="1196125"/>
            <a:ext cx="2096298" cy="54361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902822-0007-9F12-2C47-962106E026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78" y="1935028"/>
            <a:ext cx="5900167" cy="469729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три бутона</a:t>
            </a:r>
          </a:p>
          <a:p>
            <a:pPr lvl="1"/>
            <a:r>
              <a:rPr lang="bg-BG" b="1" dirty="0"/>
              <a:t>Добави</a:t>
            </a:r>
            <a:r>
              <a:rPr lang="en-US" b="1" dirty="0"/>
              <a:t> </a:t>
            </a:r>
            <a:r>
              <a:rPr lang="bg-BG" b="1" dirty="0"/>
              <a:t>град</a:t>
            </a:r>
          </a:p>
          <a:p>
            <a:pPr lvl="1"/>
            <a:r>
              <a:rPr lang="bg-BG" b="1" dirty="0"/>
              <a:t>Редактирай град</a:t>
            </a:r>
          </a:p>
          <a:p>
            <a:pPr lvl="1"/>
            <a:r>
              <a:rPr lang="bg-BG" b="1" dirty="0"/>
              <a:t>Изтрий град</a:t>
            </a:r>
            <a:endParaRPr lang="en-US" b="1" dirty="0"/>
          </a:p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заглавията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имената</a:t>
            </a:r>
          </a:p>
          <a:p>
            <a:pPr lvl="1"/>
            <a:r>
              <a:rPr lang="en-US" b="1" dirty="0"/>
              <a:t>button1</a:t>
            </a:r>
            <a:r>
              <a:rPr lang="en-US" dirty="0"/>
              <a:t> -&gt; </a:t>
            </a:r>
            <a:r>
              <a:rPr lang="en-US" b="1" dirty="0"/>
              <a:t>buttonShowFormAddTown</a:t>
            </a:r>
          </a:p>
          <a:p>
            <a:pPr lvl="1"/>
            <a:r>
              <a:rPr lang="en-US" b="1" dirty="0"/>
              <a:t>button2</a:t>
            </a:r>
            <a:r>
              <a:rPr lang="en-US" dirty="0"/>
              <a:t> -&gt; </a:t>
            </a:r>
            <a:r>
              <a:rPr lang="en-US" b="1" dirty="0"/>
              <a:t>buttonShowFormEditTown</a:t>
            </a:r>
          </a:p>
          <a:p>
            <a:pPr lvl="1"/>
            <a:r>
              <a:rPr lang="en-US" b="1" dirty="0"/>
              <a:t>button3</a:t>
            </a:r>
            <a:r>
              <a:rPr lang="en-US" dirty="0"/>
              <a:t> -&gt; </a:t>
            </a:r>
            <a:r>
              <a:rPr lang="en-US" b="1" dirty="0"/>
              <a:t>buttonShowFormDeleteTown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бутони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E102E-EBE0-E5DA-58A5-3BEE85B58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00" y="1196125"/>
            <a:ext cx="4670737" cy="33788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8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методи-обработчици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buttonShowFormAddTown_Click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buttonShowFormEditTown_Click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buttonShowFormDeleteTown_Click</a:t>
            </a:r>
          </a:p>
          <a:p>
            <a:pPr lvl="1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бутони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24A30-8608-CFEF-08B0-B1B5546254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99"/>
          <a:stretch/>
        </p:blipFill>
        <p:spPr>
          <a:xfrm>
            <a:off x="1522410" y="3966571"/>
            <a:ext cx="9147180" cy="24354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66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Добавяне, редактиране и изтриване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CRUD </a:t>
            </a:r>
            <a:r>
              <a:rPr lang="bg-BG" sz="4400" dirty="0"/>
              <a:t>операции с </a:t>
            </a:r>
            <a:r>
              <a:rPr lang="en-US" sz="4400" dirty="0"/>
              <a:t>Entity Framework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47B8E-2E35-A3E7-A258-91721C458D94}"/>
              </a:ext>
            </a:extLst>
          </p:cNvPr>
          <p:cNvSpPr txBox="1"/>
          <p:nvPr/>
        </p:nvSpPr>
        <p:spPr>
          <a:xfrm>
            <a:off x="4572795" y="1677313"/>
            <a:ext cx="3351054" cy="1760901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594" b="1" i="1" dirty="0">
                <a:solidFill>
                  <a:schemeClr val="bg2"/>
                </a:solidFill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модални форми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три нови форми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endParaRPr lang="bg-BG" sz="36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FormAddTown</a:t>
            </a:r>
          </a:p>
          <a:p>
            <a:pPr lvl="1"/>
            <a:r>
              <a:rPr lang="en-US" sz="3200" b="1" dirty="0"/>
              <a:t>FormEditTown</a:t>
            </a:r>
          </a:p>
          <a:p>
            <a:pPr lvl="1"/>
            <a:r>
              <a:rPr lang="en-US" sz="3200" b="1" dirty="0"/>
              <a:t>FormDeleteTown</a:t>
            </a:r>
            <a:endParaRPr lang="bg-BG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775A8-F9FE-262A-5125-C068D3767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1000" y="1267951"/>
            <a:ext cx="2697909" cy="53851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633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компоненти за нов запис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компоненти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bg1"/>
                </a:solidFill>
              </a:rPr>
              <a:t>създаване</a:t>
            </a:r>
            <a:r>
              <a:rPr lang="bg-BG" sz="2800" dirty="0"/>
              <a:t> на </a:t>
            </a:r>
            <a:r>
              <a:rPr lang="bg-BG" sz="2800" b="1" dirty="0"/>
              <a:t>нов град</a:t>
            </a:r>
          </a:p>
          <a:p>
            <a:r>
              <a:rPr lang="bg-BG" sz="2800" dirty="0"/>
              <a:t>Променяме </a:t>
            </a:r>
            <a:r>
              <a:rPr lang="bg-BG" sz="2800" b="1" dirty="0">
                <a:solidFill>
                  <a:schemeClr val="bg1"/>
                </a:solidFill>
              </a:rPr>
              <a:t>заглавията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имената</a:t>
            </a:r>
          </a:p>
          <a:p>
            <a:pPr lvl="1"/>
            <a:r>
              <a:rPr lang="en-US" sz="2600" b="1" dirty="0"/>
              <a:t>label1</a:t>
            </a:r>
            <a:r>
              <a:rPr lang="en-US" sz="2600" dirty="0"/>
              <a:t> -&gt; </a:t>
            </a:r>
            <a:r>
              <a:rPr lang="en-US" sz="2600" b="1" dirty="0"/>
              <a:t>labelAddTownName</a:t>
            </a:r>
            <a:endParaRPr lang="bg-BG" sz="2600" b="1" dirty="0"/>
          </a:p>
          <a:p>
            <a:pPr lvl="1"/>
            <a:r>
              <a:rPr lang="en-US" sz="2600" b="1" dirty="0"/>
              <a:t>textBox1</a:t>
            </a:r>
            <a:r>
              <a:rPr lang="en-US" sz="2600" dirty="0"/>
              <a:t> -&gt; </a:t>
            </a:r>
            <a:r>
              <a:rPr lang="en-US" sz="2600" b="1" dirty="0"/>
              <a:t>textBoxAddTownName</a:t>
            </a:r>
          </a:p>
          <a:p>
            <a:pPr lvl="1"/>
            <a:r>
              <a:rPr lang="en-US" sz="2600" b="1" dirty="0"/>
              <a:t>button1</a:t>
            </a:r>
            <a:r>
              <a:rPr lang="en-US" sz="2600" dirty="0"/>
              <a:t> -&gt; </a:t>
            </a:r>
            <a:r>
              <a:rPr lang="en-US" sz="2600" b="1" dirty="0"/>
              <a:t>buttonAddTown</a:t>
            </a:r>
          </a:p>
          <a:p>
            <a:pPr lvl="1"/>
            <a:endParaRPr lang="en-US" sz="2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7883FB-EFEE-4ECE-81C4-F5D81EE9D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97" y="4336284"/>
            <a:ext cx="4422252" cy="2013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877CC4-BBD2-2074-88FE-CC1EDDCA6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753" y="4336284"/>
            <a:ext cx="4335432" cy="2013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6AA930C-D7E2-C7FB-E591-D5CBFF97155C}"/>
              </a:ext>
            </a:extLst>
          </p:cNvPr>
          <p:cNvSpPr/>
          <p:nvPr/>
        </p:nvSpPr>
        <p:spPr>
          <a:xfrm>
            <a:off x="5593750" y="49520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39004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Модална форма за добавяне на нов ред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583888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</a:t>
            </a:r>
            <a:r>
              <a:rPr lang="en-US" sz="3200" b="1" dirty="0">
                <a:solidFill>
                  <a:schemeClr val="bg1"/>
                </a:solidFill>
              </a:rPr>
              <a:t>Dialog Result = OK </a:t>
            </a:r>
            <a:r>
              <a:rPr lang="bg-BG" sz="3200" dirty="0"/>
              <a:t>при </a:t>
            </a:r>
            <a:r>
              <a:rPr lang="bg-BG" sz="3200" b="1" dirty="0"/>
              <a:t>бутона</a:t>
            </a:r>
            <a:r>
              <a:rPr lang="bg-BG" sz="3200" dirty="0"/>
              <a:t> за </a:t>
            </a:r>
            <a:r>
              <a:rPr lang="bg-BG" sz="3200" b="1" dirty="0"/>
              <a:t>добавяне</a:t>
            </a:r>
            <a:r>
              <a:rPr lang="bg-BG" sz="3200" dirty="0"/>
              <a:t> на нов град</a:t>
            </a:r>
          </a:p>
          <a:p>
            <a:r>
              <a:rPr lang="bg-BG" sz="3200" dirty="0"/>
              <a:t>Добавяме </a:t>
            </a:r>
            <a:r>
              <a:rPr lang="bg-BG" sz="3200" b="1" dirty="0"/>
              <a:t>метод-обработчик</a:t>
            </a:r>
            <a:r>
              <a:rPr lang="bg-BG" sz="3200" dirty="0"/>
              <a:t> на бутона</a:t>
            </a:r>
          </a:p>
          <a:p>
            <a:pPr lvl="1"/>
            <a:r>
              <a:rPr lang="en-US" sz="3200" b="1" noProof="1"/>
              <a:t>buttonAddTown_Click</a:t>
            </a:r>
            <a:endParaRPr lang="bg-BG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3DD2C9-065B-D06D-B03B-1F593AFAF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5723" y="1224379"/>
            <a:ext cx="4547307" cy="35948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85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ред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Инициализираме </a:t>
            </a:r>
            <a:r>
              <a:rPr lang="bg-BG" sz="3200" b="1" dirty="0"/>
              <a:t>нова</a:t>
            </a:r>
            <a:r>
              <a:rPr lang="bg-BG" sz="3200" dirty="0"/>
              <a:t> </a:t>
            </a:r>
            <a:r>
              <a:rPr lang="bg-BG" sz="3200" b="1" dirty="0"/>
              <a:t>инстанция</a:t>
            </a:r>
            <a:r>
              <a:rPr lang="bg-BG" sz="3200" dirty="0"/>
              <a:t> на </a:t>
            </a:r>
            <a:r>
              <a:rPr lang="en-US" sz="3200" b="1" dirty="0">
                <a:solidFill>
                  <a:schemeClr val="bg1"/>
                </a:solidFill>
              </a:rPr>
              <a:t>DbContext</a:t>
            </a:r>
            <a:r>
              <a:rPr lang="en-US" sz="3200" dirty="0"/>
              <a:t> </a:t>
            </a:r>
            <a:r>
              <a:rPr lang="bg-BG" sz="3200" dirty="0"/>
              <a:t>и модела </a:t>
            </a:r>
            <a:r>
              <a:rPr lang="bg-BG" sz="3200" b="1" dirty="0">
                <a:solidFill>
                  <a:schemeClr val="bg1"/>
                </a:solidFill>
              </a:rPr>
              <a:t>град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5999" y="2169000"/>
            <a:ext cx="11157325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public partial class FormAddTown : Form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private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 dbContext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private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 town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  <a:br>
              <a:rPr lang="en-US" sz="2000" b="1" noProof="1">
                <a:latin typeface="Consolas" panose="020B0609020204030204" pitchFamily="49" charset="0"/>
              </a:rPr>
            </a:b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public FormAddTown()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InitializeComponent();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this.dbContext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 TownsDbContext()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this.town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 Town()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}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  <a:endParaRPr lang="en-US" sz="20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31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ред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нов град </a:t>
            </a:r>
            <a:r>
              <a:rPr lang="bg-BG" sz="3200" dirty="0"/>
              <a:t>към </a:t>
            </a:r>
            <a:r>
              <a:rPr lang="bg-BG" sz="3200" b="1" dirty="0"/>
              <a:t>БД</a:t>
            </a:r>
            <a:r>
              <a:rPr lang="bg-BG" sz="3200" dirty="0"/>
              <a:t> при </a:t>
            </a:r>
            <a:r>
              <a:rPr lang="bg-BG" sz="3200" b="1" dirty="0"/>
              <a:t>метода-обработчик</a:t>
            </a:r>
            <a:r>
              <a:rPr lang="bg-BG" sz="3200" dirty="0"/>
              <a:t> на бутона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6000" y="2184000"/>
            <a:ext cx="11155528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if (textBoxAddTownName.Text != null)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town.Name</a:t>
            </a:r>
            <a:r>
              <a:rPr lang="en-US" sz="2000" b="1" noProof="1">
                <a:latin typeface="Consolas" panose="020B0609020204030204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textBoxAddTownName.Text;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this.dbContext.Towns.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Add(town)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2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Визуализиране на форма за добавяне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Добавяме метод-обработчик в </a:t>
            </a:r>
            <a:r>
              <a:rPr lang="bg-BG" sz="2800" b="1" dirty="0"/>
              <a:t>основната форма </a:t>
            </a:r>
            <a:r>
              <a:rPr lang="bg-BG" sz="2800" dirty="0"/>
              <a:t>за </a:t>
            </a:r>
            <a:r>
              <a:rPr lang="bg-BG" sz="2800" b="1" dirty="0">
                <a:solidFill>
                  <a:schemeClr val="bg1"/>
                </a:solidFill>
              </a:rPr>
              <a:t>визуализиране</a:t>
            </a:r>
            <a:r>
              <a:rPr lang="bg-BG" sz="2800" dirty="0"/>
              <a:t> на </a:t>
            </a:r>
            <a:r>
              <a:rPr lang="en-US" sz="2800" b="1" dirty="0">
                <a:solidFill>
                  <a:schemeClr val="bg1"/>
                </a:solidFill>
              </a:rPr>
              <a:t>FormAddTown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62400" y="2872640"/>
            <a:ext cx="1109063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private void buttonShowFormAddTown_Click(object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using (FormAddTown formAddTown =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FormAddTown()</a:t>
            </a:r>
            <a:r>
              <a:rPr lang="en-GB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if (formAddTown.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000" b="1" noProof="1">
                <a:latin typeface="Consolas" panose="020B0609020204030204" pitchFamily="49" charset="0"/>
              </a:rPr>
              <a:t>== DialogResult.OK)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   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townBindingSource.DataSource </a:t>
            </a:r>
            <a:r>
              <a:rPr lang="en-GB" sz="2000" b="1" noProof="1">
                <a:latin typeface="Consolas" panose="020B0609020204030204" pitchFamily="49" charset="0"/>
              </a:rPr>
              <a:t>=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 dbContext.Towns.ToList()</a:t>
            </a:r>
            <a:r>
              <a:rPr lang="en-GB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BC67D10C-4B8D-27EF-1A10-90ACC23E8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265" y="5872334"/>
            <a:ext cx="3731735" cy="783166"/>
          </a:xfrm>
          <a:prstGeom prst="wedgeRoundRectCallout">
            <a:avLst>
              <a:gd name="adj1" fmla="val -53141"/>
              <a:gd name="adj2" fmla="val -1379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Обновяваме </a:t>
            </a:r>
            <a:r>
              <a:rPr lang="bg-BG" sz="2000" b="1" noProof="1">
                <a:solidFill>
                  <a:schemeClr val="accent1"/>
                </a:solidFill>
              </a:rPr>
              <a:t>визуализацията</a:t>
            </a:r>
            <a:r>
              <a:rPr lang="bg-BG" sz="2000" b="1" noProof="1">
                <a:solidFill>
                  <a:schemeClr val="bg2"/>
                </a:solidFill>
              </a:rPr>
              <a:t> на </a:t>
            </a:r>
            <a:r>
              <a:rPr lang="bg-BG" sz="2000" b="1" noProof="1">
                <a:solidFill>
                  <a:schemeClr val="accent1"/>
                </a:solidFill>
              </a:rPr>
              <a:t>данните</a:t>
            </a:r>
            <a:r>
              <a:rPr lang="bg-BG" sz="2000" b="1" noProof="1">
                <a:solidFill>
                  <a:schemeClr val="bg2"/>
                </a:solidFill>
              </a:rPr>
              <a:t> в реално време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7FB3613-4E20-7B5F-9A50-5A4A8AB67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000" y="1983114"/>
            <a:ext cx="2547672" cy="783166"/>
          </a:xfrm>
          <a:prstGeom prst="wedgeRoundRectCallout">
            <a:avLst>
              <a:gd name="adj1" fmla="val -58533"/>
              <a:gd name="adj2" fmla="val 2216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accent1"/>
                </a:solidFill>
              </a:rPr>
              <a:t>Визуализираме</a:t>
            </a:r>
            <a:r>
              <a:rPr lang="bg-BG" sz="2000" b="1" noProof="1">
                <a:solidFill>
                  <a:schemeClr val="bg2"/>
                </a:solidFill>
              </a:rPr>
              <a:t> новата форма </a:t>
            </a:r>
            <a:endParaRPr lang="en-US" sz="20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26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компоненти за редактиране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6259078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редактиране</a:t>
            </a:r>
            <a:r>
              <a:rPr lang="bg-BG" sz="3200" dirty="0"/>
              <a:t> на </a:t>
            </a:r>
            <a:r>
              <a:rPr lang="bg-BG" sz="3200" b="1" dirty="0"/>
              <a:t>съществуващ запис</a:t>
            </a:r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label1</a:t>
            </a:r>
            <a:r>
              <a:rPr lang="en-US" sz="2800" dirty="0"/>
              <a:t> -&gt; </a:t>
            </a:r>
            <a:r>
              <a:rPr lang="en-US" sz="2800" b="1" dirty="0"/>
              <a:t>labelEditTownName</a:t>
            </a:r>
          </a:p>
          <a:p>
            <a:pPr lvl="1"/>
            <a:r>
              <a:rPr lang="en-GB" sz="2800" b="1" dirty="0"/>
              <a:t>textBox1</a:t>
            </a:r>
            <a:r>
              <a:rPr lang="en-GB" sz="2800" dirty="0"/>
              <a:t> -&gt; </a:t>
            </a:r>
            <a:r>
              <a:rPr lang="en-GB" sz="2800" b="1" dirty="0"/>
              <a:t>textBoxEditTownName</a:t>
            </a:r>
          </a:p>
          <a:p>
            <a:pPr lvl="1"/>
            <a:r>
              <a:rPr lang="en-US" sz="2800" b="1" dirty="0"/>
              <a:t>button1</a:t>
            </a:r>
            <a:r>
              <a:rPr lang="en-US" sz="2800" dirty="0"/>
              <a:t> -&gt; </a:t>
            </a:r>
            <a:r>
              <a:rPr lang="en-US" sz="2800" b="1" dirty="0"/>
              <a:t>buttonEditTown</a:t>
            </a:r>
            <a:endParaRPr lang="bg-BG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7AEAB5-FA2A-CF98-4AD5-BBDE8C877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479" y="2606898"/>
            <a:ext cx="5393551" cy="24893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19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10599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Задаваме </a:t>
            </a:r>
            <a:r>
              <a:rPr lang="en-US" sz="2800" b="1" dirty="0">
                <a:solidFill>
                  <a:schemeClr val="bg1"/>
                </a:solidFill>
              </a:rPr>
              <a:t>Dialog Result = OK </a:t>
            </a:r>
            <a:r>
              <a:rPr lang="bg-BG" sz="2800" dirty="0"/>
              <a:t>при </a:t>
            </a:r>
            <a:r>
              <a:rPr lang="bg-BG" sz="2800" b="1" dirty="0"/>
              <a:t>бутона</a:t>
            </a:r>
            <a:r>
              <a:rPr lang="bg-BG" sz="2800" dirty="0"/>
              <a:t> за </a:t>
            </a:r>
            <a:r>
              <a:rPr lang="bg-BG" sz="2800" b="1" dirty="0"/>
              <a:t>редактиране</a:t>
            </a:r>
            <a:r>
              <a:rPr lang="bg-BG" sz="2800" dirty="0"/>
              <a:t> на съществуващ град</a:t>
            </a:r>
            <a:endParaRPr lang="en-US" sz="2800" dirty="0"/>
          </a:p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бутона</a:t>
            </a:r>
          </a:p>
          <a:p>
            <a:r>
              <a:rPr lang="bg-BG" sz="2800" dirty="0"/>
              <a:t>Свързваме </a:t>
            </a:r>
            <a:r>
              <a:rPr lang="bg-BG" sz="2800" b="1" dirty="0"/>
              <a:t>компонентите</a:t>
            </a:r>
            <a:r>
              <a:rPr lang="bg-BG" sz="2800" dirty="0"/>
              <a:t> със </a:t>
            </a:r>
            <a:r>
              <a:rPr lang="bg-BG" sz="2800" b="1" dirty="0">
                <a:solidFill>
                  <a:schemeClr val="bg1"/>
                </a:solidFill>
              </a:rPr>
              <a:t>съответстващите полета </a:t>
            </a:r>
            <a:r>
              <a:rPr lang="bg-BG" sz="2800" dirty="0"/>
              <a:t>от </a:t>
            </a:r>
            <a:r>
              <a:rPr lang="bg-BG" sz="2800" b="1" dirty="0">
                <a:solidFill>
                  <a:schemeClr val="bg1"/>
                </a:solidFill>
              </a:rPr>
              <a:t>БД</a:t>
            </a:r>
            <a:endParaRPr lang="en-BG" sz="28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редактиране на ред в таблица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B3F20F-DDBE-7657-202F-5793AD70A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1000" y="3411654"/>
            <a:ext cx="3712144" cy="30122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FA2431-E030-0690-29B3-7D13ED3876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77"/>
          <a:stretch/>
        </p:blipFill>
        <p:spPr>
          <a:xfrm>
            <a:off x="6748858" y="3397433"/>
            <a:ext cx="4072144" cy="30406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7647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ред в таблица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Инициализираме </a:t>
            </a:r>
            <a:r>
              <a:rPr lang="bg-BG" sz="3200" b="1" dirty="0"/>
              <a:t>нова инстанция </a:t>
            </a:r>
            <a:r>
              <a:rPr lang="bg-BG" sz="3200" dirty="0"/>
              <a:t>на </a:t>
            </a:r>
            <a:r>
              <a:rPr lang="en-US" sz="3200" b="1" dirty="0">
                <a:solidFill>
                  <a:schemeClr val="bg1"/>
                </a:solidFill>
              </a:rPr>
              <a:t>DbContext</a:t>
            </a:r>
            <a:r>
              <a:rPr lang="en-US" sz="3200" dirty="0"/>
              <a:t> </a:t>
            </a:r>
            <a:r>
              <a:rPr lang="bg-BG" sz="3200" dirty="0"/>
              <a:t>и модела </a:t>
            </a:r>
            <a:r>
              <a:rPr lang="bg-BG" sz="3200" b="1" dirty="0">
                <a:solidFill>
                  <a:schemeClr val="bg1"/>
                </a:solidFill>
              </a:rPr>
              <a:t>град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6000" y="2169000"/>
            <a:ext cx="1115732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public partial class FormEditTown : Form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private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 dbContext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private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 town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br>
              <a:rPr lang="en-US" sz="2000" b="1" noProof="1">
                <a:latin typeface="Consolas" panose="020B0609020204030204" pitchFamily="49" charset="0"/>
              </a:rPr>
            </a:b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public FormEditTown(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 town</a:t>
            </a:r>
            <a:r>
              <a:rPr lang="en-US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InitializeComponent();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this.dbContext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 TownsDbContext()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this.town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townBindingSource.DataSource </a:t>
            </a:r>
            <a:r>
              <a:rPr lang="en-US" sz="2000" b="1" noProof="1">
                <a:latin typeface="Consolas" panose="020B0609020204030204" pitchFamily="49" charset="0"/>
              </a:rPr>
              <a:t>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  <a:endParaRPr lang="en-US" sz="20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97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Редактираме </a:t>
            </a:r>
            <a:r>
              <a:rPr lang="bg-BG" sz="3200" b="1" dirty="0">
                <a:solidFill>
                  <a:schemeClr val="bg1"/>
                </a:solidFill>
              </a:rPr>
              <a:t>съществуващ град </a:t>
            </a:r>
            <a:r>
              <a:rPr lang="bg-BG" sz="3200" dirty="0"/>
              <a:t>към </a:t>
            </a:r>
            <a:r>
              <a:rPr lang="bg-BG" sz="3200" b="1" dirty="0"/>
              <a:t>БД</a:t>
            </a:r>
            <a:r>
              <a:rPr lang="bg-BG" sz="3200" dirty="0"/>
              <a:t> при </a:t>
            </a:r>
            <a:r>
              <a:rPr lang="bg-BG" sz="3200" b="1" dirty="0"/>
              <a:t>метода-обработчик</a:t>
            </a:r>
            <a:r>
              <a:rPr lang="bg-BG" sz="3200" dirty="0"/>
              <a:t> на бутона</a:t>
            </a:r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ред в таблица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42502" y="2619000"/>
            <a:ext cx="11110528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private void buttonEditTown_Click(object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if (dbContext.Towns.Find(town.Id) != null)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dbContext.Towns.Find(town.Id).Name </a:t>
            </a:r>
            <a:r>
              <a:rPr lang="en-US" sz="2000" b="1" noProof="1">
                <a:latin typeface="Consolas" panose="020B0609020204030204" pitchFamily="49" charset="0"/>
              </a:rPr>
              <a:t>=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 textBoxEditTownName.Text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382504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C</a:t>
            </a:r>
            <a:r>
              <a:rPr lang="en-GB" dirty="0"/>
              <a:t>reate (</a:t>
            </a:r>
            <a:r>
              <a:rPr lang="bg-BG" dirty="0"/>
              <a:t>Създаване)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R</a:t>
            </a:r>
            <a:r>
              <a:rPr lang="en-GB" dirty="0"/>
              <a:t>ead (</a:t>
            </a:r>
            <a:r>
              <a:rPr lang="bg-BG" dirty="0"/>
              <a:t>Четене)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U</a:t>
            </a:r>
            <a:r>
              <a:rPr lang="en-GB" dirty="0"/>
              <a:t>pdate (</a:t>
            </a:r>
            <a:r>
              <a:rPr lang="bg-BG" dirty="0"/>
              <a:t>Актуализиране)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D</a:t>
            </a:r>
            <a:r>
              <a:rPr lang="en-GB" dirty="0"/>
              <a:t>elete (</a:t>
            </a:r>
            <a:r>
              <a:rPr lang="bg-BG" dirty="0"/>
              <a:t>Изтриване)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BG" dirty="0"/>
              <a:t>CRUD</a:t>
            </a:r>
            <a:r>
              <a:rPr lang="bg-BG" dirty="0"/>
              <a:t>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BC785-824C-7B8A-D75D-AFC6F56A5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6738465" cy="497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Визуализиране на форма за редактиране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000" dirty="0"/>
              <a:t>Добавяме метод-обработчик в </a:t>
            </a:r>
            <a:r>
              <a:rPr lang="bg-BG" sz="3000" b="1" dirty="0"/>
              <a:t>основната форма </a:t>
            </a:r>
            <a:r>
              <a:rPr lang="bg-BG" sz="3000" dirty="0"/>
              <a:t>за </a:t>
            </a:r>
            <a:r>
              <a:rPr lang="bg-BG" sz="3000" b="1" dirty="0">
                <a:solidFill>
                  <a:schemeClr val="bg1"/>
                </a:solidFill>
              </a:rPr>
              <a:t>визуализиране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FormEditTown</a:t>
            </a:r>
          </a:p>
          <a:p>
            <a:endParaRPr lang="bg-BG" sz="2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5993C-C45E-30E7-E2FA-E5412EAE1866}"/>
              </a:ext>
            </a:extLst>
          </p:cNvPr>
          <p:cNvSpPr txBox="1">
            <a:spLocks/>
          </p:cNvSpPr>
          <p:nvPr/>
        </p:nvSpPr>
        <p:spPr>
          <a:xfrm>
            <a:off x="664340" y="3011310"/>
            <a:ext cx="11330737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private void buttonShowFormEditTown_Click(object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    using (FormEditTown formEditTown =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FormEditTown((Town)townBindingSource.Current)</a:t>
            </a:r>
            <a:r>
              <a:rPr lang="en-GB" sz="16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if (formEditTown.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1600" b="1" noProof="1">
                <a:latin typeface="Consolas" panose="020B0609020204030204" pitchFamily="49" charset="0"/>
              </a:rPr>
              <a:t>== DialogResult.OK)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   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townBindingSource.DataSource </a:t>
            </a:r>
            <a:r>
              <a:rPr lang="en-GB" sz="1600" b="1" noProof="1">
                <a:latin typeface="Consolas" panose="020B0609020204030204" pitchFamily="49" charset="0"/>
              </a:rPr>
              <a:t>=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dbContext.Towns.ToList()</a:t>
            </a:r>
            <a:r>
              <a:rPr lang="en-GB" sz="16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E07568A3-6420-46FE-70D0-5AC34FF97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565" y="2341911"/>
            <a:ext cx="3402672" cy="442648"/>
          </a:xfrm>
          <a:prstGeom prst="wedgeRoundRectCallout">
            <a:avLst>
              <a:gd name="adj1" fmla="val 4843"/>
              <a:gd name="adj2" fmla="val 1811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Подаваме </a:t>
            </a:r>
            <a:r>
              <a:rPr lang="bg-BG" sz="2000" b="1" noProof="1">
                <a:solidFill>
                  <a:schemeClr val="accent1"/>
                </a:solidFill>
              </a:rPr>
              <a:t>текущия</a:t>
            </a:r>
            <a:r>
              <a:rPr lang="bg-BG" sz="2000" b="1" noProof="1">
                <a:solidFill>
                  <a:schemeClr val="bg2"/>
                </a:solidFill>
              </a:rPr>
              <a:t> елемент</a:t>
            </a:r>
            <a:endParaRPr lang="en-US" sz="20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9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220598" cy="5528766"/>
          </a:xfrm>
        </p:spPr>
        <p:txBody>
          <a:bodyPr/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изтриване</a:t>
            </a:r>
            <a:r>
              <a:rPr lang="bg-BG" sz="3200" dirty="0"/>
              <a:t> на </a:t>
            </a:r>
            <a:r>
              <a:rPr lang="bg-BG" sz="3200" b="1" dirty="0"/>
              <a:t>съществуващ запис</a:t>
            </a:r>
          </a:p>
          <a:p>
            <a:r>
              <a:rPr lang="bg-BG" sz="3200" dirty="0"/>
              <a:t>Променяме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заглавията</a:t>
            </a:r>
            <a:r>
              <a:rPr lang="bg-BG" sz="3200" b="1" dirty="0"/>
              <a:t> </a:t>
            </a:r>
            <a:r>
              <a:rPr lang="bg-BG" sz="3200" dirty="0"/>
              <a:t>и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en-US" sz="3000" b="1" dirty="0"/>
              <a:t>label1</a:t>
            </a:r>
            <a:r>
              <a:rPr lang="en-US" sz="3000" dirty="0"/>
              <a:t> -&gt; </a:t>
            </a:r>
            <a:r>
              <a:rPr lang="en-US" sz="3000" b="1" dirty="0"/>
              <a:t>labelConfirmDelete</a:t>
            </a:r>
          </a:p>
          <a:p>
            <a:pPr lvl="1"/>
            <a:r>
              <a:rPr lang="en-US" sz="3000" b="1" dirty="0"/>
              <a:t>button1</a:t>
            </a:r>
            <a:r>
              <a:rPr lang="en-US" sz="3000" dirty="0"/>
              <a:t> -&gt; </a:t>
            </a:r>
            <a:r>
              <a:rPr lang="en-US" sz="3000" b="1" dirty="0"/>
              <a:t>buttonConfirmDelete</a:t>
            </a:r>
          </a:p>
          <a:p>
            <a:pPr lvl="1"/>
            <a:r>
              <a:rPr lang="en-US" sz="3000" b="1" dirty="0"/>
              <a:t>button2</a:t>
            </a:r>
            <a:r>
              <a:rPr lang="en-US" sz="3000" dirty="0"/>
              <a:t> -&gt; </a:t>
            </a:r>
            <a:r>
              <a:rPr lang="en-US" sz="3000" b="1" dirty="0"/>
              <a:t>buttonCancelDelete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компоненти за изтриване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F6CC6-D808-97E9-0DF2-440133665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80" y="2529000"/>
            <a:ext cx="5739796" cy="22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7838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изтриване на ред в таблица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818095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</a:t>
            </a:r>
            <a:r>
              <a:rPr lang="en-US" sz="3200" b="1" dirty="0">
                <a:solidFill>
                  <a:schemeClr val="bg1"/>
                </a:solidFill>
              </a:rPr>
              <a:t>Dialog Result = OK </a:t>
            </a:r>
            <a:r>
              <a:rPr lang="bg-BG" sz="3200" dirty="0"/>
              <a:t>при </a:t>
            </a:r>
            <a:r>
              <a:rPr lang="bg-BG" sz="3200" b="1" dirty="0"/>
              <a:t>бутона</a:t>
            </a:r>
            <a:r>
              <a:rPr lang="bg-BG" sz="3200" dirty="0"/>
              <a:t> за </a:t>
            </a:r>
            <a:r>
              <a:rPr lang="bg-BG" sz="3200" b="1" dirty="0"/>
              <a:t>изтриване</a:t>
            </a:r>
            <a:r>
              <a:rPr lang="bg-BG" sz="3200" dirty="0"/>
              <a:t> на съществуващ град</a:t>
            </a:r>
            <a:endParaRPr lang="bg-BG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3DD2C9-065B-D06D-B03B-1F593AFAF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9126" y="2619000"/>
            <a:ext cx="5053685" cy="37590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336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2800" dirty="0"/>
              <a:t> на </a:t>
            </a:r>
            <a:r>
              <a:rPr lang="bg-BG" sz="2800" b="1" dirty="0"/>
              <a:t>бутоните</a:t>
            </a:r>
          </a:p>
          <a:p>
            <a:pPr lvl="1"/>
            <a:r>
              <a:rPr lang="en-US" sz="2400" b="1" dirty="0"/>
              <a:t>buttonConfirmDelete_Click</a:t>
            </a:r>
          </a:p>
          <a:p>
            <a:pPr lvl="1"/>
            <a:r>
              <a:rPr lang="en-US" sz="2400" b="1" dirty="0"/>
              <a:t>buttonCancelDelete_Click</a:t>
            </a:r>
            <a:endParaRPr lang="bg-BG" sz="2400" b="1" dirty="0"/>
          </a:p>
          <a:p>
            <a:pPr lvl="1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ред в таблица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  <a:p>
            <a:endParaRPr lang="bg-BG" sz="2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47B68-8C43-00E3-BDEA-777E60783169}"/>
              </a:ext>
            </a:extLst>
          </p:cNvPr>
          <p:cNvSpPr txBox="1">
            <a:spLocks/>
          </p:cNvSpPr>
          <p:nvPr/>
        </p:nvSpPr>
        <p:spPr>
          <a:xfrm>
            <a:off x="516001" y="2960870"/>
            <a:ext cx="11237029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buttonConfirmDelete_Click(object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this.dbContext.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Towns.Remove(this.town)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this.dbContext.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buttonCancelDelete_Click(object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63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метод-обработчик в </a:t>
            </a:r>
            <a:r>
              <a:rPr lang="bg-BG" sz="3000" b="1" dirty="0"/>
              <a:t>основната форма </a:t>
            </a:r>
            <a:r>
              <a:rPr lang="bg-BG" sz="3000" dirty="0"/>
              <a:t>за </a:t>
            </a:r>
            <a:r>
              <a:rPr lang="bg-BG" sz="3000" b="1" dirty="0">
                <a:solidFill>
                  <a:schemeClr val="bg1"/>
                </a:solidFill>
              </a:rPr>
              <a:t>визуализиране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FormDeleteTown</a:t>
            </a:r>
            <a:endParaRPr lang="bg-BG" sz="30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Визуализиране на форма за изтриване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7E24B-AB4F-4777-093A-11D118B4D7E4}"/>
              </a:ext>
            </a:extLst>
          </p:cNvPr>
          <p:cNvSpPr txBox="1">
            <a:spLocks/>
          </p:cNvSpPr>
          <p:nvPr/>
        </p:nvSpPr>
        <p:spPr>
          <a:xfrm>
            <a:off x="561000" y="3004143"/>
            <a:ext cx="11171346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private void buttonShowFormDeleteTown_Click(object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using (FormDeleteTown formDeleteTown =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FormDeleteTown((Town)townBindingSource.Current)</a:t>
            </a:r>
            <a:r>
              <a:rPr lang="en-GB" sz="16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if (formDeleteTown.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</a:t>
            </a:r>
            <a:r>
              <a:rPr lang="en-GB" sz="1600" b="1" noProof="1">
                <a:latin typeface="Consolas" panose="020B0609020204030204" pitchFamily="49" charset="0"/>
              </a:rPr>
              <a:t> == DialogResult.OK)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    townBindingSource.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RemoveCurrent()</a:t>
            </a:r>
            <a:r>
              <a:rPr lang="en-GB" sz="16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   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townBindingSource.DataSource </a:t>
            </a:r>
            <a:r>
              <a:rPr lang="en-GB" sz="1600" b="1" noProof="1">
                <a:latin typeface="Consolas" panose="020B0609020204030204" pitchFamily="49" charset="0"/>
              </a:rPr>
              <a:t>=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dbContext.Towns.ToList()</a:t>
            </a:r>
            <a:r>
              <a:rPr lang="en-GB" sz="16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7E30EC0-CB4E-6507-1B6A-B2253204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00" y="5236527"/>
            <a:ext cx="3825000" cy="442648"/>
          </a:xfrm>
          <a:prstGeom prst="wedgeRoundRectCallout">
            <a:avLst>
              <a:gd name="adj1" fmla="val -36025"/>
              <a:gd name="adj2" fmla="val -1675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Премахваме </a:t>
            </a:r>
            <a:r>
              <a:rPr lang="bg-BG" sz="2000" b="1" noProof="1">
                <a:solidFill>
                  <a:schemeClr val="accent1"/>
                </a:solidFill>
              </a:rPr>
              <a:t>текущия</a:t>
            </a:r>
            <a:r>
              <a:rPr lang="bg-BG" sz="2000" b="1" noProof="1">
                <a:solidFill>
                  <a:schemeClr val="bg2"/>
                </a:solidFill>
              </a:rPr>
              <a:t> елемент</a:t>
            </a:r>
            <a:endParaRPr lang="en-US" sz="20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24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Пускаме приложението с </a:t>
            </a:r>
            <a:r>
              <a:rPr lang="en-US" b="1" dirty="0">
                <a:solidFill>
                  <a:schemeClr val="bg1"/>
                </a:solidFill>
              </a:rPr>
              <a:t>[Ctrl + F5]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bg-BG" dirty="0"/>
              <a:t> нов</a:t>
            </a:r>
            <a:r>
              <a:rPr lang="bg-BG" b="1" dirty="0">
                <a:solidFill>
                  <a:schemeClr val="bg1"/>
                </a:solidFill>
              </a:rPr>
              <a:t> 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(</a:t>
            </a:r>
            <a:r>
              <a:rPr lang="en-US" dirty="0"/>
              <a:t>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C273D-0F13-F9A1-CC77-162478F40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85" y="3024000"/>
            <a:ext cx="4279900" cy="2908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A5024F-B292-8F85-7CD6-D7E4CB5C1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420" y="3024000"/>
            <a:ext cx="4279900" cy="2908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EA8E49B4-A80B-0800-04D4-25697BFD4B94}"/>
              </a:ext>
            </a:extLst>
          </p:cNvPr>
          <p:cNvSpPr/>
          <p:nvPr/>
        </p:nvSpPr>
        <p:spPr>
          <a:xfrm>
            <a:off x="5580732" y="4128686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320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Редактираме</a:t>
            </a:r>
            <a:r>
              <a:rPr lang="bg-BG" dirty="0"/>
              <a:t> съществуващ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22945-1562-8F44-204D-F4D83852E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00" y="2498162"/>
            <a:ext cx="4356100" cy="2946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ACDBBE-4E9F-FC4D-2DF9-13B70D2DC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902" y="2498162"/>
            <a:ext cx="4356100" cy="2946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E9096291-6001-8F2A-673F-29F4AC24E873}"/>
              </a:ext>
            </a:extLst>
          </p:cNvPr>
          <p:cNvSpPr/>
          <p:nvPr/>
        </p:nvSpPr>
        <p:spPr>
          <a:xfrm>
            <a:off x="5583779" y="3621898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8600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Изтриваме</a:t>
            </a:r>
            <a:r>
              <a:rPr lang="bg-BG" dirty="0"/>
              <a:t> съществуващ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5ADB5-5332-2C88-1B1E-FAD5627A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66" y="2498162"/>
            <a:ext cx="4356100" cy="2946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BBF3E0-B37D-EC90-D827-373733EF7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745" y="2498162"/>
            <a:ext cx="4356100" cy="2946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3244749D-D729-0D01-0C66-9A7D32904DBE}"/>
              </a:ext>
            </a:extLst>
          </p:cNvPr>
          <p:cNvSpPr/>
          <p:nvPr/>
        </p:nvSpPr>
        <p:spPr>
          <a:xfrm>
            <a:off x="5583385" y="3621898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379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3200" b="1" dirty="0">
                <a:solidFill>
                  <a:schemeClr val="accent1"/>
                </a:solidFill>
              </a:rPr>
              <a:t>CRUD</a:t>
            </a:r>
            <a:r>
              <a:rPr lang="en-GB" sz="3200" dirty="0"/>
              <a:t> </a:t>
            </a:r>
            <a:r>
              <a:rPr lang="bg-BG" sz="3200" dirty="0"/>
              <a:t>операции ​с </a:t>
            </a:r>
            <a:r>
              <a:rPr lang="en-GB" sz="3200" b="1" dirty="0"/>
              <a:t>Entity Framework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GB" sz="3000" b="1" dirty="0">
                <a:solidFill>
                  <a:schemeClr val="bg2"/>
                </a:solidFill>
              </a:rPr>
              <a:t>EF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позволява </a:t>
            </a:r>
            <a:r>
              <a:rPr lang="bg-BG" sz="3000" b="1" dirty="0">
                <a:solidFill>
                  <a:schemeClr val="accent1"/>
                </a:solidFill>
              </a:rPr>
              <a:t>манипулации</a:t>
            </a:r>
            <a:r>
              <a:rPr lang="bg-BG" sz="3000" dirty="0">
                <a:solidFill>
                  <a:schemeClr val="bg2"/>
                </a:solidFill>
              </a:rPr>
              <a:t> на </a:t>
            </a:r>
            <a:r>
              <a:rPr lang="bg-BG" sz="3000" b="1" dirty="0">
                <a:solidFill>
                  <a:schemeClr val="accent1"/>
                </a:solidFill>
              </a:rPr>
              <a:t>данни</a:t>
            </a:r>
            <a:r>
              <a:rPr lang="bg-BG" sz="3000" dirty="0">
                <a:solidFill>
                  <a:schemeClr val="bg2"/>
                </a:solidFill>
              </a:rPr>
              <a:t> от </a:t>
            </a:r>
            <a:r>
              <a:rPr lang="bg-BG" sz="3000" b="1" dirty="0">
                <a:solidFill>
                  <a:schemeClr val="bg2"/>
                </a:solidFill>
              </a:rPr>
              <a:t>БД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/>
                </a:solidFill>
              </a:rPr>
              <a:t>Добавяне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accent1"/>
                </a:solidFill>
              </a:rPr>
              <a:t>редактиране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/>
                </a:solidFill>
              </a:rPr>
              <a:t>изтриване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/>
                </a:solidFill>
              </a:rPr>
              <a:t>Модални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accent1"/>
                </a:solidFill>
              </a:rPr>
              <a:t>форми</a:t>
            </a:r>
            <a:r>
              <a:rPr lang="bg-BG" sz="3200" dirty="0"/>
              <a:t> в </a:t>
            </a:r>
            <a:r>
              <a:rPr lang="en-GB" sz="3200" b="1" dirty="0"/>
              <a:t>Windows Form</a:t>
            </a:r>
            <a:r>
              <a:rPr lang="en-US" sz="3200" b="1" dirty="0"/>
              <a:t>s</a:t>
            </a:r>
            <a:endParaRPr lang="bg-BG" sz="32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Основен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/>
                </a:solidFill>
              </a:rPr>
              <a:t>компонент</a:t>
            </a:r>
            <a:r>
              <a:rPr lang="bg-BG" sz="3000" dirty="0">
                <a:solidFill>
                  <a:schemeClr val="bg2"/>
                </a:solidFill>
              </a:rPr>
              <a:t> при създаването на </a:t>
            </a:r>
            <a:r>
              <a:rPr lang="en-US" sz="3000" b="1" dirty="0">
                <a:solidFill>
                  <a:schemeClr val="bg2"/>
                </a:solidFill>
              </a:rPr>
              <a:t>WinForms </a:t>
            </a:r>
            <a:r>
              <a:rPr lang="bg-BG" sz="3000" dirty="0">
                <a:solidFill>
                  <a:schemeClr val="bg2"/>
                </a:solidFill>
              </a:rPr>
              <a:t>приложения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Позволяват </a:t>
            </a:r>
            <a:r>
              <a:rPr lang="bg-BG" sz="3000" b="1" dirty="0">
                <a:solidFill>
                  <a:schemeClr val="bg2"/>
                </a:solidFill>
              </a:rPr>
              <a:t>достъп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bg2"/>
                </a:solidFill>
              </a:rPr>
              <a:t>единствено</a:t>
            </a:r>
            <a:r>
              <a:rPr lang="bg-BG" sz="3000" dirty="0">
                <a:solidFill>
                  <a:schemeClr val="bg2"/>
                </a:solidFill>
              </a:rPr>
              <a:t> след определено </a:t>
            </a:r>
            <a:r>
              <a:rPr lang="bg-BG" sz="3000" b="1" dirty="0">
                <a:solidFill>
                  <a:schemeClr val="accent1"/>
                </a:solidFill>
              </a:rPr>
              <a:t>действие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/>
                </a:solidFill>
              </a:rPr>
              <a:t>затварянето</a:t>
            </a:r>
            <a:r>
              <a:rPr lang="bg-BG" sz="3000" dirty="0">
                <a:solidFill>
                  <a:schemeClr val="bg2"/>
                </a:solidFill>
              </a:rPr>
              <a:t> им</a:t>
            </a:r>
            <a:endParaRPr lang="en-GB" sz="3000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1"/>
              <a:t>За създаване на </a:t>
            </a:r>
            <a:r>
              <a:rPr lang="bg-BG" b="1" noProof="1"/>
              <a:t>нов ред</a:t>
            </a:r>
            <a:r>
              <a:rPr lang="bg-BG" noProof="1"/>
              <a:t> в </a:t>
            </a:r>
            <a:r>
              <a:rPr lang="bg-BG" b="1" noProof="1"/>
              <a:t>БД</a:t>
            </a:r>
            <a:r>
              <a:rPr lang="bg-BG" noProof="1"/>
              <a:t>, използваме </a:t>
            </a:r>
            <a:r>
              <a:rPr lang="en-US" b="1" noProof="1">
                <a:solidFill>
                  <a:schemeClr val="bg1"/>
                </a:solidFill>
              </a:rPr>
              <a:t>DbSet.Add(…):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8B39CB9-2C78-6356-DCC8-89D13B019088}"/>
              </a:ext>
            </a:extLst>
          </p:cNvPr>
          <p:cNvSpPr txBox="1">
            <a:spLocks/>
          </p:cNvSpPr>
          <p:nvPr/>
        </p:nvSpPr>
        <p:spPr>
          <a:xfrm>
            <a:off x="446129" y="2357603"/>
            <a:ext cx="11306901" cy="40923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public static void CreateNewProject(SoftUniContext context)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Name = "Our Newest Project",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StartDate = new DateTime(2021, 1,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context.Projects.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Add(project)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context.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EE035F0-AEC7-DD1F-352D-FE197D254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000" y="5821479"/>
            <a:ext cx="4278558" cy="510609"/>
          </a:xfrm>
          <a:prstGeom prst="wedgeRoundRectCallout">
            <a:avLst>
              <a:gd name="adj1" fmla="val -62784"/>
              <a:gd name="adj2" fmla="val -572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И</a:t>
            </a:r>
            <a:r>
              <a:rPr lang="bg-BG" sz="2399" b="1" noProof="1">
                <a:solidFill>
                  <a:schemeClr val="bg2"/>
                </a:solidFill>
              </a:rPr>
              <a:t>зпълняване на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en-US" sz="2399" b="1" noProof="1">
                <a:solidFill>
                  <a:schemeClr val="accent1"/>
                </a:solidFill>
              </a:rPr>
              <a:t>SQL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78A368B-9947-EC1B-55A0-31122F623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6000" y="2969455"/>
            <a:ext cx="2475186" cy="919090"/>
          </a:xfrm>
          <a:prstGeom prst="wedgeRoundRectCallout">
            <a:avLst>
              <a:gd name="adj1" fmla="val -83593"/>
              <a:gd name="adj2" fmla="val -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Създаваме нов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Project </a:t>
            </a:r>
            <a:r>
              <a:rPr lang="bg-BG" sz="2399" b="1" noProof="1">
                <a:solidFill>
                  <a:schemeClr val="bg2"/>
                </a:solidFill>
              </a:rPr>
              <a:t>обект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11A43C8-3B0B-E316-2DC8-82BA85C0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000" y="4961189"/>
            <a:ext cx="4278558" cy="510609"/>
          </a:xfrm>
          <a:prstGeom prst="wedgeRoundRectCallout">
            <a:avLst>
              <a:gd name="adj1" fmla="val -60073"/>
              <a:gd name="adj2" fmla="val 39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Добавяме обекта към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DbSet</a:t>
            </a:r>
          </a:p>
        </p:txBody>
      </p:sp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noProof="1">
                <a:solidFill>
                  <a:schemeClr val="bg1"/>
                </a:solidFill>
              </a:rPr>
              <a:t>DbContext</a:t>
            </a:r>
            <a:r>
              <a:rPr lang="en-US" sz="2800" dirty="0"/>
              <a:t> </a:t>
            </a:r>
            <a:r>
              <a:rPr lang="bg-BG" sz="2800" dirty="0"/>
              <a:t>позволява </a:t>
            </a:r>
            <a:r>
              <a:rPr lang="bg-BG" sz="2800" b="1" dirty="0"/>
              <a:t>модифициране</a:t>
            </a:r>
            <a:r>
              <a:rPr lang="bg-BG" sz="2800" dirty="0"/>
              <a:t> на </a:t>
            </a:r>
            <a:r>
              <a:rPr lang="bg-BG" sz="2800" b="1" dirty="0"/>
              <a:t>обекти</a:t>
            </a:r>
            <a:r>
              <a:rPr lang="bg-BG" sz="2800" dirty="0"/>
              <a:t> и тяхното </a:t>
            </a:r>
            <a:r>
              <a:rPr lang="bg-BG" sz="2800" b="1" dirty="0"/>
              <a:t>запазване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  <a:endParaRPr lang="en-US" sz="2800" b="1" dirty="0"/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bg-BG" sz="2400" b="1" dirty="0"/>
              <a:t>Зареждаме</a:t>
            </a:r>
            <a:r>
              <a:rPr lang="bg-BG" sz="2400" dirty="0"/>
              <a:t> обект, </a:t>
            </a:r>
            <a:r>
              <a:rPr lang="bg-BG" sz="2400" b="1" dirty="0"/>
              <a:t>модифицираме</a:t>
            </a:r>
            <a:r>
              <a:rPr lang="bg-BG" sz="2400" dirty="0"/>
              <a:t> го и </a:t>
            </a:r>
            <a:r>
              <a:rPr lang="bg-BG" sz="2400" b="1" dirty="0"/>
              <a:t>извикваме</a:t>
            </a:r>
            <a:r>
              <a:rPr lang="en-US" sz="2400" dirty="0"/>
              <a:t> </a:t>
            </a:r>
            <a:r>
              <a:rPr lang="en-US" sz="2400" b="1" noProof="1">
                <a:solidFill>
                  <a:schemeClr val="bg1"/>
                </a:solidFill>
              </a:rPr>
              <a:t>SaveChanges</a:t>
            </a:r>
            <a:r>
              <a:rPr lang="en-US" sz="2400" b="1" dirty="0">
                <a:solidFill>
                  <a:schemeClr val="bg1"/>
                </a:solidFill>
              </a:rPr>
              <a:t>()</a:t>
            </a:r>
            <a:endParaRPr lang="bg-BG" sz="2400" b="1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</a:pPr>
            <a:r>
              <a:rPr lang="en-GB" sz="2800" b="1" dirty="0">
                <a:solidFill>
                  <a:schemeClr val="bg1"/>
                </a:solidFill>
              </a:rPr>
              <a:t>DbContext</a:t>
            </a:r>
            <a:r>
              <a:rPr lang="en-GB" sz="2800" dirty="0"/>
              <a:t> </a:t>
            </a:r>
            <a:r>
              <a:rPr lang="bg-BG" sz="2800" b="1" dirty="0"/>
              <a:t>автоматично</a:t>
            </a:r>
            <a:r>
              <a:rPr lang="bg-BG" sz="2800" dirty="0"/>
              <a:t> </a:t>
            </a:r>
            <a:r>
              <a:rPr lang="bg-BG" sz="2800" b="1" dirty="0"/>
              <a:t>проследява</a:t>
            </a:r>
            <a:r>
              <a:rPr lang="bg-BG" sz="2800" dirty="0"/>
              <a:t> всички </a:t>
            </a:r>
            <a:r>
              <a:rPr lang="bg-BG" sz="2800" b="1" dirty="0"/>
              <a:t>промени</a:t>
            </a:r>
            <a:r>
              <a:rPr lang="bg-BG" sz="2800" dirty="0"/>
              <a:t> на обекти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C58186C-662D-7B2B-BABD-FB6EB64645BE}"/>
              </a:ext>
            </a:extLst>
          </p:cNvPr>
          <p:cNvSpPr txBox="1">
            <a:spLocks/>
          </p:cNvSpPr>
          <p:nvPr/>
        </p:nvSpPr>
        <p:spPr>
          <a:xfrm>
            <a:off x="534520" y="3079357"/>
            <a:ext cx="11122959" cy="30461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public static string UpdateFirstEmployee(SoftUniContext context){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Employee employee = context.Employees.FirstOrDefault();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if (employee !=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{  employee.FirstName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context.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return employee.FirstName;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} return 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8960C538-F087-4D24-05AE-B1E9F368C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000" y="4788813"/>
            <a:ext cx="4425100" cy="510609"/>
          </a:xfrm>
          <a:prstGeom prst="wedgeRoundRectCallout">
            <a:avLst>
              <a:gd name="adj1" fmla="val -77404"/>
              <a:gd name="adj2" fmla="val -376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Изпълняване на </a:t>
            </a:r>
            <a:r>
              <a:rPr lang="en-US" sz="2399" b="1" noProof="1">
                <a:solidFill>
                  <a:schemeClr val="accent1"/>
                </a:solidFill>
              </a:rPr>
              <a:t>SQL UPDATE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CDE6803-4269-816E-6FB9-26B292BDC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703" y="4091845"/>
            <a:ext cx="4647034" cy="510609"/>
          </a:xfrm>
          <a:prstGeom prst="wedgeRoundRectCallout">
            <a:avLst>
              <a:gd name="adj1" fmla="val -32825"/>
              <a:gd name="adj2" fmla="val -921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accent1"/>
                </a:solidFill>
              </a:rPr>
              <a:t>SELECT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на първия запис подред</a:t>
            </a:r>
            <a:endParaRPr lang="en-US" sz="23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2800" b="1" dirty="0"/>
              <a:t>Изтриването</a:t>
            </a:r>
            <a:r>
              <a:rPr lang="bg-BG" sz="2800" dirty="0"/>
              <a:t> се извършва от </a:t>
            </a:r>
            <a:r>
              <a:rPr lang="bg-BG" sz="2800" b="1" dirty="0">
                <a:solidFill>
                  <a:schemeClr val="bg1"/>
                </a:solidFill>
              </a:rPr>
              <a:t>Remove() </a:t>
            </a:r>
            <a:r>
              <a:rPr lang="bg-BG" sz="2800" dirty="0"/>
              <a:t>на указана </a:t>
            </a:r>
            <a:r>
              <a:rPr lang="bg-BG" sz="2800" b="1" dirty="0"/>
              <a:t>колекция</a:t>
            </a:r>
            <a:r>
              <a:rPr lang="bg-BG" sz="2800" dirty="0"/>
              <a:t> от </a:t>
            </a:r>
            <a:r>
              <a:rPr lang="bg-BG" sz="2800" b="1" dirty="0"/>
              <a:t>обекти</a:t>
            </a:r>
          </a:p>
          <a:p>
            <a:pPr>
              <a:spcBef>
                <a:spcPts val="0"/>
              </a:spcBef>
            </a:pP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SaveChanges()</a:t>
            </a:r>
            <a:r>
              <a:rPr lang="bg-BG" sz="2800" dirty="0"/>
              <a:t> изпълнява действието за </a:t>
            </a:r>
            <a:r>
              <a:rPr lang="bg-BG" sz="2800" b="1" dirty="0"/>
              <a:t>изтриване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50BAF-95D1-64B4-0BC6-4457F5B3998F}"/>
              </a:ext>
            </a:extLst>
          </p:cNvPr>
          <p:cNvSpPr txBox="1">
            <a:spLocks/>
          </p:cNvSpPr>
          <p:nvPr/>
        </p:nvSpPr>
        <p:spPr>
          <a:xfrm>
            <a:off x="441510" y="2420766"/>
            <a:ext cx="11308980" cy="36077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public static string DeleteFirstProject(SoftUniContext context)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Project project = context.Projects.FirstOrDefault();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var entitiesWithProject = context.EmployeesProjects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.Where(x =&gt; x.ProjectId == project.ProjectId).ToList();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context.EmployeesProjects.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RemoveRange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(entitiesWithProject);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context.Projects.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(); return project.Name;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712B1FB-5E5C-57A0-5BD3-93CA278F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038" y="5810510"/>
            <a:ext cx="4001735" cy="783166"/>
          </a:xfrm>
          <a:prstGeom prst="wedgeRoundRectCallout">
            <a:avLst>
              <a:gd name="adj1" fmla="val -54634"/>
              <a:gd name="adj2" fmla="val -1256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Маркираме </a:t>
            </a:r>
            <a:r>
              <a:rPr lang="bg-BG" sz="2000" b="1" noProof="1">
                <a:solidFill>
                  <a:schemeClr val="accent1"/>
                </a:solidFill>
              </a:rPr>
              <a:t>обекта</a:t>
            </a:r>
            <a:r>
              <a:rPr lang="bg-BG" sz="2000" b="1" noProof="1">
                <a:solidFill>
                  <a:schemeClr val="bg2"/>
                </a:solidFill>
              </a:rPr>
              <a:t> за </a:t>
            </a:r>
            <a:r>
              <a:rPr lang="bg-BG" sz="2000" b="1" noProof="1">
                <a:solidFill>
                  <a:schemeClr val="accent1"/>
                </a:solidFill>
              </a:rPr>
              <a:t>изтриване</a:t>
            </a:r>
            <a:r>
              <a:rPr lang="bg-BG" sz="2000" b="1" noProof="1">
                <a:solidFill>
                  <a:schemeClr val="bg2"/>
                </a:solidFill>
              </a:rPr>
              <a:t> при </a:t>
            </a:r>
            <a:r>
              <a:rPr lang="bg-BG" sz="2000" b="1" noProof="1">
                <a:solidFill>
                  <a:schemeClr val="accent1"/>
                </a:solidFill>
              </a:rPr>
              <a:t>следващото </a:t>
            </a:r>
            <a:r>
              <a:rPr lang="bg-BG" sz="2000" b="1" noProof="1">
                <a:solidFill>
                  <a:schemeClr val="bg2"/>
                </a:solidFill>
              </a:rPr>
              <a:t>записване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6B2DA77-273C-AEA7-D1F4-97AE5C93F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90" y="6117118"/>
            <a:ext cx="4252892" cy="476558"/>
          </a:xfrm>
          <a:prstGeom prst="wedgeRoundRectCallout">
            <a:avLst>
              <a:gd name="adj1" fmla="val 21556"/>
              <a:gd name="adj2" fmla="val -1589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199" b="1" noProof="1">
                <a:solidFill>
                  <a:schemeClr val="bg2"/>
                </a:solidFill>
              </a:rPr>
              <a:t>Изпълняваме </a:t>
            </a:r>
            <a:r>
              <a:rPr lang="en-US" sz="2199" b="1" noProof="1">
                <a:solidFill>
                  <a:schemeClr val="accent1"/>
                </a:solidFill>
              </a:rPr>
              <a:t>SQL DELETE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CB5F952-1C2D-DB56-A571-3B4CFBDA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1653" y="4997415"/>
            <a:ext cx="2768837" cy="1123685"/>
          </a:xfrm>
          <a:prstGeom prst="wedgeRoundRectCallout">
            <a:avLst>
              <a:gd name="adj1" fmla="val -99812"/>
              <a:gd name="adj2" fmla="val -666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Изтриваме обекти от </a:t>
            </a:r>
            <a:r>
              <a:rPr lang="en-US" sz="2000" b="1" noProof="1">
                <a:solidFill>
                  <a:schemeClr val="accent1"/>
                </a:solidFill>
              </a:rPr>
              <a:t>EmployeesProjects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с дадено </a:t>
            </a:r>
            <a:r>
              <a:rPr lang="en-US" sz="2000" b="1" noProof="1">
                <a:solidFill>
                  <a:schemeClr val="accent1"/>
                </a:solidFill>
              </a:rPr>
              <a:t>ProjectId</a:t>
            </a:r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Извикване и манипулиране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Модални форми в </a:t>
            </a:r>
            <a:r>
              <a:rPr lang="en-US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DFF15-7005-7EFF-6375-3FA3FA681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742" y="1989000"/>
            <a:ext cx="2784516" cy="13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E89C19-C6DF-EF04-539C-11F89731A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87753-AE56-0C5D-11F0-569EFA9FD3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Немодална форма</a:t>
            </a:r>
          </a:p>
          <a:p>
            <a:pPr lvl="1"/>
            <a:r>
              <a:rPr lang="bg-BG" dirty="0"/>
              <a:t>Може да бъде използвана </a:t>
            </a:r>
            <a:r>
              <a:rPr lang="bg-BG" b="1" dirty="0">
                <a:solidFill>
                  <a:schemeClr val="bg1"/>
                </a:solidFill>
              </a:rPr>
              <a:t>едновременно</a:t>
            </a:r>
            <a:r>
              <a:rPr lang="bg-BG" dirty="0"/>
              <a:t> с други </a:t>
            </a:r>
            <a:r>
              <a:rPr lang="bg-BG" b="1" dirty="0"/>
              <a:t>форми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 блокира </a:t>
            </a:r>
            <a:r>
              <a:rPr lang="bg-BG" b="1" dirty="0"/>
              <a:t>действието</a:t>
            </a:r>
            <a:r>
              <a:rPr lang="bg-BG" dirty="0"/>
              <a:t> на другите </a:t>
            </a:r>
            <a:r>
              <a:rPr lang="bg-BG" b="1" dirty="0"/>
              <a:t>компоненти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256D-26B2-43F5-9F3B-866C4D29B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70598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Модална форма</a:t>
            </a:r>
          </a:p>
          <a:p>
            <a:pPr lvl="1"/>
            <a:r>
              <a:rPr lang="bg-BG" sz="3200" dirty="0"/>
              <a:t>При </a:t>
            </a:r>
            <a:r>
              <a:rPr lang="bg-BG" sz="3200" b="1" dirty="0"/>
              <a:t>показване</a:t>
            </a:r>
            <a:r>
              <a:rPr lang="bg-BG" sz="3200" dirty="0"/>
              <a:t> прави </a:t>
            </a:r>
            <a:r>
              <a:rPr lang="bg-BG" sz="3200" b="1" dirty="0">
                <a:solidFill>
                  <a:schemeClr val="bg1"/>
                </a:solidFill>
              </a:rPr>
              <a:t>неактивни</a:t>
            </a:r>
            <a:r>
              <a:rPr lang="bg-BG" sz="3200" dirty="0"/>
              <a:t> всички останали </a:t>
            </a:r>
            <a:r>
              <a:rPr lang="bg-BG" sz="3200" b="1" dirty="0"/>
              <a:t>форми</a:t>
            </a:r>
          </a:p>
          <a:p>
            <a:pPr lvl="1"/>
            <a:r>
              <a:rPr lang="bg-BG" sz="3200" dirty="0"/>
              <a:t>Позволява </a:t>
            </a:r>
            <a:r>
              <a:rPr lang="bg-BG" sz="3200" b="1" dirty="0"/>
              <a:t>достъп</a:t>
            </a:r>
            <a:r>
              <a:rPr lang="bg-BG" sz="3200" dirty="0"/>
              <a:t> </a:t>
            </a:r>
            <a:r>
              <a:rPr lang="bg-BG" sz="3200" b="1" dirty="0"/>
              <a:t>единствено</a:t>
            </a:r>
            <a:r>
              <a:rPr lang="bg-BG" sz="3200" dirty="0"/>
              <a:t> след някакво </a:t>
            </a:r>
            <a:r>
              <a:rPr lang="bg-BG" sz="3200" b="1" dirty="0">
                <a:solidFill>
                  <a:schemeClr val="bg1"/>
                </a:solidFill>
              </a:rPr>
              <a:t>действие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затварянето</a:t>
            </a:r>
            <a:r>
              <a:rPr lang="bg-BG" sz="3200" dirty="0"/>
              <a:t> ѝ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0F9834-5AF6-B8A4-FAF6-333EC20A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Модални и немодални форми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3309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39003</TotalTime>
  <Words>2274</Words>
  <Application>Microsoft Macintosh PowerPoint</Application>
  <PresentationFormat>Widescreen</PresentationFormat>
  <Paragraphs>429</Paragraphs>
  <Slides>50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SoftUni</vt:lpstr>
      <vt:lpstr>CRUD с Entity Framework и Windows Forms</vt:lpstr>
      <vt:lpstr>Съдържание</vt:lpstr>
      <vt:lpstr>CRUD операции с Entity Framework</vt:lpstr>
      <vt:lpstr>Какво е CRUD?</vt:lpstr>
      <vt:lpstr>Добавяне на данни</vt:lpstr>
      <vt:lpstr>Редактиране на данни</vt:lpstr>
      <vt:lpstr>Изтриване на данни</vt:lpstr>
      <vt:lpstr>Модални форми в Windows Forms</vt:lpstr>
      <vt:lpstr>Модални и немодални форми</vt:lpstr>
      <vt:lpstr>Добавяне на модална форма</vt:lpstr>
      <vt:lpstr>Модална форма за добавяне на ред в таблица</vt:lpstr>
      <vt:lpstr>Закачане на модална форма за бутон (1)</vt:lpstr>
      <vt:lpstr>Закачане на модална форма за бутон (2)</vt:lpstr>
      <vt:lpstr>Добавяне на ред в таблица</vt:lpstr>
      <vt:lpstr>Модална форма за редактиране на ред в таблица</vt:lpstr>
      <vt:lpstr>Закачане на модална форма за бутон</vt:lpstr>
      <vt:lpstr>Редактиране на ред в таблица</vt:lpstr>
      <vt:lpstr>Модална форма за изтриване на ред в таблица</vt:lpstr>
      <vt:lpstr>Закачане на модална форма за бутон</vt:lpstr>
      <vt:lpstr>Изтриване на ред в таблица</vt:lpstr>
      <vt:lpstr>Примерно приложение</vt:lpstr>
      <vt:lpstr>Създаване на WinForms приложение</vt:lpstr>
      <vt:lpstr>Инсталиране на EF пакети и Scaffold</vt:lpstr>
      <vt:lpstr>Свързване на данни</vt:lpstr>
      <vt:lpstr>Забраняване на редактиране на колона</vt:lpstr>
      <vt:lpstr>Свързване с EF Core</vt:lpstr>
      <vt:lpstr>Стартиране на приложението</vt:lpstr>
      <vt:lpstr>Добавяне на бутони</vt:lpstr>
      <vt:lpstr>Добавяне на бутони</vt:lpstr>
      <vt:lpstr>Създаване на модални форми</vt:lpstr>
      <vt:lpstr>Добавяне на компоненти за нов запис</vt:lpstr>
      <vt:lpstr>Модална форма за добавяне на нов ред</vt:lpstr>
      <vt:lpstr>Добавяне на нов ред (1)</vt:lpstr>
      <vt:lpstr>Добавяне на нов ред (2)</vt:lpstr>
      <vt:lpstr>Визуализиране на форма за добавяне</vt:lpstr>
      <vt:lpstr>Добавяне на компоненти за редактиране</vt:lpstr>
      <vt:lpstr>Модална форма за редактиране на ред в таблица</vt:lpstr>
      <vt:lpstr>Редактиране на ред в таблица (1)</vt:lpstr>
      <vt:lpstr>Редактиране на ред в таблица (2)</vt:lpstr>
      <vt:lpstr>Визуализиране на форма за редактиране</vt:lpstr>
      <vt:lpstr>Добавяне на компоненти за изтриване</vt:lpstr>
      <vt:lpstr>Модална форма за изтриване на ред в таблица</vt:lpstr>
      <vt:lpstr>Изтриване на ред в таблица</vt:lpstr>
      <vt:lpstr>Визуализиране на форма за изтриване</vt:lpstr>
      <vt:lpstr>Резултат (1)</vt:lpstr>
      <vt:lpstr>Резултат (2)</vt:lpstr>
      <vt:lpstr>Резултат (3)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Добавяне, редактиране и изтриване на данни от таблица в Windows Forms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330</cp:revision>
  <dcterms:created xsi:type="dcterms:W3CDTF">2018-05-23T13:08:44Z</dcterms:created>
  <dcterms:modified xsi:type="dcterms:W3CDTF">2024-05-21T10:51:00Z</dcterms:modified>
  <cp:category/>
</cp:coreProperties>
</file>