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2.jpg" ContentType="image/png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5"/>
  </p:notesMasterIdLst>
  <p:handoutMasterIdLst>
    <p:handoutMasterId r:id="rId16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10" r:id="rId9"/>
    <p:sldId id="608" r:id="rId10"/>
    <p:sldId id="609" r:id="rId11"/>
    <p:sldId id="602" r:id="rId12"/>
    <p:sldId id="504" r:id="rId13"/>
    <p:sldId id="50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Мултимедия и компютърна презентация" id="{83E617AB-ACB8-4344-AF3B-C7D5D9AC8EEF}">
          <p14:sldIdLst>
            <p14:sldId id="603"/>
            <p14:sldId id="604"/>
            <p14:sldId id="605"/>
          </p14:sldIdLst>
        </p14:section>
        <p14:section name="Елементи на слайд" id="{48443CA5-41CF-49FE-9B92-392779A0AE56}">
          <p14:sldIdLst>
            <p14:sldId id="606"/>
            <p14:sldId id="607"/>
            <p14:sldId id="610"/>
          </p14:sldIdLst>
        </p14:section>
        <p14:section name="MS PowerPoint" id="{2B737E8D-6C58-42FC-B525-551B13013AC1}">
          <p14:sldIdLst>
            <p14:sldId id="608"/>
            <p14:sldId id="609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03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486" y="7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54165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hyperlink" Target="https://github.com/BG-IT-Edu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Placeholder 3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470A4D1-1E62-4535-9EF6-4AC79EB4600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45" b="2545"/>
          <a:stretch/>
        </p:blipFill>
        <p:spPr>
          <a:xfrm>
            <a:off x="6390123" y="3400017"/>
            <a:ext cx="5248260" cy="2188983"/>
          </a:xfrm>
        </p:spPr>
      </p:pic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Курс</a:t>
            </a:r>
            <a:r>
              <a:rPr lang="bg-BG" sz="1400" dirty="0"/>
              <a:t> </a:t>
            </a:r>
            <a:r>
              <a:rPr lang="bg-BG" sz="1400" dirty="0" smtClean="0"/>
              <a:t>„</a:t>
            </a:r>
            <a:r>
              <a:rPr lang="bg-BG" dirty="0"/>
              <a:t>Въведнеие в компютърните презентации</a:t>
            </a:r>
            <a:r>
              <a:rPr lang="bg-BG" sz="1400" dirty="0" smtClean="0"/>
              <a:t>"</a:t>
            </a:r>
            <a:endParaRPr lang="en-US" sz="1400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4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Работна група "Образование по програмиране и ИТ"</a:t>
            </a:r>
          </a:p>
          <a:p>
            <a:r>
              <a:rPr lang="bg-BG" dirty="0"/>
              <a:t>Свободно учебно съдържание за учители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/>
              <a:t>Свободни учебни ресурси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3024977"/>
            <a:ext cx="1769683" cy="825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17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Форматиране на клетки: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Шрифт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рамка</a:t>
            </a:r>
            <a:r>
              <a:rPr lang="bg-BG" sz="2600" dirty="0" smtClean="0">
                <a:solidFill>
                  <a:schemeClr val="bg2"/>
                </a:solidFill>
              </a:rPr>
              <a:t>, </a:t>
            </a:r>
            <a:r>
              <a:rPr lang="bg-BG" sz="2600" b="1" dirty="0" smtClean="0">
                <a:solidFill>
                  <a:schemeClr val="bg2"/>
                </a:solidFill>
              </a:rPr>
              <a:t>подравняване</a:t>
            </a:r>
            <a:r>
              <a:rPr lang="en-US" sz="2600" dirty="0" smtClean="0">
                <a:solidFill>
                  <a:schemeClr val="bg2"/>
                </a:solidFill>
              </a:rPr>
              <a:t>,</a:t>
            </a:r>
            <a:r>
              <a:rPr lang="en-US" sz="2600" b="1" dirty="0" smtClean="0">
                <a:solidFill>
                  <a:schemeClr val="bg2"/>
                </a:solidFill>
              </a:rPr>
              <a:t> </a:t>
            </a:r>
            <a:r>
              <a:rPr lang="bg-BG" sz="2600" b="1" dirty="0" smtClean="0">
                <a:solidFill>
                  <a:schemeClr val="bg2"/>
                </a:solidFill>
              </a:rPr>
              <a:t>обединение на клетки</a:t>
            </a:r>
            <a:r>
              <a:rPr lang="bg-BG" sz="2600" dirty="0" smtClean="0">
                <a:solidFill>
                  <a:schemeClr val="bg2"/>
                </a:solidFill>
              </a:rPr>
              <a:t>...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Диаграми</a:t>
            </a:r>
            <a:r>
              <a:rPr lang="bg-BG" sz="2800" dirty="0">
                <a:solidFill>
                  <a:schemeClr val="bg2"/>
                </a:solidFill>
              </a:rPr>
              <a:t> – </a:t>
            </a:r>
            <a:r>
              <a:rPr lang="bg-BG" sz="2800" b="1" dirty="0">
                <a:solidFill>
                  <a:schemeClr val="bg2"/>
                </a:solidFill>
              </a:rPr>
              <a:t>графично онагледяване </a:t>
            </a:r>
            <a:r>
              <a:rPr lang="bg-BG" sz="2800" dirty="0">
                <a:solidFill>
                  <a:schemeClr val="bg2"/>
                </a:solidFill>
              </a:rPr>
              <a:t>на числовата </a:t>
            </a:r>
            <a:r>
              <a:rPr lang="bg-BG" sz="2800" b="1" dirty="0" smtClean="0">
                <a:solidFill>
                  <a:schemeClr val="bg2"/>
                </a:solidFill>
              </a:rPr>
              <a:t>информация</a:t>
            </a:r>
          </a:p>
          <a:p>
            <a:pPr marL="355600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Видове диаграми: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Колонна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Линейна</a:t>
            </a:r>
          </a:p>
          <a:p>
            <a:pPr marL="888666" lvl="1" indent="-355600">
              <a:lnSpc>
                <a:spcPct val="100000"/>
              </a:lnSpc>
              <a:spcAft>
                <a:spcPts val="1200"/>
              </a:spcAft>
              <a:buClr>
                <a:schemeClr val="bg2"/>
              </a:buClr>
            </a:pPr>
            <a:r>
              <a:rPr lang="bg-BG" sz="2600" b="1" dirty="0" smtClean="0">
                <a:solidFill>
                  <a:schemeClr val="bg2"/>
                </a:solidFill>
              </a:rPr>
              <a:t>Кръгова</a:t>
            </a:r>
            <a:endParaRPr lang="bg-BG" sz="2600" b="1" dirty="0">
              <a:solidFill>
                <a:schemeClr val="bg2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bg2"/>
              </a:buClr>
              <a:buNone/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 smtClean="0"/>
              <a:t>Мултимедия и компютърна презентация</a:t>
            </a:r>
            <a:endParaRPr lang="bg-BG" dirty="0" smtClean="0"/>
          </a:p>
          <a:p>
            <a:r>
              <a:rPr lang="bg-BG" dirty="0" smtClean="0"/>
              <a:t>Елементи на слайд</a:t>
            </a:r>
            <a:endParaRPr lang="bg-BG" dirty="0" smtClean="0"/>
          </a:p>
          <a:p>
            <a:r>
              <a:rPr lang="en-US" dirty="0" smtClean="0"/>
              <a:t>MS PowerPoint</a:t>
            </a:r>
          </a:p>
          <a:p>
            <a:r>
              <a:rPr lang="bg-BG" dirty="0" smtClean="0"/>
              <a:t>Режим на визуализация</a:t>
            </a:r>
          </a:p>
          <a:p>
            <a:r>
              <a:rPr lang="bg-BG" dirty="0" smtClean="0"/>
              <a:t>Изтриване и разместване на слайд</a:t>
            </a:r>
            <a:endParaRPr lang="bg-BG" dirty="0" smtClean="0"/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Мултимедия и компютърна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0" y="879395"/>
            <a:ext cx="5715000" cy="381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16041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Мултимедия</a:t>
            </a:r>
            <a:r>
              <a:rPr lang="bg-BG" dirty="0" smtClean="0"/>
              <a:t> – съчетание на </a:t>
            </a:r>
            <a:r>
              <a:rPr lang="bg-BG" b="1" dirty="0" smtClean="0"/>
              <a:t>различни</a:t>
            </a:r>
            <a:r>
              <a:rPr lang="bg-BG" dirty="0" smtClean="0"/>
              <a:t> по вид </a:t>
            </a:r>
            <a:r>
              <a:rPr lang="bg-BG" b="1" dirty="0" smtClean="0"/>
              <a:t>елементи</a:t>
            </a:r>
            <a:r>
              <a:rPr lang="bg-BG" dirty="0" smtClean="0"/>
              <a:t> като </a:t>
            </a:r>
            <a:r>
              <a:rPr lang="bg-BG" b="1" dirty="0" smtClean="0"/>
              <a:t>текст</a:t>
            </a:r>
            <a:r>
              <a:rPr lang="bg-BG" dirty="0" smtClean="0"/>
              <a:t>, </a:t>
            </a:r>
            <a:r>
              <a:rPr lang="bg-BG" b="1" dirty="0" smtClean="0"/>
              <a:t>звук</a:t>
            </a:r>
            <a:r>
              <a:rPr lang="bg-BG" dirty="0" smtClean="0"/>
              <a:t>, </a:t>
            </a:r>
            <a:r>
              <a:rPr lang="bg-BG" b="1" dirty="0" smtClean="0"/>
              <a:t>изображение</a:t>
            </a:r>
            <a:r>
              <a:rPr lang="bg-BG" dirty="0" smtClean="0"/>
              <a:t>, </a:t>
            </a:r>
            <a:r>
              <a:rPr lang="bg-BG" b="1" dirty="0" smtClean="0"/>
              <a:t>анимация</a:t>
            </a:r>
            <a:r>
              <a:rPr lang="bg-BG" dirty="0" smtClean="0"/>
              <a:t>, </a:t>
            </a:r>
            <a:r>
              <a:rPr lang="bg-BG" b="1" dirty="0" smtClean="0"/>
              <a:t>видео</a:t>
            </a:r>
            <a:r>
              <a:rPr lang="bg-BG" dirty="0" smtClean="0"/>
              <a:t>... </a:t>
            </a:r>
          </a:p>
          <a:p>
            <a:pPr lvl="1"/>
            <a:r>
              <a:rPr lang="bg-BG" dirty="0" smtClean="0"/>
              <a:t>Използва се с цел </a:t>
            </a:r>
            <a:r>
              <a:rPr lang="bg-BG" b="1" dirty="0" smtClean="0"/>
              <a:t>представяне на информация </a:t>
            </a:r>
            <a:r>
              <a:rPr lang="bg-BG" dirty="0" smtClean="0"/>
              <a:t>в </a:t>
            </a:r>
            <a:r>
              <a:rPr lang="bg-BG" b="1" dirty="0" smtClean="0"/>
              <a:t>подходящ вид</a:t>
            </a:r>
            <a:r>
              <a:rPr lang="bg-BG" dirty="0" smtClean="0"/>
              <a:t> пред публика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Мултимедия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6000" y="4284000"/>
            <a:ext cx="3015000" cy="1964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4023" y="4284000"/>
            <a:ext cx="2946822" cy="1964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5665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 smtClean="0"/>
              <a:t>͏</a:t>
            </a:r>
            <a:r>
              <a:rPr lang="ru-RU" b="1" dirty="0" smtClean="0">
                <a:solidFill>
                  <a:schemeClr val="bg1"/>
                </a:solidFill>
              </a:rPr>
              <a:t>Компютърната </a:t>
            </a:r>
            <a:r>
              <a:rPr lang="ru-RU" b="1" dirty="0">
                <a:solidFill>
                  <a:schemeClr val="bg1"/>
                </a:solidFill>
              </a:rPr>
              <a:t>презентация </a:t>
            </a:r>
            <a:r>
              <a:rPr lang="ru-RU" dirty="0" smtClean="0"/>
              <a:t>– </a:t>
            </a:r>
            <a:r>
              <a:rPr lang="ru-RU" b="1" dirty="0"/>
              <a:t>процес</a:t>
            </a:r>
            <a:r>
              <a:rPr lang="ru-RU" dirty="0"/>
              <a:t> и </a:t>
            </a:r>
            <a:r>
              <a:rPr lang="ru-RU" b="1" dirty="0"/>
              <a:t>средство</a:t>
            </a:r>
            <a:r>
              <a:rPr lang="ru-RU" dirty="0"/>
              <a:t> за </a:t>
            </a:r>
            <a:r>
              <a:rPr lang="ru-RU" b="1" dirty="0"/>
              <a:t>представяне</a:t>
            </a:r>
            <a:r>
              <a:rPr lang="ru-RU" dirty="0"/>
              <a:t> на информация, данни или идеи </a:t>
            </a:r>
            <a:r>
              <a:rPr lang="ru-RU" b="1" dirty="0"/>
              <a:t>пред </a:t>
            </a:r>
            <a:r>
              <a:rPr lang="ru-RU" b="1" dirty="0" smtClean="0"/>
              <a:t>аудитория</a:t>
            </a:r>
            <a:endParaRPr lang="en-US" b="1" dirty="0" smtClean="0"/>
          </a:p>
          <a:p>
            <a:pPr lvl="1"/>
            <a:r>
              <a:rPr lang="ru-RU" dirty="0"/>
              <a:t>Използва </a:t>
            </a:r>
            <a:r>
              <a:rPr lang="ru-RU" b="1" dirty="0"/>
              <a:t>компютър</a:t>
            </a:r>
            <a:r>
              <a:rPr lang="ru-RU" dirty="0"/>
              <a:t> и </a:t>
            </a:r>
            <a:r>
              <a:rPr lang="ru-RU" b="1" dirty="0"/>
              <a:t>специален </a:t>
            </a:r>
            <a:r>
              <a:rPr lang="ru-RU" b="1" dirty="0" smtClean="0"/>
              <a:t>софтуер</a:t>
            </a:r>
            <a:endParaRPr lang="en-US" b="1" dirty="0" smtClean="0"/>
          </a:p>
          <a:p>
            <a:pPr lvl="1"/>
            <a:r>
              <a:rPr lang="ru-RU" dirty="0"/>
              <a:t>Включва визуални елементи като </a:t>
            </a:r>
            <a:r>
              <a:rPr lang="ru-RU" b="1" dirty="0"/>
              <a:t>слайдове</a:t>
            </a:r>
            <a:r>
              <a:rPr lang="ru-RU" dirty="0"/>
              <a:t>, </a:t>
            </a:r>
            <a:r>
              <a:rPr lang="ru-RU" b="1" dirty="0" smtClean="0"/>
              <a:t>графики</a:t>
            </a:r>
            <a:r>
              <a:rPr lang="ru-RU" dirty="0" smtClean="0"/>
              <a:t> и </a:t>
            </a:r>
            <a:r>
              <a:rPr lang="ru-RU" b="1" dirty="0" smtClean="0"/>
              <a:t>др. мултимедийни елементи</a:t>
            </a:r>
            <a:endParaRPr lang="en-US" b="1" dirty="0" smtClean="0"/>
          </a:p>
          <a:p>
            <a:r>
              <a:rPr lang="bg-BG" dirty="0" smtClean="0"/>
              <a:t>Използва се за:</a:t>
            </a:r>
          </a:p>
          <a:p>
            <a:pPr lvl="1"/>
            <a:r>
              <a:rPr lang="bg-BG" b="1" dirty="0" smtClean="0"/>
              <a:t>Обучение</a:t>
            </a:r>
          </a:p>
          <a:p>
            <a:pPr lvl="1"/>
            <a:r>
              <a:rPr lang="bg-BG" dirty="0" smtClean="0"/>
              <a:t>Представяне на </a:t>
            </a:r>
            <a:r>
              <a:rPr lang="bg-BG" b="1" dirty="0" smtClean="0"/>
              <a:t>проекти</a:t>
            </a:r>
            <a:r>
              <a:rPr lang="bg-BG" dirty="0" smtClean="0"/>
              <a:t> и </a:t>
            </a:r>
            <a:r>
              <a:rPr lang="bg-BG" b="1" dirty="0" smtClean="0"/>
              <a:t>доклади</a:t>
            </a:r>
          </a:p>
          <a:p>
            <a:r>
              <a:rPr lang="bg-BG" dirty="0" smtClean="0"/>
              <a:t>Улесняват </a:t>
            </a:r>
            <a:r>
              <a:rPr lang="bg-BG" b="1" dirty="0" smtClean="0"/>
              <a:t>разбирането</a:t>
            </a:r>
            <a:r>
              <a:rPr lang="bg-BG" dirty="0" smtClean="0"/>
              <a:t> и </a:t>
            </a:r>
            <a:r>
              <a:rPr lang="bg-BG" b="1" dirty="0" smtClean="0"/>
              <a:t>запомнянето</a:t>
            </a:r>
            <a:r>
              <a:rPr lang="bg-BG" dirty="0" smtClean="0"/>
              <a:t> на съдържанието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Компютърна презентация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68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Основна част от компютърните презентации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Елементи на </a:t>
            </a:r>
            <a:r>
              <a:rPr lang="bg-BG" dirty="0" smtClean="0"/>
              <a:t>слайд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252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b="1" dirty="0" smtClean="0"/>
              <a:t>Текст</a:t>
            </a:r>
            <a:r>
              <a:rPr lang="bg-BG" dirty="0" smtClean="0"/>
              <a:t> – форматира се, както при </a:t>
            </a:r>
            <a:r>
              <a:rPr lang="en-US" b="1" dirty="0" smtClean="0"/>
              <a:t>MS Word</a:t>
            </a:r>
          </a:p>
          <a:p>
            <a:r>
              <a:rPr lang="bg-BG" b="1" dirty="0" smtClean="0"/>
              <a:t>Заглавен надпис </a:t>
            </a:r>
            <a:r>
              <a:rPr lang="bg-BG" dirty="0" smtClean="0"/>
              <a:t>– използва се за заглавия</a:t>
            </a:r>
          </a:p>
          <a:p>
            <a:r>
              <a:rPr lang="bg-BG" b="1" dirty="0" smtClean="0"/>
              <a:t>Графично изображение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Изображение</a:t>
            </a:r>
          </a:p>
          <a:p>
            <a:pPr lvl="1"/>
            <a:r>
              <a:rPr lang="bg-BG" dirty="0" smtClean="0"/>
              <a:t>Диаграма</a:t>
            </a:r>
          </a:p>
          <a:p>
            <a:pPr lvl="1"/>
            <a:r>
              <a:rPr lang="bg-BG" dirty="0" smtClean="0"/>
              <a:t>Видеоклип </a:t>
            </a:r>
          </a:p>
          <a:p>
            <a:r>
              <a:rPr lang="bg-BG" b="1" dirty="0" smtClean="0"/>
              <a:t>Организационни елементи:</a:t>
            </a:r>
          </a:p>
          <a:p>
            <a:pPr lvl="1"/>
            <a:r>
              <a:rPr lang="bg-BG" dirty="0" smtClean="0"/>
              <a:t>Линий</a:t>
            </a:r>
          </a:p>
          <a:p>
            <a:pPr lvl="1"/>
            <a:r>
              <a:rPr lang="bg-BG" dirty="0" smtClean="0"/>
              <a:t>Рамки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Елементи на слайд 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71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Елементи на </a:t>
            </a:r>
            <a:r>
              <a:rPr lang="bg-BG" dirty="0" smtClean="0"/>
              <a:t>слайд (2)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40" t="21586" r="4229" b="14226"/>
          <a:stretch/>
        </p:blipFill>
        <p:spPr>
          <a:xfrm>
            <a:off x="0" y="1089000"/>
            <a:ext cx="12192000" cy="5805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auto">
          <a:xfrm>
            <a:off x="606000" y="1126541"/>
            <a:ext cx="1800000" cy="556797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2768599" y="1313813"/>
            <a:ext cx="2970000" cy="720000"/>
          </a:xfrm>
          <a:prstGeom prst="wedgeRoundRectCallout">
            <a:avLst>
              <a:gd name="adj1" fmla="val -58997"/>
              <a:gd name="adj2" fmla="val -287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Заглавен надпис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101000" y="2394000"/>
            <a:ext cx="5850000" cy="3555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516000" y="6084000"/>
            <a:ext cx="1440000" cy="720000"/>
          </a:xfrm>
          <a:prstGeom prst="wedgeRoundRectCallout">
            <a:avLst>
              <a:gd name="adj1" fmla="val 60727"/>
              <a:gd name="adj2" fmla="val -57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941000" y="1818338"/>
            <a:ext cx="3240000" cy="4760662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4529995" y="5866688"/>
            <a:ext cx="2817600" cy="927787"/>
          </a:xfrm>
          <a:prstGeom prst="wedgeRoundRectCallout">
            <a:avLst>
              <a:gd name="adj1" fmla="val 65069"/>
              <a:gd name="adj2" fmla="val -893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Графично изображение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3745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>
          <a:xfrm>
            <a:off x="615109" y="5585915"/>
            <a:ext cx="10961783" cy="1218109"/>
          </a:xfrm>
        </p:spPr>
        <p:txBody>
          <a:bodyPr/>
          <a:lstStyle/>
          <a:p>
            <a:r>
              <a:rPr lang="bg-BG" dirty="0" smtClean="0"/>
              <a:t>Програма за създаване на компютърни презентации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Microsoft PowerPoint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000" y="1475127"/>
            <a:ext cx="2520000" cy="23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602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4331</TotalTime>
  <Words>431</Words>
  <Application>Microsoft Office PowerPoint</Application>
  <PresentationFormat>Widescreen</PresentationFormat>
  <Paragraphs>81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Calibri</vt:lpstr>
      <vt:lpstr>Consolas</vt:lpstr>
      <vt:lpstr>Wingdings</vt:lpstr>
      <vt:lpstr>SoftUni</vt:lpstr>
      <vt:lpstr>Свободни учебни ресурси</vt:lpstr>
      <vt:lpstr>Съдържание</vt:lpstr>
      <vt:lpstr>Мултимедия и компютърна презентация</vt:lpstr>
      <vt:lpstr>Мултимедия</vt:lpstr>
      <vt:lpstr>Компютърна презентация</vt:lpstr>
      <vt:lpstr>Елементи на слайд</vt:lpstr>
      <vt:lpstr>Елементи на слайд (1)</vt:lpstr>
      <vt:lpstr>Елементи на слайд (2)</vt:lpstr>
      <vt:lpstr>Microsoft PowerPoint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Foundation - Open Courseware</dc:title>
  <dc:subject>Software Development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150</cp:revision>
  <dcterms:created xsi:type="dcterms:W3CDTF">2018-05-23T13:08:44Z</dcterms:created>
  <dcterms:modified xsi:type="dcterms:W3CDTF">2023-10-07T16:35:54Z</dcterms:modified>
  <cp:category/>
</cp:coreProperties>
</file>