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03" r:id="rId2"/>
    <p:sldId id="276" r:id="rId3"/>
    <p:sldId id="1240" r:id="rId4"/>
    <p:sldId id="1241" r:id="rId5"/>
    <p:sldId id="1244" r:id="rId6"/>
    <p:sldId id="1245" r:id="rId7"/>
    <p:sldId id="1251" r:id="rId8"/>
    <p:sldId id="1252" r:id="rId9"/>
    <p:sldId id="1246" r:id="rId10"/>
    <p:sldId id="1276" r:id="rId11"/>
    <p:sldId id="1247" r:id="rId12"/>
    <p:sldId id="1275" r:id="rId13"/>
    <p:sldId id="1254" r:id="rId14"/>
    <p:sldId id="1248" r:id="rId15"/>
    <p:sldId id="1253" r:id="rId16"/>
    <p:sldId id="1250" r:id="rId17"/>
    <p:sldId id="1249" r:id="rId18"/>
    <p:sldId id="1277" r:id="rId19"/>
    <p:sldId id="1255" r:id="rId20"/>
    <p:sldId id="1256" r:id="rId21"/>
    <p:sldId id="1257" r:id="rId22"/>
    <p:sldId id="1260" r:id="rId23"/>
    <p:sldId id="1258" r:id="rId24"/>
    <p:sldId id="1259" r:id="rId25"/>
    <p:sldId id="1262" r:id="rId26"/>
    <p:sldId id="1263" r:id="rId27"/>
    <p:sldId id="1264" r:id="rId28"/>
    <p:sldId id="1265" r:id="rId29"/>
    <p:sldId id="1266" r:id="rId30"/>
    <p:sldId id="1267" r:id="rId31"/>
    <p:sldId id="1268" r:id="rId32"/>
    <p:sldId id="1269" r:id="rId33"/>
    <p:sldId id="1270" r:id="rId34"/>
    <p:sldId id="1271" r:id="rId35"/>
    <p:sldId id="1272" r:id="rId36"/>
    <p:sldId id="1274" r:id="rId37"/>
    <p:sldId id="1273" r:id="rId38"/>
    <p:sldId id="349" r:id="rId39"/>
    <p:sldId id="504" r:id="rId40"/>
    <p:sldId id="5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B499CC0-4C01-4237-B31D-218BEA1EE0A0}">
          <p14:sldIdLst>
            <p14:sldId id="503"/>
            <p14:sldId id="276"/>
          </p14:sldIdLst>
        </p14:section>
        <p14:section name="Таблици и релации" id="{2C38B3DC-2A92-418F-8F14-3EFFE6A2102E}">
          <p14:sldIdLst>
            <p14:sldId id="1240"/>
            <p14:sldId id="1241"/>
            <p14:sldId id="1244"/>
            <p14:sldId id="1245"/>
            <p14:sldId id="1251"/>
            <p14:sldId id="1252"/>
            <p14:sldId id="1246"/>
            <p14:sldId id="1276"/>
            <p14:sldId id="1247"/>
            <p14:sldId id="1275"/>
            <p14:sldId id="1254"/>
          </p14:sldIdLst>
        </p14:section>
        <p14:section name="Връзки между таблици" id="{F97EBBB8-33ED-4EE6-AC54-E825BB4BAD72}">
          <p14:sldIdLst>
            <p14:sldId id="1248"/>
            <p14:sldId id="1253"/>
            <p14:sldId id="1250"/>
            <p14:sldId id="1249"/>
            <p14:sldId id="1277"/>
          </p14:sldIdLst>
        </p14:section>
        <p14:section name="Визуално създаване и свързване на таблици" id="{5119ABC9-35C0-4A6E-8D87-2EC5E4347A32}">
          <p14:sldIdLst>
            <p14:sldId id="1255"/>
            <p14:sldId id="1256"/>
            <p14:sldId id="1257"/>
            <p14:sldId id="1260"/>
            <p14:sldId id="1258"/>
            <p14:sldId id="1259"/>
            <p14:sldId id="1262"/>
            <p14:sldId id="1263"/>
            <p14:sldId id="1264"/>
            <p14:sldId id="1265"/>
            <p14:sldId id="1266"/>
            <p14:sldId id="1267"/>
            <p14:sldId id="1268"/>
            <p14:sldId id="1269"/>
          </p14:sldIdLst>
        </p14:section>
        <p14:section name="Визуално попълване на данни в таблици" id="{AC423F64-1777-484A-9AFD-E9BA40738CB9}">
          <p14:sldIdLst>
            <p14:sldId id="1270"/>
            <p14:sldId id="1271"/>
            <p14:sldId id="1272"/>
            <p14:sldId id="1274"/>
            <p14:sldId id="1273"/>
          </p14:sldIdLst>
        </p14:section>
        <p14:section name="Обобщение" id="{775FCB14-B379-495B-B965-30B707A8FDA5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9F0035-90D5-4D0E-9161-615C831B0ABF}" v="8" dt="2023-10-06T16:00:18.04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431" autoAdjust="0"/>
  </p:normalViewPr>
  <p:slideViewPr>
    <p:cSldViewPr showGuides="1">
      <p:cViewPr varScale="1">
        <p:scale>
          <a:sx n="104" d="100"/>
          <a:sy n="104" d="100"/>
        </p:scale>
        <p:origin x="792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709F0035-90D5-4D0E-9161-615C831B0ABF}"/>
    <pc:docChg chg="custSel addSld delSld modSld modSection">
      <pc:chgData name="Spasko Katsarski" userId="cc8518145bc96298" providerId="LiveId" clId="{709F0035-90D5-4D0E-9161-615C831B0ABF}" dt="2023-10-06T15:59:30.618" v="39" actId="1036"/>
      <pc:docMkLst>
        <pc:docMk/>
      </pc:docMkLst>
      <pc:sldChg chg="del">
        <pc:chgData name="Spasko Katsarski" userId="cc8518145bc96298" providerId="LiveId" clId="{709F0035-90D5-4D0E-9161-615C831B0ABF}" dt="2023-10-06T15:57:34.958" v="7" actId="47"/>
        <pc:sldMkLst>
          <pc:docMk/>
          <pc:sldMk cId="3696009220" sldId="256"/>
        </pc:sldMkLst>
      </pc:sldChg>
      <pc:sldChg chg="modSp">
        <pc:chgData name="Spasko Katsarski" userId="cc8518145bc96298" providerId="LiveId" clId="{709F0035-90D5-4D0E-9161-615C831B0ABF}" dt="2023-10-06T15:57:54.987" v="12" actId="207"/>
        <pc:sldMkLst>
          <pc:docMk/>
          <pc:sldMk cId="2675473223" sldId="349"/>
        </pc:sldMkLst>
        <pc:spChg chg="mod">
          <ac:chgData name="Spasko Katsarski" userId="cc8518145bc96298" providerId="LiveId" clId="{709F0035-90D5-4D0E-9161-615C831B0ABF}" dt="2023-10-06T15:57:54.987" v="12" actId="207"/>
          <ac:spMkLst>
            <pc:docMk/>
            <pc:sldMk cId="2675473223" sldId="349"/>
            <ac:spMk id="14" creationId="{0E49D336-45B6-44D3-97C4-E28F8DEA2022}"/>
          </ac:spMkLst>
        </pc:spChg>
      </pc:sldChg>
      <pc:sldChg chg="addSp delSp modSp mod">
        <pc:chgData name="Spasko Katsarski" userId="cc8518145bc96298" providerId="LiveId" clId="{709F0035-90D5-4D0E-9161-615C831B0ABF}" dt="2023-10-06T15:57:24.080" v="5"/>
        <pc:sldMkLst>
          <pc:docMk/>
          <pc:sldMk cId="3088890168" sldId="503"/>
        </pc:sldMkLst>
        <pc:spChg chg="del">
          <ac:chgData name="Spasko Katsarski" userId="cc8518145bc96298" providerId="LiveId" clId="{709F0035-90D5-4D0E-9161-615C831B0ABF}" dt="2023-10-06T15:57:00.233" v="0" actId="478"/>
          <ac:spMkLst>
            <pc:docMk/>
            <pc:sldMk cId="3088890168" sldId="503"/>
            <ac:spMk id="2" creationId="{C8EBD0F2-9E55-C3C1-BA04-6C6D8506021D}"/>
          </ac:spMkLst>
        </pc:spChg>
        <pc:spChg chg="mod">
          <ac:chgData name="Spasko Katsarski" userId="cc8518145bc96298" providerId="LiveId" clId="{709F0035-90D5-4D0E-9161-615C831B0ABF}" dt="2023-10-06T15:57:04.402" v="2" actId="27636"/>
          <ac:spMkLst>
            <pc:docMk/>
            <pc:sldMk cId="3088890168" sldId="503"/>
            <ac:spMk id="9" creationId="{FA396BB6-2053-4690-9672-BC528007D370}"/>
          </ac:spMkLst>
        </pc:spChg>
        <pc:spChg chg="mod">
          <ac:chgData name="Spasko Katsarski" userId="cc8518145bc96298" providerId="LiveId" clId="{709F0035-90D5-4D0E-9161-615C831B0ABF}" dt="2023-10-06T15:57:08.260" v="3"/>
          <ac:spMkLst>
            <pc:docMk/>
            <pc:sldMk cId="3088890168" sldId="503"/>
            <ac:spMk id="10" creationId="{F585BC4C-0F13-4FD4-8F23-99FD46618370}"/>
          </ac:spMkLst>
        </pc:spChg>
        <pc:picChg chg="add mod">
          <ac:chgData name="Spasko Katsarski" userId="cc8518145bc96298" providerId="LiveId" clId="{709F0035-90D5-4D0E-9161-615C831B0ABF}" dt="2023-10-06T15:57:24.080" v="5"/>
          <ac:picMkLst>
            <pc:docMk/>
            <pc:sldMk cId="3088890168" sldId="503"/>
            <ac:picMk id="4" creationId="{0277C45F-41D3-C515-3872-CF1271EBDCEB}"/>
          </ac:picMkLst>
        </pc:picChg>
        <pc:picChg chg="mod">
          <ac:chgData name="Spasko Katsarski" userId="cc8518145bc96298" providerId="LiveId" clId="{709F0035-90D5-4D0E-9161-615C831B0ABF}" dt="2023-10-06T15:57:12.306" v="4" actId="1076"/>
          <ac:picMkLst>
            <pc:docMk/>
            <pc:sldMk cId="3088890168" sldId="503"/>
            <ac:picMk id="13" creationId="{00000000-0000-0000-0000-000000000000}"/>
          </ac:picMkLst>
        </pc:picChg>
      </pc:sldChg>
      <pc:sldChg chg="add">
        <pc:chgData name="Spasko Katsarski" userId="cc8518145bc96298" providerId="LiveId" clId="{709F0035-90D5-4D0E-9161-615C831B0ABF}" dt="2023-10-06T15:57:33.364" v="6"/>
        <pc:sldMkLst>
          <pc:docMk/>
          <pc:sldMk cId="1732530328" sldId="504"/>
        </pc:sldMkLst>
      </pc:sldChg>
      <pc:sldChg chg="modSp mod">
        <pc:chgData name="Spasko Katsarski" userId="cc8518145bc96298" providerId="LiveId" clId="{709F0035-90D5-4D0E-9161-615C831B0ABF}" dt="2023-10-06T15:59:21.385" v="28" actId="20577"/>
        <pc:sldMkLst>
          <pc:docMk/>
          <pc:sldMk cId="3270496735" sldId="1240"/>
        </pc:sldMkLst>
        <pc:spChg chg="mod">
          <ac:chgData name="Spasko Katsarski" userId="cc8518145bc96298" providerId="LiveId" clId="{709F0035-90D5-4D0E-9161-615C831B0ABF}" dt="2023-10-06T15:58:28.142" v="20" actId="1036"/>
          <ac:spMkLst>
            <pc:docMk/>
            <pc:sldMk cId="3270496735" sldId="1240"/>
            <ac:spMk id="6" creationId="{A54C885A-4871-D987-D618-691E72C67688}"/>
          </ac:spMkLst>
        </pc:spChg>
        <pc:spChg chg="mod">
          <ac:chgData name="Spasko Katsarski" userId="cc8518145bc96298" providerId="LiveId" clId="{709F0035-90D5-4D0E-9161-615C831B0ABF}" dt="2023-10-06T15:59:21.385" v="28" actId="20577"/>
          <ac:spMkLst>
            <pc:docMk/>
            <pc:sldMk cId="3270496735" sldId="1240"/>
            <ac:spMk id="8" creationId="{A621C059-58CF-09A1-46D3-0B4A3F54F7F0}"/>
          </ac:spMkLst>
        </pc:spChg>
      </pc:sldChg>
      <pc:sldChg chg="modSp mod">
        <pc:chgData name="Spasko Katsarski" userId="cc8518145bc96298" providerId="LiveId" clId="{709F0035-90D5-4D0E-9161-615C831B0ABF}" dt="2023-10-06T15:59:30.618" v="39" actId="1036"/>
        <pc:sldMkLst>
          <pc:docMk/>
          <pc:sldMk cId="1088849208" sldId="1248"/>
        </pc:sldMkLst>
        <pc:spChg chg="mod">
          <ac:chgData name="Spasko Katsarski" userId="cc8518145bc96298" providerId="LiveId" clId="{709F0035-90D5-4D0E-9161-615C831B0ABF}" dt="2023-10-06T15:59:30.618" v="39" actId="1036"/>
          <ac:spMkLst>
            <pc:docMk/>
            <pc:sldMk cId="1088849208" sldId="1248"/>
            <ac:spMk id="5" creationId="{F9BEC40A-61C9-D1C1-8943-23AD94E749A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12.4.2024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67D1E821-AB95-2839-7011-635B5801AC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69167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77705D-BA44-F03C-BC9C-444C2FFBFE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3300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4B5E673-EAA7-169A-3970-09414393A2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84940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FCEAF337-623E-5778-ED14-3D4A3C01D9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5681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6964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8A035D0-782F-EEA9-7A9E-16C4865EF5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8034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047928-BA54-CE92-F7BB-847BB0671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39413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B00608-0791-F3EB-9445-35F28CF235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66453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22292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3FA3B5-C031-EBE4-A6A9-FC0FED84C5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01149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5460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Първичен и външен ключ. Връзки между таблици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800" dirty="0"/>
              <a:t>Моделиране на бази данни</a:t>
            </a:r>
          </a:p>
        </p:txBody>
      </p:sp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0277C45F-41D3-C515-3872-CF1271EB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  <p:pic>
        <p:nvPicPr>
          <p:cNvPr id="5" name="Picture 4" descr="A logo of a network&#10;&#10;Description automatically generated">
            <a:extLst>
              <a:ext uri="{FF2B5EF4-FFF2-40B4-BE49-F238E27FC236}">
                <a16:creationId xmlns:a16="http://schemas.microsoft.com/office/drawing/2014/main" id="{4F4538C6-9034-0816-7542-EA323E77B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687" y="2321999"/>
            <a:ext cx="3114002" cy="311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9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E68485-CA60-2853-E541-883D85716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F3451-B5AD-5CDC-D546-CDA502B9D9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Комбиниран ключ </a:t>
            </a:r>
            <a:r>
              <a:rPr lang="bg-BG" sz="3400" dirty="0"/>
              <a:t>(</a:t>
            </a:r>
            <a:r>
              <a:rPr lang="en-US" sz="3400" dirty="0"/>
              <a:t>Composite Key)</a:t>
            </a:r>
          </a:p>
          <a:p>
            <a:pPr lvl="1">
              <a:lnSpc>
                <a:spcPct val="100000"/>
              </a:lnSpc>
            </a:pPr>
            <a:r>
              <a:rPr lang="ru-RU" sz="3200" dirty="0"/>
              <a:t>Създава се чрез комбинация от </a:t>
            </a:r>
            <a:r>
              <a:rPr lang="ru-RU" sz="3200" b="1" dirty="0">
                <a:solidFill>
                  <a:schemeClr val="bg1"/>
                </a:solidFill>
              </a:rPr>
              <a:t>две или повече </a:t>
            </a:r>
            <a:r>
              <a:rPr lang="ru-RU" sz="3200" dirty="0"/>
              <a:t>полета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200" dirty="0"/>
              <a:t>Релацията се нарича </a:t>
            </a:r>
            <a:r>
              <a:rPr lang="bg-BG" sz="3200" b="1" dirty="0">
                <a:solidFill>
                  <a:schemeClr val="bg1"/>
                </a:solidFill>
              </a:rPr>
              <a:t>много</a:t>
            </a:r>
            <a:r>
              <a:rPr lang="bg-BG" sz="3200" dirty="0"/>
              <a:t> към </a:t>
            </a:r>
            <a:r>
              <a:rPr lang="bg-BG" sz="3200" b="1" dirty="0">
                <a:solidFill>
                  <a:schemeClr val="bg1"/>
                </a:solidFill>
              </a:rPr>
              <a:t>много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Many-to-Many</a:t>
            </a:r>
            <a:r>
              <a:rPr lang="en-US" sz="3200" dirty="0"/>
              <a:t>)</a:t>
            </a:r>
          </a:p>
          <a:p>
            <a:pPr>
              <a:lnSpc>
                <a:spcPct val="100000"/>
              </a:lnSpc>
            </a:pPr>
            <a:r>
              <a:rPr lang="bg-BG" sz="3400" dirty="0"/>
              <a:t>Например: </a:t>
            </a:r>
            <a:r>
              <a:rPr lang="bg-BG" sz="3400" b="1" dirty="0">
                <a:solidFill>
                  <a:schemeClr val="bg1"/>
                </a:solidFill>
              </a:rPr>
              <a:t>Един ученик </a:t>
            </a:r>
            <a:r>
              <a:rPr lang="bg-BG" sz="3400" dirty="0"/>
              <a:t>може да се запише за </a:t>
            </a:r>
            <a:r>
              <a:rPr lang="bg-BG" sz="3400" b="1" dirty="0">
                <a:solidFill>
                  <a:schemeClr val="bg1"/>
                </a:solidFill>
              </a:rPr>
              <a:t>много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курсове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един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курс</a:t>
            </a:r>
            <a:r>
              <a:rPr lang="bg-BG" sz="3400" dirty="0"/>
              <a:t> може да съдържа </a:t>
            </a:r>
            <a:r>
              <a:rPr lang="bg-BG" sz="3400" b="1" dirty="0">
                <a:solidFill>
                  <a:schemeClr val="bg1"/>
                </a:solidFill>
              </a:rPr>
              <a:t>много ученици</a:t>
            </a:r>
            <a:endParaRPr lang="en-US" sz="34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687BF7-47B3-3710-3409-AD823DD1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F03B50-B498-F53A-EAD7-DC7AFC0BC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796" y="4227572"/>
            <a:ext cx="3776408" cy="25764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196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7EA00F6-10BA-722F-DB96-39F9C8426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68DAB31-4565-DC0A-1197-AC1F5D8C1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1000" y="3483705"/>
            <a:ext cx="8550000" cy="32433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 TABLE Enrollments ( 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StudentId INT,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CourseId INT,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CourseId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REFERENCES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), 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FOREIGN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REFERENCES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E438FA-7972-23DD-B1C1-FD37F9F77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999" y="1300710"/>
            <a:ext cx="4590001" cy="18239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 TABLE Students ( 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StudentName NVARCHAR(255) 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8E51AA8-08AB-C09B-F9CE-9B3C0F82D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000" y="1312442"/>
            <a:ext cx="4320000" cy="1812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 TABLE Courses ( 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CourseName NVARCHAR(255) 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0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DC0BC-66B0-9861-B934-9E813AD02B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FDCED-6881-929F-79E0-5F3A7A004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560598" cy="552876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sz="3400" dirty="0"/>
              <a:t>Първичен ключ </a:t>
            </a:r>
            <a:r>
              <a:rPr lang="en-US" sz="3400" b="1" dirty="0" err="1">
                <a:solidFill>
                  <a:schemeClr val="bg1"/>
                </a:solidFill>
              </a:rPr>
              <a:t>MountainId</a:t>
            </a:r>
            <a:r>
              <a:rPr lang="en-US" sz="3400" dirty="0"/>
              <a:t> </a:t>
            </a:r>
            <a:r>
              <a:rPr lang="bg-BG" sz="3400" dirty="0"/>
              <a:t>в таблицата </a:t>
            </a:r>
            <a:r>
              <a:rPr lang="en-US" sz="3400" b="1" dirty="0">
                <a:solidFill>
                  <a:schemeClr val="bg1"/>
                </a:solidFill>
              </a:rPr>
              <a:t>Mountains</a:t>
            </a:r>
          </a:p>
          <a:p>
            <a:pPr>
              <a:lnSpc>
                <a:spcPct val="100000"/>
              </a:lnSpc>
            </a:pPr>
            <a:r>
              <a:rPr lang="bg-BG" sz="3400" dirty="0"/>
              <a:t>Първичен</a:t>
            </a:r>
            <a:r>
              <a:rPr lang="en-US" sz="3400" dirty="0"/>
              <a:t> </a:t>
            </a:r>
            <a:r>
              <a:rPr lang="bg-BG" sz="3400" dirty="0"/>
              <a:t>ключ </a:t>
            </a:r>
            <a:r>
              <a:rPr lang="en-US" sz="3400" b="1" dirty="0" err="1">
                <a:solidFill>
                  <a:schemeClr val="bg1"/>
                </a:solidFill>
              </a:rPr>
              <a:t>TouristId</a:t>
            </a:r>
            <a:r>
              <a:rPr lang="en-US" sz="3400" dirty="0"/>
              <a:t> </a:t>
            </a:r>
            <a:r>
              <a:rPr lang="bg-BG" sz="3400" dirty="0"/>
              <a:t>в таблицата </a:t>
            </a:r>
            <a:r>
              <a:rPr lang="en-US" sz="3400" b="1" dirty="0">
                <a:solidFill>
                  <a:schemeClr val="bg1"/>
                </a:solidFill>
              </a:rPr>
              <a:t>Tourists</a:t>
            </a:r>
          </a:p>
          <a:p>
            <a:pPr>
              <a:lnSpc>
                <a:spcPct val="100000"/>
              </a:lnSpc>
            </a:pPr>
            <a:r>
              <a:rPr lang="bg-BG" sz="3400" dirty="0"/>
              <a:t>Комбиниран ключ от </a:t>
            </a:r>
            <a:r>
              <a:rPr lang="en-US" sz="3400" b="1" dirty="0" err="1">
                <a:solidFill>
                  <a:schemeClr val="bg1"/>
                </a:solidFill>
              </a:rPr>
              <a:t>MountainId</a:t>
            </a:r>
            <a:r>
              <a:rPr lang="en-US" sz="3400" dirty="0"/>
              <a:t> </a:t>
            </a:r>
            <a:r>
              <a:rPr lang="bg-BG" sz="3400" dirty="0"/>
              <a:t>и </a:t>
            </a:r>
            <a:r>
              <a:rPr lang="en-US" sz="3400" b="1" dirty="0" err="1">
                <a:solidFill>
                  <a:schemeClr val="bg1"/>
                </a:solidFill>
              </a:rPr>
              <a:t>TouristId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в</a:t>
            </a:r>
            <a:r>
              <a:rPr lang="en-US" sz="3400" dirty="0"/>
              <a:t> </a:t>
            </a:r>
            <a:r>
              <a:rPr lang="bg-BG" sz="3400" dirty="0"/>
              <a:t>свързващата таблицата </a:t>
            </a:r>
            <a:r>
              <a:rPr lang="en-US" sz="3400" b="1" dirty="0" err="1">
                <a:solidFill>
                  <a:schemeClr val="bg1"/>
                </a:solidFill>
              </a:rPr>
              <a:t>MountainsTourists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200" dirty="0"/>
              <a:t>Така осугряваме</a:t>
            </a:r>
            <a:r>
              <a:rPr lang="en-US" sz="3200" dirty="0"/>
              <a:t>,</a:t>
            </a:r>
            <a:r>
              <a:rPr lang="bg-BG" sz="3200" dirty="0"/>
              <a:t> че </a:t>
            </a:r>
            <a:r>
              <a:rPr lang="bg-BG" sz="3200" b="1" dirty="0">
                <a:solidFill>
                  <a:schemeClr val="bg1"/>
                </a:solidFill>
              </a:rPr>
              <a:t>много</a:t>
            </a:r>
            <a:r>
              <a:rPr lang="en-US" sz="3200" dirty="0"/>
              <a:t> </a:t>
            </a:r>
            <a:r>
              <a:rPr lang="bg-BG" sz="3200" dirty="0"/>
              <a:t>туристи могат да качат </a:t>
            </a:r>
            <a:r>
              <a:rPr lang="bg-BG" sz="3200" b="1" dirty="0">
                <a:solidFill>
                  <a:schemeClr val="bg1"/>
                </a:solidFill>
              </a:rPr>
              <a:t>много</a:t>
            </a:r>
            <a:r>
              <a:rPr lang="bg-BG" sz="3200" dirty="0"/>
              <a:t> планини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Релация </a:t>
            </a:r>
            <a:r>
              <a:rPr lang="bg-BG" sz="3200" b="1" dirty="0">
                <a:solidFill>
                  <a:schemeClr val="bg1"/>
                </a:solidFill>
              </a:rPr>
              <a:t>много към много </a:t>
            </a:r>
            <a:r>
              <a:rPr lang="bg-BG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many-to-many</a:t>
            </a:r>
            <a:r>
              <a:rPr lang="bg-BG" sz="3200" dirty="0"/>
              <a:t>)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34D9C-AC8A-215B-8936-8F4FA223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 </a:t>
            </a:r>
            <a:r>
              <a:rPr lang="en-US" dirty="0"/>
              <a:t>–</a:t>
            </a:r>
            <a:r>
              <a:rPr lang="bg-BG" dirty="0"/>
              <a:t> пример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F3EFB7-A454-29F5-1357-54ED8B090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000" y="2214000"/>
            <a:ext cx="4211652" cy="26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785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>
            <a:normAutofit/>
          </a:bodyPr>
          <a:lstStyle/>
          <a:p>
            <a:r>
              <a:rPr lang="ru-RU" sz="3600" dirty="0"/>
              <a:t>Съчетава </a:t>
            </a:r>
            <a:r>
              <a:rPr lang="ru-RU" sz="3600" b="1" dirty="0">
                <a:solidFill>
                  <a:schemeClr val="bg1"/>
                </a:solidFill>
              </a:rPr>
              <a:t>повече от един </a:t>
            </a:r>
            <a:r>
              <a:rPr lang="ru-RU" sz="3600" dirty="0"/>
              <a:t>атрибут за уникална идентификация</a:t>
            </a:r>
            <a:endParaRPr lang="en-US" sz="3600" dirty="0"/>
          </a:p>
          <a:p>
            <a:r>
              <a:rPr lang="ru-RU" sz="3600" dirty="0"/>
              <a:t>Предотвратяване на </a:t>
            </a:r>
            <a:r>
              <a:rPr lang="ru-RU" sz="3600" b="1" dirty="0">
                <a:solidFill>
                  <a:schemeClr val="bg1"/>
                </a:solidFill>
              </a:rPr>
              <a:t>дубликати</a:t>
            </a:r>
            <a:r>
              <a:rPr lang="ru-RU" sz="3600" dirty="0"/>
              <a:t> на данни във връзка със специфични условия</a:t>
            </a:r>
          </a:p>
          <a:p>
            <a:r>
              <a:rPr lang="ru-RU" sz="3600" dirty="0"/>
              <a:t>Изисква се внимание при избора на </a:t>
            </a:r>
            <a:r>
              <a:rPr lang="ru-RU" sz="3600" b="1" dirty="0">
                <a:solidFill>
                  <a:schemeClr val="bg1"/>
                </a:solidFill>
              </a:rPr>
              <a:t>подходящи колони </a:t>
            </a:r>
            <a:r>
              <a:rPr lang="ru-RU" sz="3600" dirty="0"/>
              <a:t>за </a:t>
            </a:r>
            <a:r>
              <a:rPr lang="bg-BG" sz="3600" b="1" dirty="0">
                <a:solidFill>
                  <a:schemeClr val="bg1"/>
                </a:solidFill>
              </a:rPr>
              <a:t>комбинирания</a:t>
            </a:r>
            <a:r>
              <a:rPr lang="ru-RU" sz="3600" b="1" dirty="0">
                <a:solidFill>
                  <a:schemeClr val="bg1"/>
                </a:solidFill>
              </a:rPr>
              <a:t> ключ</a:t>
            </a:r>
          </a:p>
          <a:p>
            <a:pPr lvl="1"/>
            <a:r>
              <a:rPr lang="ru-RU" sz="3600" dirty="0"/>
              <a:t>Избягване на прекомерно усложняване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40FF05C-7439-FCDA-18D4-517D9D987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8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F9BEC40A-61C9-D1C1-8943-23AD94E749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942233" y="4797544"/>
            <a:ext cx="8235750" cy="1646456"/>
          </a:xfrm>
        </p:spPr>
        <p:txBody>
          <a:bodyPr/>
          <a:lstStyle/>
          <a:p>
            <a:r>
              <a:rPr lang="bg-BG" dirty="0"/>
              <a:t>Създаване на връзка между таблици с </a:t>
            </a:r>
            <a:r>
              <a:rPr lang="en-US" dirty="0"/>
              <a:t>SQL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888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b="1" dirty="0"/>
              <a:t>Cities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50000"/>
              </a:lnSpc>
            </a:pPr>
            <a:r>
              <a:rPr lang="bg-BG" dirty="0"/>
              <a:t>Таблица </a:t>
            </a:r>
            <a:r>
              <a:rPr lang="en-US" b="1" dirty="0"/>
              <a:t>Countries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таблици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33500" y="1981200"/>
            <a:ext cx="9525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CountryId 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38300" y="5105400"/>
            <a:ext cx="8915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1),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35D017-F9A0-1C77-22D1-A26D4189D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795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Връзките между таблиците се основават на взаимовръзки: </a:t>
            </a:r>
            <a:r>
              <a:rPr lang="ru-RU" b="1" dirty="0">
                <a:solidFill>
                  <a:schemeClr val="bg1"/>
                </a:solidFill>
              </a:rPr>
              <a:t>първичен ключ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/ </a:t>
            </a:r>
            <a:r>
              <a:rPr lang="ru-RU" b="1" dirty="0">
                <a:solidFill>
                  <a:schemeClr val="bg1"/>
                </a:solidFill>
              </a:rPr>
              <a:t>външен ключ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между таблици (1)</a:t>
            </a:r>
          </a:p>
        </p:txBody>
      </p:sp>
      <p:sp>
        <p:nvSpPr>
          <p:cNvPr id="474163" name="Text Box 51"/>
          <p:cNvSpPr txBox="1">
            <a:spLocks noChangeArrowheads="1"/>
          </p:cNvSpPr>
          <p:nvPr/>
        </p:nvSpPr>
        <p:spPr bwMode="auto">
          <a:xfrm>
            <a:off x="3205546" y="2902670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417043" y="3274393"/>
            <a:ext cx="19597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8" name="Line 56"/>
          <p:cNvSpPr>
            <a:spLocks noChangeShapeType="1"/>
          </p:cNvSpPr>
          <p:nvPr/>
        </p:nvSpPr>
        <p:spPr bwMode="auto">
          <a:xfrm>
            <a:off x="6477000" y="4495800"/>
            <a:ext cx="1752600" cy="152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69" name="Line 57"/>
          <p:cNvSpPr>
            <a:spLocks noChangeShapeType="1"/>
          </p:cNvSpPr>
          <p:nvPr/>
        </p:nvSpPr>
        <p:spPr bwMode="auto">
          <a:xfrm flipV="1">
            <a:off x="6477000" y="48006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0" name="Line 58"/>
          <p:cNvSpPr>
            <a:spLocks noChangeShapeType="1"/>
          </p:cNvSpPr>
          <p:nvPr/>
        </p:nvSpPr>
        <p:spPr bwMode="auto">
          <a:xfrm flipV="1">
            <a:off x="6477000" y="52578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1" name="Line 59"/>
          <p:cNvSpPr>
            <a:spLocks noChangeShapeType="1"/>
          </p:cNvSpPr>
          <p:nvPr/>
        </p:nvSpPr>
        <p:spPr bwMode="auto">
          <a:xfrm flipV="1">
            <a:off x="6476999" y="5410200"/>
            <a:ext cx="1752601" cy="5333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2" name="Line 60"/>
          <p:cNvSpPr>
            <a:spLocks noChangeShapeType="1"/>
          </p:cNvSpPr>
          <p:nvPr/>
        </p:nvSpPr>
        <p:spPr bwMode="auto">
          <a:xfrm flipV="1">
            <a:off x="6477000" y="5867400"/>
            <a:ext cx="1752600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90842"/>
              </p:ext>
            </p:extLst>
          </p:nvPr>
        </p:nvGraphicFramePr>
        <p:xfrm>
          <a:off x="1447800" y="3581400"/>
          <a:ext cx="5029201" cy="2982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CountryId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Sofia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Varna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Munich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Berlin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Moscow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990600" y="2286000"/>
            <a:ext cx="1981200" cy="838157"/>
          </a:xfrm>
          <a:prstGeom prst="wedgeRoundRectCallout">
            <a:avLst>
              <a:gd name="adj1" fmla="val -2126"/>
              <a:gd name="adj2" fmla="val 105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495800" y="2362200"/>
            <a:ext cx="2057400" cy="838200"/>
          </a:xfrm>
          <a:prstGeom prst="wedgeRoundRectCallout">
            <a:avLst>
              <a:gd name="adj1" fmla="val 2584"/>
              <a:gd name="adj2" fmla="val 100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32337"/>
              </p:ext>
            </p:extLst>
          </p:nvPr>
        </p:nvGraphicFramePr>
        <p:xfrm>
          <a:off x="8229600" y="3886200"/>
          <a:ext cx="2819402" cy="2193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Bulgaria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Germany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Russia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6705600" y="2514600"/>
            <a:ext cx="1905000" cy="838200"/>
          </a:xfrm>
          <a:prstGeom prst="wedgeRoundRectCallout">
            <a:avLst>
              <a:gd name="adj1" fmla="val 42402"/>
              <a:gd name="adj2" fmla="val 1271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6BEE2AD-5D3B-BC63-837E-B564B004A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234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b="1" dirty="0">
                <a:solidFill>
                  <a:schemeClr val="bg1"/>
                </a:solidFill>
              </a:rPr>
              <a:t>Countries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</a:pPr>
            <a:r>
              <a:rPr lang="bg-BG" dirty="0"/>
              <a:t>Таблица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Cities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таблици с връзка между тях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95400" y="1905000"/>
            <a:ext cx="952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 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22000" y="4267200"/>
            <a:ext cx="10548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 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1),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CountryId INT,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(CountryId)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REFERENCES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Countries(Id)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067800" y="4278362"/>
            <a:ext cx="2209800" cy="1143000"/>
          </a:xfrm>
          <a:prstGeom prst="wedgeRoundRectCallout">
            <a:avLst>
              <a:gd name="adj1" fmla="val -46973"/>
              <a:gd name="adj2" fmla="val 80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Референция към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Countries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96D002D-87EC-4C63-0F44-5BC596EBE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84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80550-F26C-B7A9-6B02-E6D61F209B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B4C49-FDC8-3943-B913-41DF0CD5F4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Когато имаме съществуващи таблици, между които не е дефиниран </a:t>
            </a:r>
            <a:r>
              <a:rPr lang="en-US" b="1" dirty="0"/>
              <a:t>constraint</a:t>
            </a:r>
            <a:r>
              <a:rPr lang="en-US" dirty="0"/>
              <a:t>, </a:t>
            </a:r>
            <a:r>
              <a:rPr lang="bg-BG" dirty="0"/>
              <a:t>можем да го добавим </a:t>
            </a:r>
            <a:r>
              <a:rPr lang="bg-BG" b="1" dirty="0"/>
              <a:t>по-късно</a:t>
            </a:r>
            <a:r>
              <a:rPr lang="bg-BG" dirty="0"/>
              <a:t>:</a:t>
            </a:r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Връзката може и да се премахва: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DA884C-4B8F-0BE9-5826-00E52570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800" dirty="0"/>
              <a:t>Добавяне </a:t>
            </a:r>
            <a:r>
              <a:rPr lang="en-US" sz="3800" dirty="0"/>
              <a:t>/ </a:t>
            </a:r>
            <a:r>
              <a:rPr lang="bg-BG" sz="3800" dirty="0"/>
              <a:t>премахване на връзка между таблици</a:t>
            </a:r>
            <a:endParaRPr lang="en-US" sz="38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3B0EE01-B8B2-AD36-5E06-DD2D94423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500" y="2484000"/>
            <a:ext cx="102075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ALTER TABLE</a:t>
            </a:r>
            <a:r>
              <a:rPr lang="en-US" sz="2400" b="1" dirty="0">
                <a:latin typeface="Consolas" panose="020B0609020204030204" pitchFamily="49" charset="0"/>
              </a:rPr>
              <a:t> Cities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ADD CONSTRAINT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FK_Cities_Countries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2400" b="1" dirty="0"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latin typeface="Consolas" panose="020B0609020204030204" pitchFamily="49" charset="0"/>
              </a:rPr>
              <a:t>CountryId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REFERENCES</a:t>
            </a:r>
            <a:r>
              <a:rPr lang="en-US" sz="2400" b="1" dirty="0">
                <a:latin typeface="Consolas" panose="020B0609020204030204" pitchFamily="49" charset="0"/>
              </a:rPr>
              <a:t> Countries(Id);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7123587-866A-2352-D8F3-A1D97989A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0" y="4668003"/>
            <a:ext cx="10224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Cities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DROP CONSTRAINT FK_Cities_Countries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0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F9BEC40A-61C9-D1C1-8943-23AD94E749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759217" y="4554000"/>
            <a:ext cx="10601784" cy="1841916"/>
          </a:xfrm>
        </p:spPr>
        <p:txBody>
          <a:bodyPr/>
          <a:lstStyle/>
          <a:p>
            <a:r>
              <a:rPr lang="ru-RU" dirty="0"/>
              <a:t>Визуално създаване и свързване на </a:t>
            </a:r>
            <a:r>
              <a:rPr lang="bg-BG" dirty="0"/>
              <a:t>таблици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SQL Server</a:t>
            </a:r>
            <a:endParaRPr lang="bg-BG" dirty="0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465F7477-5537-DBEA-8CF0-78B8821D44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0" t="22189" r="21599" b="18640"/>
          <a:stretch/>
        </p:blipFill>
        <p:spPr>
          <a:xfrm>
            <a:off x="4532250" y="1089000"/>
            <a:ext cx="3127500" cy="31275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06958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2" y="1299604"/>
            <a:ext cx="10671988" cy="5207396"/>
          </a:xfrm>
        </p:spPr>
        <p:txBody>
          <a:bodyPr>
            <a:normAutofit/>
          </a:bodyPr>
          <a:lstStyle/>
          <a:p>
            <a:pPr fontAlgn="base">
              <a:spcAft>
                <a:spcPts val="1400"/>
              </a:spcAft>
            </a:pPr>
            <a:r>
              <a:rPr lang="bg-BG" dirty="0"/>
              <a:t>Таблици и релации</a:t>
            </a:r>
          </a:p>
          <a:p>
            <a:pPr lvl="1" fontAlgn="base">
              <a:spcAft>
                <a:spcPts val="1400"/>
              </a:spcAft>
            </a:pPr>
            <a:r>
              <a:rPr lang="bg-BG" b="1" dirty="0"/>
              <a:t>Основни елементи </a:t>
            </a:r>
            <a:r>
              <a:rPr lang="bg-BG" dirty="0"/>
              <a:t>на таблиците</a:t>
            </a:r>
          </a:p>
          <a:p>
            <a:pPr lvl="1" fontAlgn="base">
              <a:spcAft>
                <a:spcPts val="1400"/>
              </a:spcAft>
            </a:pPr>
            <a:r>
              <a:rPr lang="bg-BG" b="1" dirty="0"/>
              <a:t>Релации</a:t>
            </a:r>
            <a:r>
              <a:rPr lang="bg-BG" dirty="0"/>
              <a:t> и видове </a:t>
            </a:r>
            <a:r>
              <a:rPr lang="bg-BG" b="1" dirty="0"/>
              <a:t>ключове</a:t>
            </a:r>
          </a:p>
          <a:p>
            <a:pPr>
              <a:spcAft>
                <a:spcPts val="1400"/>
              </a:spcAft>
            </a:pPr>
            <a:r>
              <a:rPr lang="ru-RU" dirty="0"/>
              <a:t>Създаване на </a:t>
            </a:r>
            <a:r>
              <a:rPr lang="ru-RU" b="1" dirty="0"/>
              <a:t>прости таблици</a:t>
            </a:r>
          </a:p>
          <a:p>
            <a:pPr>
              <a:spcAft>
                <a:spcPts val="1400"/>
              </a:spcAft>
            </a:pPr>
            <a:r>
              <a:rPr lang="bg-BG" dirty="0"/>
              <a:t>Създаване</a:t>
            </a:r>
            <a:r>
              <a:rPr lang="ru-RU" dirty="0"/>
              <a:t> на </a:t>
            </a:r>
            <a:r>
              <a:rPr lang="bg-BG" b="1" dirty="0"/>
              <a:t>проста</a:t>
            </a:r>
            <a:r>
              <a:rPr lang="ru-RU" dirty="0"/>
              <a:t> </a:t>
            </a:r>
            <a:r>
              <a:rPr lang="ru-RU" b="1" dirty="0"/>
              <a:t>връзка между </a:t>
            </a:r>
            <a:r>
              <a:rPr lang="ru-RU" b="1" dirty="0" err="1"/>
              <a:t>таблици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2BA9744-0A08-051B-04A3-B4621547E8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E7E477-8D6C-6B6F-45D7-C05208C7C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17528-5CCD-327B-4EA1-F13AF17C7F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Натиснете с </a:t>
            </a:r>
            <a:r>
              <a:rPr lang="bg-BG" sz="3600" b="1" dirty="0"/>
              <a:t>десния бутон </a:t>
            </a:r>
            <a:r>
              <a:rPr lang="bg-BG" sz="3600" dirty="0"/>
              <a:t>върху базата данни, в която ще създадете </a:t>
            </a:r>
            <a:r>
              <a:rPr lang="bg-BG" sz="3600" b="1" dirty="0">
                <a:solidFill>
                  <a:schemeClr val="bg1"/>
                </a:solidFill>
              </a:rPr>
              <a:t>таблици</a:t>
            </a:r>
            <a:r>
              <a:rPr lang="en-US" sz="3600" dirty="0"/>
              <a:t> </a:t>
            </a:r>
            <a:r>
              <a:rPr lang="bg-BG" sz="3600" dirty="0"/>
              <a:t>и я разгънете чрез </a:t>
            </a:r>
            <a:r>
              <a:rPr lang="en-US" sz="3600" dirty="0"/>
              <a:t>"</a:t>
            </a:r>
            <a:r>
              <a:rPr lang="en-US" sz="3600" b="1" dirty="0">
                <a:latin typeface="Consolas" panose="020B0609020204030204" pitchFamily="49" charset="0"/>
              </a:rPr>
              <a:t>+</a:t>
            </a:r>
            <a:r>
              <a:rPr lang="en-US" sz="3600" dirty="0"/>
              <a:t>"</a:t>
            </a:r>
            <a:endParaRPr lang="bg-BG" sz="3600" dirty="0"/>
          </a:p>
          <a:p>
            <a:pPr lvl="1"/>
            <a:r>
              <a:rPr lang="bg-BG" sz="3200" dirty="0"/>
              <a:t>Изберете </a:t>
            </a:r>
            <a:r>
              <a:rPr lang="en-US" sz="3200" dirty="0"/>
              <a:t>[</a:t>
            </a:r>
            <a:r>
              <a:rPr lang="en-US" sz="3200" b="1" dirty="0">
                <a:latin typeface="Consolas" panose="020B0609020204030204" pitchFamily="49" charset="0"/>
              </a:rPr>
              <a:t>New</a:t>
            </a:r>
            <a:r>
              <a:rPr lang="en-US" sz="3200" dirty="0"/>
              <a:t>] -&gt; [</a:t>
            </a:r>
            <a:r>
              <a:rPr lang="en-US" sz="3200" b="1" dirty="0">
                <a:latin typeface="Consolas" panose="020B0609020204030204" pitchFamily="49" charset="0"/>
              </a:rPr>
              <a:t>Table…</a:t>
            </a:r>
            <a:r>
              <a:rPr lang="en-US" sz="3200" dirty="0"/>
              <a:t>]</a:t>
            </a:r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36FE2B-8FFF-6BCB-3568-4B43B84D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(1)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5CE4B2-7EFC-6E27-64B4-F6E9FD0A4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1" y="3239775"/>
            <a:ext cx="9059117" cy="32942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7AA45D-6DC0-BFBE-EFF9-670C3C36E8A2}"/>
              </a:ext>
            </a:extLst>
          </p:cNvPr>
          <p:cNvSpPr/>
          <p:nvPr/>
        </p:nvSpPr>
        <p:spPr>
          <a:xfrm>
            <a:off x="5736000" y="4173218"/>
            <a:ext cx="3510000" cy="31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5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7544ED-BABA-6AB6-1F36-C4BA78D08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99046-F2F6-3298-392C-BE19851160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колона </a:t>
            </a:r>
            <a:r>
              <a:rPr lang="en-US" dirty="0"/>
              <a:t>"</a:t>
            </a:r>
            <a:r>
              <a:rPr lang="en-US" b="1" dirty="0"/>
              <a:t>Id</a:t>
            </a:r>
            <a:r>
              <a:rPr lang="en-US" dirty="0"/>
              <a:t>" </a:t>
            </a:r>
            <a:r>
              <a:rPr lang="bg-BG" dirty="0"/>
              <a:t>и за </a:t>
            </a:r>
            <a:r>
              <a:rPr lang="bg-BG" b="1" dirty="0"/>
              <a:t>типа данни </a:t>
            </a:r>
            <a:r>
              <a:rPr lang="bg-BG" dirty="0"/>
              <a:t>изберете </a:t>
            </a:r>
            <a:r>
              <a:rPr lang="en-US" dirty="0"/>
              <a:t>"</a:t>
            </a:r>
            <a:r>
              <a:rPr lang="en-US" b="1" dirty="0"/>
              <a:t>int</a:t>
            </a:r>
            <a:r>
              <a:rPr lang="en-US" dirty="0"/>
              <a:t>"</a:t>
            </a:r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Нека добавим още </a:t>
            </a:r>
            <a:r>
              <a:rPr lang="bg-BG" b="1" dirty="0"/>
              <a:t>колони</a:t>
            </a:r>
            <a:r>
              <a:rPr lang="bg-BG" dirty="0"/>
              <a:t> в таблицата: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F5DF7D-F18A-0E25-CEDC-8F1CB503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1F37C-C4E0-18F7-D3B6-C3BC3C919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342" y="1989827"/>
            <a:ext cx="8241314" cy="11057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56FE37-0DD3-62E0-AF96-7918CC10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668" y="3965017"/>
            <a:ext cx="7164663" cy="25653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262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ECA50-9702-DD7D-24F8-DEE2E117C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2E5D8-CF0D-6B3E-3F65-6ADD2BC16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/>
          <a:lstStyle/>
          <a:p>
            <a:r>
              <a:rPr lang="bg-BG" dirty="0"/>
              <a:t>Сега нека направим колоната </a:t>
            </a:r>
            <a:r>
              <a:rPr lang="en-US" dirty="0"/>
              <a:t>"</a:t>
            </a:r>
            <a:r>
              <a:rPr lang="en-US" b="1" dirty="0"/>
              <a:t>Id</a:t>
            </a:r>
            <a:r>
              <a:rPr lang="en-US" dirty="0"/>
              <a:t>" </a:t>
            </a:r>
            <a:r>
              <a:rPr lang="bg-BG" b="1" dirty="0">
                <a:solidFill>
                  <a:schemeClr val="bg1"/>
                </a:solidFill>
              </a:rPr>
              <a:t>първичен ключ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С </a:t>
            </a:r>
            <a:r>
              <a:rPr lang="bg-BG" b="1" dirty="0"/>
              <a:t>десния бутон </a:t>
            </a:r>
            <a:r>
              <a:rPr lang="bg-BG" dirty="0"/>
              <a:t>натискаме вурху името на колоната и 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Set Primary Key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57A30-F8C2-719F-04B2-77AF0F52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64930-B2E1-F6CD-72A6-2E5DAE6C6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59" y="3302215"/>
            <a:ext cx="10313483" cy="25570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CF6AA5-076A-1D45-F987-5D24E9787B81}"/>
              </a:ext>
            </a:extLst>
          </p:cNvPr>
          <p:cNvSpPr/>
          <p:nvPr/>
        </p:nvSpPr>
        <p:spPr>
          <a:xfrm>
            <a:off x="3126000" y="4779000"/>
            <a:ext cx="7695000" cy="54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2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FEBFD-1091-0F2E-54A9-436356C62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692D2-AE95-BEC3-4C70-9EC621ACA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80598" cy="5528766"/>
          </a:xfrm>
        </p:spPr>
        <p:txBody>
          <a:bodyPr/>
          <a:lstStyle/>
          <a:p>
            <a:r>
              <a:rPr lang="bg-BG" dirty="0"/>
              <a:t>За да </a:t>
            </a:r>
            <a:r>
              <a:rPr lang="bg-BG" b="1" dirty="0">
                <a:solidFill>
                  <a:schemeClr val="bg1"/>
                </a:solidFill>
              </a:rPr>
              <a:t>запазим</a:t>
            </a:r>
            <a:r>
              <a:rPr lang="bg-BG" dirty="0"/>
              <a:t> таблицата натискаме с </a:t>
            </a:r>
            <a:r>
              <a:rPr lang="bg-BG" b="1" dirty="0"/>
              <a:t>десния бутон </a:t>
            </a:r>
            <a:r>
              <a:rPr lang="bg-BG" dirty="0"/>
              <a:t>върху </a:t>
            </a:r>
            <a:r>
              <a:rPr lang="bg-BG" b="1" dirty="0"/>
              <a:t>сегашния прозорец </a:t>
            </a:r>
            <a:r>
              <a:rPr lang="bg-BG" dirty="0"/>
              <a:t>и 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Save</a:t>
            </a:r>
            <a:r>
              <a:rPr lang="en-US" dirty="0"/>
              <a:t>]</a:t>
            </a:r>
          </a:p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таблицата: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B0EE14-9FE3-5703-C48B-E082E693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E385C-7421-52DF-CEF0-90B8E5F08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00" y="2167776"/>
            <a:ext cx="4414912" cy="35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88D2C6-2CEE-415E-8BF5-753749877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23" y="4104000"/>
            <a:ext cx="5650577" cy="21600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054072-0135-0342-773E-BEF93AC24101}"/>
              </a:ext>
            </a:extLst>
          </p:cNvPr>
          <p:cNvSpPr/>
          <p:nvPr/>
        </p:nvSpPr>
        <p:spPr>
          <a:xfrm>
            <a:off x="8346000" y="2394000"/>
            <a:ext cx="2925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4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BE9C50-DB91-1224-AAFF-3380C0D49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71BA2-2A2B-08D4-222D-A3B41EA7E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още една таблица с името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</a:t>
            </a:r>
            <a:r>
              <a:rPr lang="bg-BG" dirty="0"/>
              <a:t>, която ще съдържа следните </a:t>
            </a:r>
            <a:r>
              <a:rPr lang="bg-BG" b="1" dirty="0"/>
              <a:t>колони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FCDF89-1E9B-B037-99AE-3E4770F3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C6377D-57BE-CDA8-C6A0-44069B0BD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58" y="3204000"/>
            <a:ext cx="5895883" cy="2457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986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17689D-47F0-2B1F-DCBF-58AE71142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5A8E8-F4F9-B819-8222-A10689F5A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 с десния бутон върху </a:t>
            </a:r>
            <a:r>
              <a:rPr lang="en-US" dirty="0"/>
              <a:t>"</a:t>
            </a:r>
            <a:r>
              <a:rPr lang="en-US" b="1" dirty="0"/>
              <a:t>Database Diagrams</a:t>
            </a:r>
            <a:r>
              <a:rPr lang="en-US" dirty="0"/>
              <a:t>" </a:t>
            </a:r>
            <a:r>
              <a:rPr lang="bg-BG" dirty="0"/>
              <a:t>и изберете </a:t>
            </a:r>
            <a:r>
              <a:rPr lang="en-US" dirty="0"/>
              <a:t>[</a:t>
            </a:r>
            <a:r>
              <a:rPr lang="en-US" b="1" dirty="0"/>
              <a:t>New Database Diagram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По този начин ще създадем </a:t>
            </a:r>
            <a:r>
              <a:rPr lang="bg-BG" b="1" dirty="0">
                <a:solidFill>
                  <a:schemeClr val="bg1"/>
                </a:solidFill>
              </a:rPr>
              <a:t>диаграма</a:t>
            </a:r>
            <a:r>
              <a:rPr lang="bg-BG" dirty="0"/>
              <a:t> на нашата </a:t>
            </a:r>
            <a:r>
              <a:rPr lang="bg-BG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dirty="0"/>
              <a:t>Тя ще визуализира </a:t>
            </a:r>
            <a:r>
              <a:rPr lang="bg-BG" b="1" dirty="0">
                <a:solidFill>
                  <a:schemeClr val="bg1"/>
                </a:solidFill>
              </a:rPr>
              <a:t>таблиците</a:t>
            </a:r>
            <a:r>
              <a:rPr lang="bg-BG" dirty="0"/>
              <a:t> с техните </a:t>
            </a:r>
            <a:r>
              <a:rPr lang="bg-BG" b="1" dirty="0">
                <a:solidFill>
                  <a:schemeClr val="bg1"/>
                </a:solidFill>
              </a:rPr>
              <a:t>колони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838546-F0B5-2F45-9BDF-A995D7F1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(1)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814D94-A342-4B67-C931-A729304A5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697" y="2529000"/>
            <a:ext cx="4086605" cy="24821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438DBB-4124-DB88-6755-05746B0F11F3}"/>
              </a:ext>
            </a:extLst>
          </p:cNvPr>
          <p:cNvSpPr/>
          <p:nvPr/>
        </p:nvSpPr>
        <p:spPr>
          <a:xfrm>
            <a:off x="5241000" y="3024000"/>
            <a:ext cx="2705645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10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9296B9-F998-DA51-13F5-A1CE07C7B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F889F-D1B9-BFDF-A37C-15D9538E3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Селектираме и </a:t>
            </a:r>
            <a:r>
              <a:rPr lang="bg-BG" b="1" dirty="0">
                <a:solidFill>
                  <a:schemeClr val="bg1"/>
                </a:solidFill>
              </a:rPr>
              <a:t>двете</a:t>
            </a:r>
            <a:r>
              <a:rPr lang="bg-BG" dirty="0"/>
              <a:t> таблици, след което натискаме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E97FC-003F-BAFD-FD2A-BF31B4CC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(2)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ABEB6-719E-57C6-74FA-A9592548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00" y="2484000"/>
            <a:ext cx="6840000" cy="351218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F6702B-F4EF-9FA1-1270-AE4FDE3F2751}"/>
              </a:ext>
            </a:extLst>
          </p:cNvPr>
          <p:cNvSpPr/>
          <p:nvPr/>
        </p:nvSpPr>
        <p:spPr>
          <a:xfrm>
            <a:off x="6636000" y="5384144"/>
            <a:ext cx="1350000" cy="38485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8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9296B9-F998-DA51-13F5-A1CE07C7B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F889F-D1B9-BFDF-A37C-15D9538E3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Визуализират се таблиците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</a:t>
            </a:r>
            <a:r>
              <a:rPr lang="bg-BG" dirty="0"/>
              <a:t> и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В момента </a:t>
            </a:r>
            <a:r>
              <a:rPr lang="bg-BG" b="1" dirty="0">
                <a:solidFill>
                  <a:schemeClr val="bg1"/>
                </a:solidFill>
              </a:rPr>
              <a:t>няма връзка между тях </a:t>
            </a:r>
            <a:r>
              <a:rPr lang="bg-BG" dirty="0"/>
              <a:t>и предстои я </a:t>
            </a:r>
            <a:r>
              <a:rPr lang="bg-BG" b="1" dirty="0">
                <a:solidFill>
                  <a:schemeClr val="bg1"/>
                </a:solidFill>
              </a:rPr>
              <a:t>създадем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E97FC-003F-BAFD-FD2A-BF31B4CC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F921E8-1579-5976-1A99-51F64242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89" y="2061814"/>
            <a:ext cx="10276023" cy="38871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743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C89A89-44A2-5386-AB44-822BF79E0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1FFCF-8B42-3BDA-3332-504AF3BCF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Натискаме върху колоната </a:t>
            </a:r>
            <a:r>
              <a:rPr lang="en-US" dirty="0">
                <a:latin typeface="+mj-lt"/>
              </a:rPr>
              <a:t>"</a:t>
            </a:r>
            <a:r>
              <a:rPr lang="en-US" b="1" dirty="0"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+mj-lt"/>
              </a:rPr>
              <a:t>"</a:t>
            </a:r>
            <a:r>
              <a:rPr lang="en-US" dirty="0"/>
              <a:t> </a:t>
            </a:r>
            <a:r>
              <a:rPr lang="bg-BG" dirty="0"/>
              <a:t>в таблицата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задържаме</a:t>
            </a:r>
            <a:r>
              <a:rPr lang="bg-BG" dirty="0"/>
              <a:t> с мишката върху </a:t>
            </a:r>
            <a:r>
              <a:rPr lang="bg-BG" b="1" dirty="0"/>
              <a:t>стрелката</a:t>
            </a:r>
            <a:r>
              <a:rPr lang="bg-BG" dirty="0"/>
              <a:t>, която се показа</a:t>
            </a:r>
            <a:endParaRPr lang="en-US" dirty="0"/>
          </a:p>
          <a:p>
            <a:r>
              <a:rPr lang="bg-BG" dirty="0"/>
              <a:t>След това </a:t>
            </a:r>
            <a:r>
              <a:rPr lang="bg-BG" b="1" dirty="0">
                <a:solidFill>
                  <a:schemeClr val="bg1"/>
                </a:solidFill>
              </a:rPr>
              <a:t>движим</a:t>
            </a:r>
            <a:r>
              <a:rPr lang="bg-BG" dirty="0"/>
              <a:t> прекъснатата лента до колоната </a:t>
            </a:r>
            <a:r>
              <a:rPr lang="en-US" dirty="0">
                <a:latin typeface="+mj-lt"/>
              </a:rPr>
              <a:t>"</a:t>
            </a:r>
            <a:r>
              <a:rPr lang="en-US" b="1" dirty="0">
                <a:latin typeface="Consolas" panose="020B0609020204030204" pitchFamily="49" charset="0"/>
              </a:rPr>
              <a:t>Id</a:t>
            </a:r>
            <a:r>
              <a:rPr lang="en-US" dirty="0">
                <a:latin typeface="+mj-lt"/>
              </a:rPr>
              <a:t>"</a:t>
            </a:r>
            <a:r>
              <a:rPr lang="en-US" dirty="0"/>
              <a:t> </a:t>
            </a:r>
            <a:r>
              <a:rPr lang="bg-BG" dirty="0"/>
              <a:t>в таблицата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BC1B8A-4DD9-A2B4-EABA-4CB4513B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041A2-5CEB-89DA-430B-F3909598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17" y="4284000"/>
            <a:ext cx="2569488" cy="2232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258EC0-E310-CD6E-F7AD-F43E60C4A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319" y="4284001"/>
            <a:ext cx="5764681" cy="2232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6773DC2-2B65-10AD-0691-8EB6CCBF0CC8}"/>
              </a:ext>
            </a:extLst>
          </p:cNvPr>
          <p:cNvSpPr/>
          <p:nvPr/>
        </p:nvSpPr>
        <p:spPr bwMode="auto">
          <a:xfrm>
            <a:off x="4199712" y="5222628"/>
            <a:ext cx="619899" cy="3556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1484C6-300E-5174-E9C6-7A831B22C5C0}"/>
              </a:ext>
            </a:extLst>
          </p:cNvPr>
          <p:cNvSpPr/>
          <p:nvPr/>
        </p:nvSpPr>
        <p:spPr>
          <a:xfrm>
            <a:off x="1040892" y="5613527"/>
            <a:ext cx="352626" cy="332125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1C5490-C430-A803-FE83-CDD5D47812C4}"/>
              </a:ext>
            </a:extLst>
          </p:cNvPr>
          <p:cNvSpPr/>
          <p:nvPr/>
        </p:nvSpPr>
        <p:spPr>
          <a:xfrm>
            <a:off x="8818517" y="4735103"/>
            <a:ext cx="2295000" cy="332125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1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4CEEF5-01C9-DDB7-8D9D-57BDA22A9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DE106-BAB3-F21D-8A30-7D813379F4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930042" cy="5528766"/>
          </a:xfrm>
        </p:spPr>
        <p:txBody>
          <a:bodyPr/>
          <a:lstStyle/>
          <a:p>
            <a:r>
              <a:rPr lang="bg-BG" sz="3200" dirty="0"/>
              <a:t>Натискаме върху </a:t>
            </a:r>
            <a:r>
              <a:rPr lang="en-US" sz="3200" dirty="0"/>
              <a:t>[</a:t>
            </a:r>
            <a:r>
              <a:rPr lang="en-US" sz="3200" b="1" dirty="0">
                <a:latin typeface="Consolas" panose="020B0609020204030204" pitchFamily="49" charset="0"/>
              </a:rPr>
              <a:t>OK</a:t>
            </a:r>
            <a:r>
              <a:rPr lang="en-US" sz="3200" dirty="0"/>
              <a:t>], </a:t>
            </a:r>
            <a:r>
              <a:rPr lang="bg-BG" sz="3200" dirty="0"/>
              <a:t>за да </a:t>
            </a:r>
            <a:r>
              <a:rPr lang="bg-BG" sz="3200" b="1" dirty="0">
                <a:solidFill>
                  <a:schemeClr val="bg1"/>
                </a:solidFill>
              </a:rPr>
              <a:t>създадем релацията </a:t>
            </a:r>
            <a:r>
              <a:rPr lang="bg-BG" sz="3200" dirty="0"/>
              <a:t>с даденото име</a:t>
            </a:r>
          </a:p>
          <a:p>
            <a:pPr lvl="1"/>
            <a:r>
              <a:rPr lang="bg-BG" sz="2800" dirty="0"/>
              <a:t>Натискаме </a:t>
            </a:r>
            <a:r>
              <a:rPr lang="en-US" sz="2800" dirty="0"/>
              <a:t>[</a:t>
            </a:r>
            <a:r>
              <a:rPr lang="en-US" sz="3200" b="1" dirty="0">
                <a:latin typeface="Consolas" panose="020B0609020204030204" pitchFamily="49" charset="0"/>
              </a:rPr>
              <a:t>OK</a:t>
            </a:r>
            <a:r>
              <a:rPr lang="en-US" sz="2800" dirty="0"/>
              <a:t>], </a:t>
            </a:r>
            <a:r>
              <a:rPr lang="bg-BG" sz="2800" dirty="0"/>
              <a:t>за да </a:t>
            </a:r>
            <a:r>
              <a:rPr lang="bg-BG" sz="2800" b="1" dirty="0">
                <a:solidFill>
                  <a:schemeClr val="bg1"/>
                </a:solidFill>
              </a:rPr>
              <a:t>изпълним свързването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2697CA-7A2B-FB59-584F-57B79243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(5)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A4338-02B5-5B7B-E321-A18CDDE59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2830793"/>
            <a:ext cx="4871211" cy="37032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370A9C-86A5-F83B-3995-AF225FAAFADB}"/>
              </a:ext>
            </a:extLst>
          </p:cNvPr>
          <p:cNvSpPr/>
          <p:nvPr/>
        </p:nvSpPr>
        <p:spPr>
          <a:xfrm>
            <a:off x="3441001" y="6174000"/>
            <a:ext cx="76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6ADED4-43AA-ACB8-9483-9DB9E48C1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10" y="2799000"/>
            <a:ext cx="5799683" cy="37170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1751D8-5AD3-FD42-AC81-3CE953ACE53D}"/>
              </a:ext>
            </a:extLst>
          </p:cNvPr>
          <p:cNvSpPr/>
          <p:nvPr/>
        </p:nvSpPr>
        <p:spPr>
          <a:xfrm>
            <a:off x="10012058" y="6129000"/>
            <a:ext cx="76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39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54C885A-4871-D987-D618-691E72C6768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60616"/>
            <a:ext cx="10961783" cy="768084"/>
          </a:xfrm>
        </p:spPr>
        <p:txBody>
          <a:bodyPr/>
          <a:lstStyle/>
          <a:p>
            <a:r>
              <a:rPr lang="bg-BG" dirty="0"/>
              <a:t>Таблици, редове, колони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A621C059-58CF-09A1-46D3-0B4A3F54F7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81001" y="4779000"/>
            <a:ext cx="11430000" cy="768084"/>
          </a:xfrm>
        </p:spPr>
        <p:txBody>
          <a:bodyPr/>
          <a:lstStyle/>
          <a:p>
            <a:r>
              <a:rPr lang="ru-RU" sz="4800" dirty="0"/>
              <a:t>Таблици, първичен ключ и външен ключ</a:t>
            </a:r>
            <a:endParaRPr lang="bg-BG" sz="4800" dirty="0"/>
          </a:p>
        </p:txBody>
      </p:sp>
      <p:pic>
        <p:nvPicPr>
          <p:cNvPr id="7" name="Picture 6" descr="A logo of a server&#10;&#10;Description automatically generated">
            <a:extLst>
              <a:ext uri="{FF2B5EF4-FFF2-40B4-BE49-F238E27FC236}">
                <a16:creationId xmlns:a16="http://schemas.microsoft.com/office/drawing/2014/main" id="{2EEC3CFF-BA28-A5AD-EC33-50B275D5F6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" t="10714" r="10381" b="8334"/>
          <a:stretch/>
        </p:blipFill>
        <p:spPr>
          <a:xfrm>
            <a:off x="4633500" y="1224000"/>
            <a:ext cx="2925000" cy="291306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27049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68FCAD-1BFD-3441-DABA-CCBC1259E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4C906-F877-6B4A-821F-72D06E3E8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Сега избираме от </a:t>
            </a:r>
            <a:r>
              <a:rPr lang="en-US" b="1" dirty="0">
                <a:solidFill>
                  <a:schemeClr val="bg1"/>
                </a:solidFill>
              </a:rPr>
              <a:t>Object Explorer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Tables</a:t>
            </a:r>
            <a:r>
              <a:rPr lang="en-US" dirty="0"/>
              <a:t>] -&gt; </a:t>
            </a:r>
            <a:r>
              <a:rPr lang="bg-BG" b="1" dirty="0"/>
              <a:t>десен бутон </a:t>
            </a:r>
            <a:r>
              <a:rPr lang="bg-BG" dirty="0"/>
              <a:t>върху таблицата </a:t>
            </a:r>
            <a:r>
              <a:rPr lang="en-US" b="1" dirty="0">
                <a:latin typeface="Consolas" panose="020B0609020204030204" pitchFamily="49" charset="0"/>
              </a:rPr>
              <a:t>Enrollments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Design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89D541-3BB1-2CFA-7737-404F1599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(6)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9B69F-1AC6-131D-A145-5538C958A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173" y="2844000"/>
            <a:ext cx="4791654" cy="328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F81485-5B14-3A2F-5F08-C0329C03BABE}"/>
              </a:ext>
            </a:extLst>
          </p:cNvPr>
          <p:cNvSpPr/>
          <p:nvPr/>
        </p:nvSpPr>
        <p:spPr>
          <a:xfrm>
            <a:off x="5304804" y="4779000"/>
            <a:ext cx="2861196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41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96C410-2984-9D52-1C4A-7AECF2A14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76285-FEA7-2C6C-943C-59C55FA2E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Натискаме с </a:t>
            </a:r>
            <a:r>
              <a:rPr lang="bg-BG" b="1" dirty="0"/>
              <a:t>десен бутон</a:t>
            </a:r>
            <a:r>
              <a:rPr lang="bg-BG" dirty="0"/>
              <a:t>, извън таблицата, и 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Relationships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0798C0-A472-FC18-D063-1E2A1EB8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7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0AA16-9363-4BF7-16A2-907EE133E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16" y="2799000"/>
            <a:ext cx="7116168" cy="34866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19D88C-4600-1806-1A09-3037077E429A}"/>
              </a:ext>
            </a:extLst>
          </p:cNvPr>
          <p:cNvSpPr/>
          <p:nvPr/>
        </p:nvSpPr>
        <p:spPr>
          <a:xfrm>
            <a:off x="6906000" y="4429818"/>
            <a:ext cx="265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7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8C0FC9-427A-96A8-8F58-B6E73FFA8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B098B-7A2F-36E5-EB81-FAC862CBE6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4000" y="1126734"/>
            <a:ext cx="12474027" cy="5528766"/>
          </a:xfrm>
        </p:spPr>
        <p:txBody>
          <a:bodyPr/>
          <a:lstStyle/>
          <a:p>
            <a:r>
              <a:rPr lang="bg-BG" dirty="0"/>
              <a:t>Показана е новосъздадената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b="1" dirty="0"/>
              <a:t>FK_Enrollments_Students</a:t>
            </a:r>
            <a:r>
              <a:rPr lang="en-US" dirty="0"/>
              <a:t>"</a:t>
            </a:r>
          </a:p>
          <a:p>
            <a:pPr lvl="1"/>
            <a:r>
              <a:rPr lang="bg-BG" dirty="0"/>
              <a:t>Това означава, че </a:t>
            </a:r>
            <a:r>
              <a:rPr lang="bg-BG" b="1" dirty="0">
                <a:solidFill>
                  <a:schemeClr val="bg1"/>
                </a:solidFill>
              </a:rPr>
              <a:t>успешно</a:t>
            </a:r>
            <a:r>
              <a:rPr lang="bg-BG" dirty="0"/>
              <a:t> сме </a:t>
            </a:r>
            <a:r>
              <a:rPr lang="bg-BG" b="1" dirty="0">
                <a:solidFill>
                  <a:schemeClr val="bg1"/>
                </a:solidFill>
              </a:rPr>
              <a:t>свързали</a:t>
            </a:r>
            <a:r>
              <a:rPr lang="bg-BG" dirty="0"/>
              <a:t> двете таблици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8BED58-F4F9-567E-B688-2DD06034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8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9CF5D-1C44-091A-7226-F9D1EBA3D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49" y="2422087"/>
            <a:ext cx="6403901" cy="408491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5EACD5-14C6-C25F-568F-C8595A9D313F}"/>
              </a:ext>
            </a:extLst>
          </p:cNvPr>
          <p:cNvSpPr/>
          <p:nvPr/>
        </p:nvSpPr>
        <p:spPr>
          <a:xfrm>
            <a:off x="3081000" y="3069000"/>
            <a:ext cx="139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8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1AFA04-9C60-6C94-11CC-B086FF07209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2692798" y="4651730"/>
            <a:ext cx="6806405" cy="1646456"/>
          </a:xfrm>
        </p:spPr>
        <p:txBody>
          <a:bodyPr/>
          <a:lstStyle/>
          <a:p>
            <a:r>
              <a:rPr lang="bg-BG" dirty="0"/>
              <a:t>Визуално попълване на данни в таблици</a:t>
            </a:r>
            <a:endParaRPr lang="en-US" dirty="0"/>
          </a:p>
        </p:txBody>
      </p:sp>
      <p:pic>
        <p:nvPicPr>
          <p:cNvPr id="5" name="Picture 4" descr="A black and white icon with a arrow pointing down&#10;&#10;Description automatically generated">
            <a:extLst>
              <a:ext uri="{FF2B5EF4-FFF2-40B4-BE49-F238E27FC236}">
                <a16:creationId xmlns:a16="http://schemas.microsoft.com/office/drawing/2014/main" id="{AB6022D4-253D-C47F-BA67-33C01034A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64" y="1242864"/>
            <a:ext cx="2771136" cy="277113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5536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66389D-CC34-DF7D-95C8-598C59178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7067A-F0D8-9599-B3CF-0B4990EAAD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</a:t>
            </a:r>
            <a:r>
              <a:rPr lang="en-US" dirty="0"/>
              <a:t> </a:t>
            </a:r>
            <a:r>
              <a:rPr lang="bg-BG" dirty="0"/>
              <a:t>с десен бутон върху таблицата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 </a:t>
            </a:r>
            <a:r>
              <a:rPr lang="bg-BG" dirty="0"/>
              <a:t>и изберете опцията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Edit Top 200 Rows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DA111E-E72A-C3AE-7B69-5BB44806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</a:t>
            </a:r>
            <a:r>
              <a:rPr lang="en-US" dirty="0"/>
              <a:t> 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B85C1-9171-82EB-D6B2-9F9216E63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560" y="2619000"/>
            <a:ext cx="3868879" cy="37185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D95E64-C83D-5B59-CB13-DD5274042B6D}"/>
              </a:ext>
            </a:extLst>
          </p:cNvPr>
          <p:cNvSpPr/>
          <p:nvPr/>
        </p:nvSpPr>
        <p:spPr>
          <a:xfrm>
            <a:off x="5601000" y="5499000"/>
            <a:ext cx="2340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25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DA30C-EE09-2FB7-F8F1-46C0ECA88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7F98-6832-0917-C4F4-911C1D0611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полетата</a:t>
            </a:r>
            <a:r>
              <a:rPr lang="bg-BG" sz="3200" dirty="0"/>
              <a:t> където пише </a:t>
            </a:r>
            <a:r>
              <a:rPr lang="en-US" sz="3200" b="1" dirty="0">
                <a:latin typeface="Consolas" panose="020B0609020204030204" pitchFamily="49" charset="0"/>
              </a:rPr>
              <a:t>NULL</a:t>
            </a:r>
            <a:r>
              <a:rPr lang="en-US" sz="3200" dirty="0"/>
              <a:t> </a:t>
            </a:r>
            <a:r>
              <a:rPr lang="bg-BG" sz="3200" dirty="0"/>
              <a:t>можем да </a:t>
            </a:r>
            <a:r>
              <a:rPr lang="bg-BG" sz="3200" b="1" dirty="0">
                <a:solidFill>
                  <a:schemeClr val="bg1"/>
                </a:solidFill>
              </a:rPr>
              <a:t>добавяме данни </a:t>
            </a:r>
            <a:r>
              <a:rPr lang="bg-BG" sz="3200" dirty="0"/>
              <a:t>за съответните колони</a:t>
            </a:r>
          </a:p>
          <a:p>
            <a:pPr lvl="1"/>
            <a:r>
              <a:rPr lang="bg-BG" sz="2800" dirty="0"/>
              <a:t>Те трябва да бъдат от </a:t>
            </a:r>
            <a:r>
              <a:rPr lang="bg-BG" sz="2800" b="1" dirty="0">
                <a:solidFill>
                  <a:schemeClr val="bg1"/>
                </a:solidFill>
              </a:rPr>
              <a:t>съответния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тип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колоната</a:t>
            </a:r>
          </a:p>
          <a:p>
            <a:pPr lvl="1"/>
            <a:r>
              <a:rPr lang="bg-BG" sz="2800" dirty="0"/>
              <a:t>Натиснете </a:t>
            </a:r>
            <a:r>
              <a:rPr lang="en-US" sz="2800" dirty="0"/>
              <a:t>[</a:t>
            </a:r>
            <a:r>
              <a:rPr lang="en-US" sz="2800" b="1" dirty="0"/>
              <a:t>Enter</a:t>
            </a:r>
            <a:r>
              <a:rPr lang="en-US" sz="2800" dirty="0"/>
              <a:t>]</a:t>
            </a:r>
            <a:r>
              <a:rPr lang="bg-BG" sz="2800" dirty="0"/>
              <a:t>, когато сте </a:t>
            </a:r>
            <a:r>
              <a:rPr lang="bg-BG" sz="2800" b="1" dirty="0">
                <a:solidFill>
                  <a:schemeClr val="bg1"/>
                </a:solidFill>
              </a:rPr>
              <a:t>готови</a:t>
            </a:r>
            <a:r>
              <a:rPr lang="bg-BG" sz="2800" dirty="0"/>
              <a:t> с попълването на данни: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bg-BG" sz="2800" dirty="0"/>
              <a:t>Нека</a:t>
            </a:r>
            <a:r>
              <a:rPr lang="bg-BG" sz="3200" dirty="0"/>
              <a:t> добавим </a:t>
            </a:r>
            <a:r>
              <a:rPr lang="bg-BG" sz="3200" b="1" dirty="0">
                <a:solidFill>
                  <a:schemeClr val="bg1"/>
                </a:solidFill>
              </a:rPr>
              <a:t>още</a:t>
            </a:r>
            <a:r>
              <a:rPr lang="bg-BG" sz="3200" dirty="0"/>
              <a:t> записи в таблицата </a:t>
            </a:r>
            <a:r>
              <a:rPr lang="en-US" sz="3200" dirty="0"/>
              <a:t>"</a:t>
            </a:r>
            <a:r>
              <a:rPr lang="en-US" sz="3200" b="1" dirty="0"/>
              <a:t>Students</a:t>
            </a:r>
            <a:r>
              <a:rPr lang="en-US" sz="3200" dirty="0"/>
              <a:t>":</a:t>
            </a:r>
          </a:p>
          <a:p>
            <a:pPr marL="442912" lvl="1" indent="0">
              <a:buNone/>
            </a:pP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9D4FC5-038F-01B5-64E0-F594F7B2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</a:t>
            </a:r>
            <a:r>
              <a:rPr lang="en-US" dirty="0"/>
              <a:t>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747A1F-8C5A-14AE-7CA1-0BBA2352C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865" y="3654000"/>
            <a:ext cx="7872269" cy="103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081621-3897-58C4-7DDE-ED7C17D0E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000" y="5432184"/>
            <a:ext cx="5613749" cy="126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284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DA30C-EE09-2FB7-F8F1-46C0ECA88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DC92FF7-B8AB-2C54-B8D9-B25EBCE5C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4000" y="1140234"/>
            <a:ext cx="12189563" cy="5528766"/>
          </a:xfrm>
        </p:spPr>
        <p:txBody>
          <a:bodyPr>
            <a:normAutofit lnSpcReduction="10000"/>
          </a:bodyPr>
          <a:lstStyle/>
          <a:p>
            <a:r>
              <a:rPr lang="bg-BG" sz="3600" dirty="0"/>
              <a:t>Избирайки </a:t>
            </a:r>
            <a:r>
              <a:rPr lang="bg-BG" sz="3600" b="1" dirty="0">
                <a:solidFill>
                  <a:schemeClr val="bg1"/>
                </a:solidFill>
              </a:rPr>
              <a:t>всички записи </a:t>
            </a:r>
            <a:r>
              <a:rPr lang="bg-BG" sz="3600" dirty="0"/>
              <a:t>от таблицата "</a:t>
            </a:r>
            <a:r>
              <a:rPr lang="en-US" sz="3600" b="1" dirty="0"/>
              <a:t>Students</a:t>
            </a:r>
            <a:r>
              <a:rPr lang="bg-BG" sz="3600" dirty="0"/>
              <a:t>" ще получим следния резутлат: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sz="3600" dirty="0"/>
          </a:p>
          <a:p>
            <a:r>
              <a:rPr lang="bg-BG" sz="3600" dirty="0"/>
              <a:t>Това означава, че </a:t>
            </a:r>
            <a:r>
              <a:rPr lang="bg-BG" sz="3600" b="1" dirty="0">
                <a:solidFill>
                  <a:schemeClr val="bg1"/>
                </a:solidFill>
              </a:rPr>
              <a:t>успешно</a:t>
            </a:r>
            <a:r>
              <a:rPr lang="bg-BG" sz="3600" dirty="0"/>
              <a:t> сме </a:t>
            </a:r>
            <a:r>
              <a:rPr lang="bg-BG" sz="3600" b="1" dirty="0">
                <a:solidFill>
                  <a:schemeClr val="bg1"/>
                </a:solidFill>
              </a:rPr>
              <a:t>попълнили данни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9D4FC5-038F-01B5-64E0-F594F7B2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Попълване на данни</a:t>
            </a:r>
            <a:r>
              <a:rPr lang="en-US" dirty="0"/>
              <a:t> (3)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45A59B-FEA3-2F31-34C1-786FCB19E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830" y="2574000"/>
            <a:ext cx="5778340" cy="279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507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DA30C-EE09-2FB7-F8F1-46C0ECA88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7F98-6832-0917-C4F4-911C1D0611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Нека сега попълним данни в таблицата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</a:t>
            </a:r>
          </a:p>
          <a:p>
            <a:r>
              <a:rPr lang="bg-BG" dirty="0"/>
              <a:t>За полето </a:t>
            </a:r>
            <a:r>
              <a:rPr lang="en-US" b="1" dirty="0">
                <a:latin typeface="Consolas" panose="020B0609020204030204" pitchFamily="49" charset="0"/>
              </a:rPr>
              <a:t>StudentId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b="1" dirty="0">
                <a:solidFill>
                  <a:schemeClr val="bg1"/>
                </a:solidFill>
              </a:rPr>
              <a:t>външен ключ</a:t>
            </a:r>
            <a:r>
              <a:rPr lang="en-US" dirty="0"/>
              <a:t>)</a:t>
            </a:r>
            <a:r>
              <a:rPr lang="bg-BG" dirty="0"/>
              <a:t>, трябва да добавим вече </a:t>
            </a:r>
            <a:r>
              <a:rPr lang="bg-BG" b="1" dirty="0">
                <a:solidFill>
                  <a:schemeClr val="bg1"/>
                </a:solidFill>
              </a:rPr>
              <a:t>съществуващо</a:t>
            </a:r>
            <a:r>
              <a:rPr lang="bg-BG" dirty="0"/>
              <a:t> </a:t>
            </a:r>
            <a:r>
              <a:rPr lang="en-US" b="1" dirty="0">
                <a:latin typeface="Consolas" panose="020B0609020204030204" pitchFamily="49" charset="0"/>
              </a:rPr>
              <a:t>Id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>
                <a:solidFill>
                  <a:schemeClr val="bg1"/>
                </a:solidFill>
              </a:rPr>
              <a:t>студент</a:t>
            </a:r>
            <a:r>
              <a:rPr lang="bg-BG" dirty="0"/>
              <a:t> от таблицата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9D4FC5-038F-01B5-64E0-F594F7B2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с външен ключ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51139C-2678-EFC6-2EF0-2FFF909DC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01" y="3861780"/>
            <a:ext cx="11070000" cy="16236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189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3716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000" b="1" dirty="0"/>
              <a:t>Таблиците съдържат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ключове</a:t>
            </a:r>
            <a:r>
              <a:rPr lang="bg-BG" sz="3000" dirty="0"/>
              <a:t>: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Първичен ключ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Уникалност </a:t>
            </a:r>
            <a:r>
              <a:rPr lang="bg-BG" sz="2800" dirty="0">
                <a:solidFill>
                  <a:schemeClr val="bg2"/>
                </a:solidFill>
              </a:rPr>
              <a:t>на записи в таблица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Identity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bg2"/>
                </a:solidFill>
              </a:rPr>
              <a:t>атрибут –</a:t>
            </a:r>
            <a:r>
              <a:rPr lang="bg-BG" sz="2800" dirty="0"/>
              <a:t> </a:t>
            </a:r>
            <a:r>
              <a:rPr lang="bg-BG" sz="2800" dirty="0">
                <a:solidFill>
                  <a:schemeClr val="bg2"/>
                </a:solidFill>
              </a:rPr>
              <a:t>автоматично генериране на стойности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Външен ключ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Връзка</a:t>
            </a:r>
            <a:r>
              <a:rPr lang="bg-BG" sz="2800" dirty="0">
                <a:solidFill>
                  <a:schemeClr val="bg2"/>
                </a:solidFill>
              </a:rPr>
              <a:t> между две таблици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Използва полета (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колони</a:t>
            </a:r>
            <a:r>
              <a:rPr lang="bg-BG" sz="2800" dirty="0">
                <a:solidFill>
                  <a:schemeClr val="bg2"/>
                </a:solidFill>
              </a:rPr>
              <a:t>) за свързване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Комбиниран ключ</a:t>
            </a:r>
            <a:r>
              <a:rPr lang="bg-BG" sz="3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– напр.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MountainsTourists</a:t>
            </a:r>
            <a:endParaRPr lang="bg-BG" sz="3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A3AE1A9-04F4-7D43-58E2-D2BD8DCB5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54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1953397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(1)</a:t>
            </a:r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03666"/>
            <a:ext cx="9255889" cy="6729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913235" y="2424446"/>
            <a:ext cx="2716165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518428" y="1804483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3913235" y="3516362"/>
            <a:ext cx="2716165" cy="647531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B21717E-B15E-A8A1-2659-524CFA0E8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5532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FB27C97E-DCC1-364E-3BB4-4FE8FD8B8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85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bg-BG" sz="3200" dirty="0"/>
              <a:t> дефинират структурата:</a:t>
            </a:r>
          </a:p>
          <a:p>
            <a:pPr lvl="1"/>
            <a:r>
              <a:rPr lang="ru-RU" sz="3200" dirty="0"/>
              <a:t>За всеки атрибут се определя </a:t>
            </a:r>
            <a:r>
              <a:rPr lang="bg-BG" sz="3200" b="1" dirty="0">
                <a:solidFill>
                  <a:schemeClr val="bg1"/>
                </a:solidFill>
              </a:rPr>
              <a:t>тип данни </a:t>
            </a:r>
            <a:r>
              <a:rPr lang="ru-RU" sz="3200" dirty="0"/>
              <a:t>(текст, число, дата, ...)</a:t>
            </a:r>
          </a:p>
          <a:p>
            <a:pPr lvl="1"/>
            <a:r>
              <a:rPr lang="ru-RU" sz="3200" dirty="0"/>
              <a:t>Задава се </a:t>
            </a:r>
            <a:r>
              <a:rPr lang="bg-BG" sz="3200" b="1" dirty="0">
                <a:solidFill>
                  <a:schemeClr val="bg1"/>
                </a:solidFill>
              </a:rPr>
              <a:t>максимална дължина </a:t>
            </a:r>
            <a:r>
              <a:rPr lang="ru-RU" sz="3200" dirty="0"/>
              <a:t>на текстовите полета</a:t>
            </a:r>
          </a:p>
          <a:p>
            <a:pPr lvl="1"/>
            <a:r>
              <a:rPr lang="ru-RU" sz="3200" dirty="0"/>
              <a:t>Задава се </a:t>
            </a:r>
            <a:r>
              <a:rPr lang="bg-BG" sz="3200" b="1" dirty="0">
                <a:solidFill>
                  <a:schemeClr val="bg1"/>
                </a:solidFill>
              </a:rPr>
              <a:t>максимална стойност </a:t>
            </a:r>
            <a:r>
              <a:rPr lang="ru-RU" sz="3200" dirty="0"/>
              <a:t>на числовите полета</a:t>
            </a:r>
            <a:endParaRPr lang="bg-BG" sz="3200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bg-BG" sz="3200" dirty="0">
                <a:solidFill>
                  <a:schemeClr val="tx2"/>
                </a:solidFill>
              </a:rPr>
              <a:t>Определят</a:t>
            </a:r>
            <a:r>
              <a:rPr lang="bg-BG" sz="3200" b="1" dirty="0">
                <a:solidFill>
                  <a:schemeClr val="bg1"/>
                </a:solidFill>
              </a:rPr>
              <a:t> релациите</a:t>
            </a:r>
            <a:r>
              <a:rPr lang="bg-BG" sz="3200" dirty="0">
                <a:solidFill>
                  <a:schemeClr val="tx2"/>
                </a:solidFill>
              </a:rPr>
              <a:t>:</a:t>
            </a:r>
          </a:p>
          <a:p>
            <a:pPr lvl="1"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Първичен ключ</a:t>
            </a:r>
          </a:p>
          <a:p>
            <a:pPr lvl="1"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Външен ключ</a:t>
            </a:r>
          </a:p>
          <a:p>
            <a:pPr lvl="1">
              <a:buClr>
                <a:schemeClr val="tx2"/>
              </a:buClr>
            </a:pPr>
            <a:r>
              <a:rPr lang="bg-BG" sz="3200" dirty="0">
                <a:solidFill>
                  <a:schemeClr val="tx2"/>
                </a:solidFill>
              </a:rPr>
              <a:t>Може да бъде и </a:t>
            </a:r>
            <a:r>
              <a:rPr lang="bg-BG" sz="3200" b="1" dirty="0">
                <a:solidFill>
                  <a:schemeClr val="bg1"/>
                </a:solidFill>
              </a:rPr>
              <a:t>комбиниран ключ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F5C9C1-A1DC-005C-1F49-6FF909F98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884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1502" y="1198292"/>
            <a:ext cx="1213194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300" b="1" dirty="0">
                <a:solidFill>
                  <a:schemeClr val="bg1"/>
                </a:solidFill>
              </a:rPr>
              <a:t>Първичен ключ </a:t>
            </a:r>
            <a:r>
              <a:rPr lang="bg-BG" sz="3300" dirty="0"/>
              <a:t>(</a:t>
            </a:r>
            <a:r>
              <a:rPr lang="en-US" sz="3300" dirty="0"/>
              <a:t>Primary Key)</a:t>
            </a:r>
            <a:endParaRPr lang="bg-BG" sz="3300" dirty="0"/>
          </a:p>
          <a:p>
            <a:pPr lvl="1">
              <a:buClr>
                <a:schemeClr val="tx2"/>
              </a:buClr>
            </a:pPr>
            <a:r>
              <a:rPr lang="ru-RU" sz="3300" b="1" dirty="0">
                <a:solidFill>
                  <a:schemeClr val="bg1"/>
                </a:solidFill>
              </a:rPr>
              <a:t>Уникален идентификатор </a:t>
            </a:r>
            <a:r>
              <a:rPr lang="ru-RU" sz="3300" dirty="0"/>
              <a:t>на всеки запис в таблицата</a:t>
            </a:r>
          </a:p>
          <a:p>
            <a:pPr lvl="1">
              <a:buClr>
                <a:schemeClr val="tx2"/>
              </a:buClr>
            </a:pPr>
            <a:r>
              <a:rPr lang="ru-RU" sz="3300" dirty="0"/>
              <a:t>Гарантира </a:t>
            </a:r>
            <a:r>
              <a:rPr lang="ru-RU" sz="3300" b="1" dirty="0">
                <a:solidFill>
                  <a:schemeClr val="bg1"/>
                </a:solidFill>
              </a:rPr>
              <a:t>неповтарящи се </a:t>
            </a:r>
            <a:r>
              <a:rPr lang="ru-RU" sz="3300" dirty="0"/>
              <a:t>идентификатори на записите</a:t>
            </a:r>
          </a:p>
          <a:p>
            <a:pPr lvl="1">
              <a:buClr>
                <a:schemeClr val="tx2"/>
              </a:buClr>
            </a:pPr>
            <a:r>
              <a:rPr lang="ru-RU" sz="3300" b="1" dirty="0">
                <a:solidFill>
                  <a:schemeClr val="bg1"/>
                </a:solidFill>
              </a:rPr>
              <a:t>Бързо </a:t>
            </a:r>
            <a:r>
              <a:rPr lang="ru-RU" sz="3300" dirty="0"/>
              <a:t>и </a:t>
            </a:r>
            <a:r>
              <a:rPr lang="ru-RU" sz="3300" b="1" dirty="0">
                <a:solidFill>
                  <a:schemeClr val="bg1"/>
                </a:solidFill>
              </a:rPr>
              <a:t>ефективно </a:t>
            </a:r>
            <a:r>
              <a:rPr lang="ru-RU" sz="3300" dirty="0"/>
              <a:t>извличане на конкретни записи</a:t>
            </a:r>
          </a:p>
          <a:p>
            <a:pPr lvl="1">
              <a:buClr>
                <a:schemeClr val="tx2"/>
              </a:buClr>
            </a:pPr>
            <a:r>
              <a:rPr lang="ru-RU" sz="3300" dirty="0"/>
              <a:t>Обикновено се дефинира като </a:t>
            </a:r>
            <a:r>
              <a:rPr lang="ru-RU" sz="3300" b="1" dirty="0">
                <a:solidFill>
                  <a:schemeClr val="bg1"/>
                </a:solidFill>
              </a:rPr>
              <a:t>единично поле </a:t>
            </a:r>
            <a:r>
              <a:rPr lang="ru-RU" sz="3300" dirty="0"/>
              <a:t>(например </a:t>
            </a:r>
            <a:r>
              <a:rPr lang="ru-RU" sz="3300" b="1" dirty="0"/>
              <a:t>ID</a:t>
            </a:r>
            <a:r>
              <a:rPr lang="ru-RU" sz="3300" dirty="0"/>
              <a:t>)</a:t>
            </a:r>
            <a:endParaRPr lang="en-US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Първичен ключ</a:t>
            </a:r>
            <a:endParaRPr lang="en-US" dirty="0"/>
          </a:p>
        </p:txBody>
      </p:sp>
      <p:pic>
        <p:nvPicPr>
          <p:cNvPr id="61442" name="Picture 2" descr="key png graphic clipart design 19907697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5620" y="4805365"/>
            <a:ext cx="1536536" cy="1548635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2E476D40-177B-D8B8-1F12-2F1E99508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1DA48-98F1-5D86-7F7F-3A7C7E582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000" y="4554000"/>
            <a:ext cx="3600714" cy="199863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1999E9-3FC9-E577-FE94-0C3EFF968E81}"/>
              </a:ext>
            </a:extLst>
          </p:cNvPr>
          <p:cNvSpPr/>
          <p:nvPr/>
        </p:nvSpPr>
        <p:spPr>
          <a:xfrm>
            <a:off x="2871408" y="5025129"/>
            <a:ext cx="3402924" cy="359653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53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</a:rPr>
              <a:t>Identity</a:t>
            </a:r>
            <a:r>
              <a:rPr lang="en-US" sz="3400" dirty="0"/>
              <a:t> </a:t>
            </a:r>
            <a:r>
              <a:rPr lang="bg-BG" dirty="0"/>
              <a:t>колона (</a:t>
            </a:r>
            <a:r>
              <a:rPr lang="bg-BG" sz="3400" dirty="0"/>
              <a:t>автоматична номерация на редовете):</a:t>
            </a:r>
          </a:p>
          <a:p>
            <a:pPr lvl="1">
              <a:buClr>
                <a:schemeClr val="tx2"/>
              </a:buClr>
            </a:pPr>
            <a:r>
              <a:rPr lang="ru-RU" sz="3400" dirty="0"/>
              <a:t>Стойността на </a:t>
            </a:r>
            <a:r>
              <a:rPr lang="ru-RU" sz="3400" b="1" dirty="0">
                <a:solidFill>
                  <a:schemeClr val="bg1"/>
                </a:solidFill>
              </a:rPr>
              <a:t>първичния ключ </a:t>
            </a:r>
            <a:r>
              <a:rPr lang="ru-RU" sz="3400" dirty="0"/>
              <a:t>автоматично да </a:t>
            </a:r>
            <a:r>
              <a:rPr lang="ru-RU" sz="3400" b="1" dirty="0">
                <a:solidFill>
                  <a:schemeClr val="bg1"/>
                </a:solidFill>
              </a:rPr>
              <a:t>нараства</a:t>
            </a:r>
            <a:r>
              <a:rPr lang="ru-RU" sz="3400" dirty="0"/>
              <a:t> с всеки </a:t>
            </a:r>
            <a:r>
              <a:rPr lang="ru-RU" sz="3400" b="1" dirty="0">
                <a:solidFill>
                  <a:schemeClr val="bg1"/>
                </a:solidFill>
              </a:rPr>
              <a:t>нов запис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bg-BG" dirty="0"/>
              <a:t>колона (1)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10744200" cy="3273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CREATE TABLE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Employees</a:t>
            </a: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EmployeeId INT </a:t>
            </a:r>
            <a:r>
              <a:rPr lang="en-US" sz="3200" b="1" baseline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IDENTITY(1, 1)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baseline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PRIMARY KEY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FirstName NVARCHAR(50),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LastName NVARCHAR(50)</a:t>
            </a:r>
            <a:endParaRPr lang="en-US" sz="3200" b="1" baseline="0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590800"/>
            <a:ext cx="2362200" cy="985755"/>
          </a:xfrm>
          <a:prstGeom prst="wedgeRoundRectCallout">
            <a:avLst>
              <a:gd name="adj1" fmla="val -9619"/>
              <a:gd name="adj2" fmla="val 1013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Стартираща стойност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724400"/>
            <a:ext cx="2362200" cy="985755"/>
          </a:xfrm>
          <a:prstGeom prst="wedgeRoundRectCallout">
            <a:avLst>
              <a:gd name="adj1" fmla="val -39039"/>
              <a:gd name="adj2" fmla="val -832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Нарастваща стойност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05AECC1-DE3B-F72C-D13C-8FD87A59C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85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143000"/>
            <a:ext cx="8508600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bg-BG" sz="3400" dirty="0">
                <a:solidFill>
                  <a:schemeClr val="tx2"/>
                </a:solidFill>
              </a:rPr>
              <a:t>Предимства:</a:t>
            </a:r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Уникалност</a:t>
            </a:r>
            <a:endParaRPr lang="bg-BG" sz="3400" b="1" dirty="0">
              <a:solidFill>
                <a:schemeClr val="tx2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Лесен за управление</a:t>
            </a:r>
          </a:p>
          <a:p>
            <a:pPr lvl="2">
              <a:buClr>
                <a:schemeClr val="tx2"/>
              </a:buClr>
            </a:pPr>
            <a:r>
              <a:rPr lang="ru-RU" sz="3400" dirty="0"/>
              <a:t>Не се изисква </a:t>
            </a:r>
            <a:r>
              <a:rPr lang="ru-RU" sz="3400" b="1" dirty="0">
                <a:solidFill>
                  <a:schemeClr val="bg1"/>
                </a:solidFill>
              </a:rPr>
              <a:t>изрично</a:t>
            </a:r>
            <a:r>
              <a:rPr lang="ru-RU" sz="3400" dirty="0"/>
              <a:t> задаване на стойност на </a:t>
            </a:r>
            <a:r>
              <a:rPr lang="ru-RU" sz="3400" b="1" dirty="0">
                <a:solidFill>
                  <a:schemeClr val="bg1"/>
                </a:solidFill>
              </a:rPr>
              <a:t>първичния ключ</a:t>
            </a:r>
            <a:r>
              <a:rPr lang="ru-RU" sz="3400" dirty="0"/>
              <a:t> при вмъкване на записи</a:t>
            </a:r>
            <a:endParaRPr lang="en-US" sz="3400" dirty="0"/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Избягване на конфликти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buClr>
                <a:schemeClr val="tx2"/>
              </a:buClr>
            </a:pPr>
            <a:r>
              <a:rPr lang="bg-BG" sz="3400" dirty="0">
                <a:solidFill>
                  <a:schemeClr val="tx2"/>
                </a:solidFill>
              </a:rPr>
              <a:t>Всеки запис ще бъде създаден с </a:t>
            </a:r>
            <a:r>
              <a:rPr lang="bg-BG" sz="3400" b="1" dirty="0">
                <a:solidFill>
                  <a:schemeClr val="bg1"/>
                </a:solidFill>
              </a:rPr>
              <a:t>уникален първичен ключ</a:t>
            </a:r>
          </a:p>
          <a:p>
            <a:pPr lvl="1">
              <a:buClr>
                <a:schemeClr val="tx2"/>
              </a:buClr>
            </a:pPr>
            <a:endParaRPr lang="bg-BG" sz="3400" b="1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bg-BG" dirty="0"/>
              <a:t>колона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78B74E0-67C5-F478-A4B5-530233594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330F3C-F673-BB1C-EAE2-37F233785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000" y="1894694"/>
            <a:ext cx="2957030" cy="4025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79727E-FDFC-957D-34D3-4BBE471DDEB6}"/>
              </a:ext>
            </a:extLst>
          </p:cNvPr>
          <p:cNvSpPr/>
          <p:nvPr/>
        </p:nvSpPr>
        <p:spPr>
          <a:xfrm>
            <a:off x="9291000" y="1894694"/>
            <a:ext cx="720000" cy="4025377"/>
          </a:xfrm>
          <a:prstGeom prst="roundRect">
            <a:avLst>
              <a:gd name="adj" fmla="val 2482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5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</a:rPr>
              <a:t>Външен ключ </a:t>
            </a:r>
            <a:r>
              <a:rPr lang="bg-BG" dirty="0"/>
              <a:t>(</a:t>
            </a:r>
            <a:r>
              <a:rPr lang="en-US" dirty="0"/>
              <a:t>Foreign Key)</a:t>
            </a:r>
            <a:endParaRPr lang="bg-BG" dirty="0"/>
          </a:p>
          <a:p>
            <a:pPr lvl="1">
              <a:buClr>
                <a:schemeClr val="tx2"/>
              </a:buClr>
            </a:pPr>
            <a:r>
              <a:rPr lang="ru-RU" dirty="0"/>
              <a:t>Осигурява връзка между данните в различни таблици</a:t>
            </a:r>
            <a:r>
              <a:rPr lang="en-US" dirty="0"/>
              <a:t> </a:t>
            </a:r>
            <a:r>
              <a:rPr lang="ru-RU" dirty="0"/>
              <a:t>(например </a:t>
            </a:r>
            <a:r>
              <a:rPr lang="en-US" b="1" dirty="0">
                <a:solidFill>
                  <a:schemeClr val="bg1"/>
                </a:solidFill>
              </a:rPr>
              <a:t>Product</a:t>
            </a:r>
            <a:r>
              <a:rPr lang="en-US" dirty="0"/>
              <a:t> -&gt;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Category</a:t>
            </a:r>
            <a:r>
              <a:rPr lang="en-US" dirty="0"/>
              <a:t>)</a:t>
            </a:r>
          </a:p>
          <a:p>
            <a:pPr lvl="1">
              <a:buClr>
                <a:schemeClr val="tx2"/>
              </a:buClr>
            </a:pPr>
            <a:r>
              <a:rPr lang="ru-RU" dirty="0"/>
              <a:t>Позволява изграждане на </a:t>
            </a:r>
            <a:r>
              <a:rPr lang="ru-RU" b="1" dirty="0">
                <a:solidFill>
                  <a:schemeClr val="bg1"/>
                </a:solidFill>
              </a:rPr>
              <a:t>релационни връзки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dirty="0"/>
              <a:t>П</a:t>
            </a:r>
            <a:r>
              <a:rPr lang="ru-RU" dirty="0"/>
              <a:t>оддръжка на </a:t>
            </a:r>
            <a:r>
              <a:rPr lang="ru-RU" b="1" dirty="0">
                <a:solidFill>
                  <a:schemeClr val="bg1"/>
                </a:solidFill>
              </a:rPr>
              <a:t>цялост</a:t>
            </a:r>
            <a:r>
              <a:rPr lang="ru-RU" dirty="0"/>
              <a:t> на данните</a:t>
            </a:r>
            <a:endParaRPr lang="bg-BG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Външен ключ</a:t>
            </a:r>
            <a:endParaRPr lang="en-US" dirty="0"/>
          </a:p>
        </p:txBody>
      </p:sp>
      <p:pic>
        <p:nvPicPr>
          <p:cNvPr id="7" name="Picture 4" descr="One is to many relationship in SQL Server Management studio - Stack Overflow"/>
          <p:cNvPicPr>
            <a:picLocks noChangeAspect="1" noChangeArrowheads="1"/>
          </p:cNvPicPr>
          <p:nvPr/>
        </p:nvPicPr>
        <p:blipFill>
          <a:blip r:embed="rId2" cstate="print"/>
          <a:srcRect l="7514" t="22657" r="27273" b="37694"/>
          <a:stretch>
            <a:fillRect/>
          </a:stretch>
        </p:blipFill>
        <p:spPr bwMode="auto">
          <a:xfrm>
            <a:off x="2327788" y="4425621"/>
            <a:ext cx="7714226" cy="22396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BE304A8-0B04-306D-84FE-0552EAF95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080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4045</TotalTime>
  <Words>1675</Words>
  <Application>Microsoft Office PowerPoint</Application>
  <PresentationFormat>Widescreen</PresentationFormat>
  <Paragraphs>332</Paragraphs>
  <Slides>40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SoftUni</vt:lpstr>
      <vt:lpstr>Моделиране на бази данни</vt:lpstr>
      <vt:lpstr>Съдържание</vt:lpstr>
      <vt:lpstr>Таблици, първичен ключ и външен ключ</vt:lpstr>
      <vt:lpstr>Таблици (1)</vt:lpstr>
      <vt:lpstr>Таблици (2)</vt:lpstr>
      <vt:lpstr>Първичен ключ</vt:lpstr>
      <vt:lpstr>Identity колона (1)</vt:lpstr>
      <vt:lpstr>Identity колона (2)</vt:lpstr>
      <vt:lpstr>Външен ключ</vt:lpstr>
      <vt:lpstr>Комбиниран ключ (1)</vt:lpstr>
      <vt:lpstr>Комбиниран ключ (2)</vt:lpstr>
      <vt:lpstr>Комбиниран ключ – пример</vt:lpstr>
      <vt:lpstr>Комбиниран ключ (3)</vt:lpstr>
      <vt:lpstr>Създаване на връзка между таблици с SQL</vt:lpstr>
      <vt:lpstr>Прости таблици</vt:lpstr>
      <vt:lpstr>Връзка между таблици (1)</vt:lpstr>
      <vt:lpstr>Дефиниране на таблици с връзка между тях</vt:lpstr>
      <vt:lpstr>Добавяне / премахване на връзка между таблици</vt:lpstr>
      <vt:lpstr>Визуално създаване и свързване на таблици в SQL Server</vt:lpstr>
      <vt:lpstr>Създаване на таблици (1)</vt:lpstr>
      <vt:lpstr>Създаване на таблици (2)</vt:lpstr>
      <vt:lpstr>Създаване на таблици (3)</vt:lpstr>
      <vt:lpstr>Създаване на таблици (4)</vt:lpstr>
      <vt:lpstr>Създаване на таблици (5)</vt:lpstr>
      <vt:lpstr>Създаване на връзка между таблици (1)</vt:lpstr>
      <vt:lpstr>Създаване на връзка между таблици (2)</vt:lpstr>
      <vt:lpstr>Създаване на връзка между таблици (3)</vt:lpstr>
      <vt:lpstr>Създаване на връзка между таблици (4)</vt:lpstr>
      <vt:lpstr>Създаване на връзка между таблици (5)</vt:lpstr>
      <vt:lpstr>Създаване на връзка между таблици (6)</vt:lpstr>
      <vt:lpstr>Създаване на връзка между таблици (7)</vt:lpstr>
      <vt:lpstr>Създаване на връзка между таблици (8)</vt:lpstr>
      <vt:lpstr>Визуално попълване на данни в таблици</vt:lpstr>
      <vt:lpstr>Попълване на данни (1)</vt:lpstr>
      <vt:lpstr>Попълване на данни (2)</vt:lpstr>
      <vt:lpstr>Попълване на данни (3)</vt:lpstr>
      <vt:lpstr>Попълване на данни с външен ключ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Моделиране на бази данни</dc:title>
  <dc:subject>Software Development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113</cp:revision>
  <dcterms:created xsi:type="dcterms:W3CDTF">2018-05-23T13:08:44Z</dcterms:created>
  <dcterms:modified xsi:type="dcterms:W3CDTF">2024-04-12T16:06:24Z</dcterms:modified>
  <cp:category>computer programming;programming;software development;software engineering</cp:category>
</cp:coreProperties>
</file>