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291" r:id="rId2"/>
    <p:sldId id="292" r:id="rId3"/>
    <p:sldId id="294" r:id="rId4"/>
    <p:sldId id="295" r:id="rId5"/>
    <p:sldId id="296" r:id="rId6"/>
    <p:sldId id="298" r:id="rId7"/>
    <p:sldId id="299" r:id="rId8"/>
    <p:sldId id="300" r:id="rId9"/>
    <p:sldId id="495" r:id="rId10"/>
    <p:sldId id="301" r:id="rId11"/>
    <p:sldId id="496" r:id="rId12"/>
    <p:sldId id="306" r:id="rId13"/>
    <p:sldId id="307" r:id="rId14"/>
    <p:sldId id="499" r:id="rId15"/>
    <p:sldId id="498" r:id="rId16"/>
    <p:sldId id="501" r:id="rId17"/>
    <p:sldId id="503" r:id="rId18"/>
    <p:sldId id="502" r:id="rId19"/>
    <p:sldId id="308" r:id="rId20"/>
    <p:sldId id="309" r:id="rId21"/>
    <p:sldId id="310" r:id="rId22"/>
    <p:sldId id="311" r:id="rId23"/>
    <p:sldId id="312" r:id="rId24"/>
    <p:sldId id="319" r:id="rId25"/>
    <p:sldId id="401" r:id="rId26"/>
    <p:sldId id="4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DFFD998-DD8C-4528-A37B-9330D0402A4D}">
          <p14:sldIdLst>
            <p14:sldId id="291"/>
            <p14:sldId id="292"/>
          </p14:sldIdLst>
        </p14:section>
        <p14:section name="Какво е енкапсулация?" id="{B8F32016-7431-4DE3-B21E-2ABFDA04702D}">
          <p14:sldIdLst>
            <p14:sldId id="294"/>
            <p14:sldId id="295"/>
            <p14:sldId id="296"/>
          </p14:sldIdLst>
        </p14:section>
        <p14:section name="Модификатори за достъп" id="{0223928D-95C5-487D-B9F1-73D870003CF5}">
          <p14:sldIdLst>
            <p14:sldId id="298"/>
            <p14:sldId id="299"/>
            <p14:sldId id="300"/>
            <p14:sldId id="495"/>
            <p14:sldId id="301"/>
            <p14:sldId id="496"/>
            <p14:sldId id="306"/>
            <p14:sldId id="307"/>
          </p14:sldIdLst>
        </p14:section>
        <p14:section name="Изключения" id="{BC79C4AA-A20E-41BE-975B-BF1A0177C623}">
          <p14:sldIdLst>
            <p14:sldId id="499"/>
            <p14:sldId id="498"/>
            <p14:sldId id="501"/>
            <p14:sldId id="503"/>
            <p14:sldId id="502"/>
          </p14:sldIdLst>
        </p14:section>
        <p14:section name="Валидация" id="{C0D37F97-36DE-4C82-98CC-486838AF9947}">
          <p14:sldIdLst>
            <p14:sldId id="308"/>
            <p14:sldId id="309"/>
            <p14:sldId id="310"/>
            <p14:sldId id="311"/>
            <p14:sldId id="312"/>
          </p14:sldIdLst>
        </p14:section>
        <p14:section name="Обобщение" id="{EE2640C3-281C-4B84-9D33-030C1D092D2C}">
          <p14:sldIdLst>
            <p14:sldId id="319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4" autoAdjust="0"/>
    <p:restoredTop sz="95238" autoAdjust="0"/>
  </p:normalViewPr>
  <p:slideViewPr>
    <p:cSldViewPr showGuides="1">
      <p:cViewPr varScale="1">
        <p:scale>
          <a:sx n="122" d="100"/>
          <a:sy n="122" d="100"/>
        </p:scale>
        <p:origin x="872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21.01.23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FDAF2F-15EE-4826-A484-1A999E83C1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4941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064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29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4F9FB-696D-4B53-BBAD-DE0A9A4585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1167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898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A54F4D8-B34D-426C-8872-C14F1CB34A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075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14A544-2F3B-41FD-A739-AC3A087997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91752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FD14236-4576-4105-AAD1-7C969FCF05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8592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3870E2-B579-4A21-9A24-0D329EF528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1962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5944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506739-5DCA-4827-ABDF-8FCD90A02B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9019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6ED6970-328B-4BD1-9552-386EFB3019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8660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22A4E8-A399-4B2F-ABA9-DD7956C8C9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9510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C1B15B3-1C71-46D2-AF37-32827E7850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7860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3D695B-80D2-4F6D-86D3-6B6ED495DA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6389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DCE4A3F-C044-4267-8182-C4C89C6E71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94897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0D49A49-D785-4F17-AF39-30934A6807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3223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424D6F7-190E-4935-8703-9F0E4041A5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4806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49E6E3-5248-41E2-98E8-5B580706C2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2628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77A753-3CCE-44C2-ABE7-47F3D15ED7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72950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E822065-7631-482F-97C0-69BD808596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720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1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2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0" y="5270641"/>
            <a:ext cx="3187700" cy="4445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       </a:t>
            </a:r>
            <a:r>
              <a:rPr lang="en-US" sz="3100" b="1" dirty="0"/>
              <a:t>Technical Trainers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0" y="4745178"/>
            <a:ext cx="3465526" cy="525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     </a:t>
            </a:r>
            <a:r>
              <a:rPr lang="en-US" b="1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65254" y="1158163"/>
            <a:ext cx="7294547" cy="88265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bg-BG" dirty="0"/>
              <a:t>Ползи от </a:t>
            </a:r>
            <a:r>
              <a:rPr lang="bg-BG" dirty="0" err="1"/>
              <a:t>енкапсулацията</a:t>
            </a: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2240" y="179602"/>
            <a:ext cx="5100573" cy="882654"/>
          </a:xfrm>
        </p:spPr>
        <p:txBody>
          <a:bodyPr>
            <a:normAutofit/>
          </a:bodyPr>
          <a:lstStyle/>
          <a:p>
            <a:r>
              <a:rPr lang="bg-BG" dirty="0"/>
              <a:t>Енкапсулация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8702437">
            <a:off x="4456998" y="4084014"/>
            <a:ext cx="1688043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variables</a:t>
            </a:r>
            <a:endParaRPr lang="bg-BG" sz="2800" b="1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00" y="2214000"/>
            <a:ext cx="1900365" cy="190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2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internal</a:t>
            </a:r>
            <a:r>
              <a:rPr lang="en-US" sz="3400" dirty="0"/>
              <a:t> </a:t>
            </a:r>
            <a:r>
              <a:rPr lang="bg-BG" sz="3400" dirty="0"/>
              <a:t>е модификаторът </a:t>
            </a:r>
            <a:r>
              <a:rPr lang="bg-BG" sz="3400" b="1" dirty="0">
                <a:solidFill>
                  <a:schemeClr val="bg1"/>
                </a:solidFill>
              </a:rPr>
              <a:t>по подразбиране на всеки клас</a:t>
            </a:r>
            <a:endParaRPr lang="en-US" sz="3400" dirty="0"/>
          </a:p>
          <a:p>
            <a:endParaRPr lang="en-US" sz="3400" dirty="0"/>
          </a:p>
          <a:p>
            <a:endParaRPr lang="en-US" sz="28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600" dirty="0"/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Достъпен</a:t>
            </a:r>
            <a:r>
              <a:rPr lang="en-US" sz="3400" dirty="0"/>
              <a:t> </a:t>
            </a:r>
            <a:r>
              <a:rPr lang="bg-BG" sz="3400" dirty="0"/>
              <a:t>от всеки друг клас </a:t>
            </a:r>
            <a:r>
              <a:rPr lang="bg-BG" sz="3400" b="1" dirty="0">
                <a:solidFill>
                  <a:schemeClr val="bg1"/>
                </a:solidFill>
              </a:rPr>
              <a:t>в същия проект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вътрешен достъп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1000" y="1809000"/>
            <a:ext cx="7695000" cy="27828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Person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internal string Name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internal int Age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71000" y="5273285"/>
            <a:ext cx="6613592" cy="1233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 rm = new Team("Real");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rm.Name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"Real Madrid";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CF50326-3006-46A5-8EE1-FFA89045DB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967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E3F3D2-5EF2-139C-79F4-79B102B34F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0A129-4E61-F570-C150-2F339DB83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/>
            <a:r>
              <a:rPr lang="bg-BG" sz="2800" dirty="0"/>
              <a:t>За да визуализираме данните от класа, трябва да превърнем обекта в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/>
              <a:t> (</a:t>
            </a:r>
            <a:r>
              <a:rPr lang="bg-BG" sz="2800" b="1" dirty="0" err="1"/>
              <a:t>стрингосване</a:t>
            </a:r>
            <a:r>
              <a:rPr lang="bg-BG" sz="2800" dirty="0"/>
              <a:t>)</a:t>
            </a:r>
          </a:p>
          <a:p>
            <a:pPr lvl="1" algn="just"/>
            <a:r>
              <a:rPr lang="bg-BG" sz="2800" dirty="0"/>
              <a:t> За тази цел пренаписваме метода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bg-BG" sz="2800" dirty="0"/>
              <a:t>:</a:t>
            </a:r>
          </a:p>
          <a:p>
            <a:pPr marL="442912" lvl="1" indent="0" algn="just">
              <a:buNone/>
            </a:pPr>
            <a:endParaRPr lang="bg-BG" sz="2800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51719C-5F63-8363-B5BB-E8EC9948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430C57-7833-CAA0-78A4-D5FA27601727}"/>
              </a:ext>
            </a:extLst>
          </p:cNvPr>
          <p:cNvSpPr txBox="1">
            <a:spLocks/>
          </p:cNvSpPr>
          <p:nvPr/>
        </p:nvSpPr>
        <p:spPr>
          <a:xfrm>
            <a:off x="1033608" y="2799000"/>
            <a:ext cx="10417392" cy="39524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public class </a:t>
            </a:r>
            <a:r>
              <a:rPr lang="en-GB" sz="2400" dirty="0">
                <a:solidFill>
                  <a:schemeClr val="bg1"/>
                </a:solidFill>
              </a:rPr>
              <a:t>Student</a:t>
            </a:r>
            <a:r>
              <a:rPr lang="en-GB" sz="24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public string FirstName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public string LastName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  public override string ToString() </a:t>
            </a:r>
            <a:endParaRPr lang="bg-BG" sz="24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400" dirty="0"/>
              <a:t>  </a:t>
            </a:r>
            <a:r>
              <a:rPr lang="en-GB" sz="24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    return $"The student’s name is </a:t>
            </a:r>
            <a:r>
              <a:rPr lang="en-US" sz="2400" dirty="0"/>
              <a:t>{FirstName} {</a:t>
            </a:r>
            <a:r>
              <a:rPr lang="en-US" sz="2400" dirty="0" err="1"/>
              <a:t>LastName</a:t>
            </a:r>
            <a:r>
              <a:rPr lang="en-US" sz="2400" dirty="0"/>
              <a:t>}.</a:t>
            </a:r>
            <a:r>
              <a:rPr lang="en-GB" sz="2400" dirty="0"/>
              <a:t>"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818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7875"/>
          </a:xfrm>
        </p:spPr>
        <p:txBody>
          <a:bodyPr>
            <a:normAutofit/>
          </a:bodyPr>
          <a:lstStyle/>
          <a:p>
            <a:r>
              <a:rPr lang="bg-BG" sz="3100" dirty="0"/>
              <a:t>Разширете класа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100" dirty="0"/>
              <a:t> </a:t>
            </a:r>
            <a:r>
              <a:rPr lang="bg-BG" sz="3100" dirty="0"/>
              <a:t>със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bg-BG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 (заплата)</a:t>
            </a:r>
            <a:endParaRPr lang="en-US" sz="31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bg-BG" sz="3100" dirty="0"/>
              <a:t>Добавете</a:t>
            </a:r>
            <a:r>
              <a:rPr lang="en-US" sz="3100" dirty="0"/>
              <a:t> getter </a:t>
            </a:r>
            <a:r>
              <a:rPr lang="bg-BG" sz="3100" dirty="0"/>
              <a:t>за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</a:p>
          <a:p>
            <a:r>
              <a:rPr lang="bg-BG" sz="3100" dirty="0"/>
              <a:t>Добавете метод</a:t>
            </a:r>
            <a:r>
              <a:rPr lang="en-US" sz="3100" dirty="0"/>
              <a:t>, </a:t>
            </a:r>
            <a:r>
              <a:rPr lang="bg-BG" sz="3100" dirty="0"/>
              <a:t>който </a:t>
            </a:r>
          </a:p>
          <a:p>
            <a:pPr marL="0" indent="0">
              <a:buNone/>
            </a:pPr>
            <a:r>
              <a:rPr lang="bg-BG" sz="3100" dirty="0"/>
              <a:t>увеличава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sz="3100" dirty="0"/>
              <a:t> </a:t>
            </a:r>
            <a:r>
              <a:rPr lang="bg-BG" sz="3100" dirty="0"/>
              <a:t>с определен </a:t>
            </a:r>
          </a:p>
          <a:p>
            <a:pPr marL="0" indent="0">
              <a:buNone/>
            </a:pPr>
            <a:r>
              <a:rPr lang="bg-BG" sz="3100" dirty="0"/>
              <a:t>процент</a:t>
            </a:r>
            <a:endParaRPr lang="en-US" sz="3100" dirty="0"/>
          </a:p>
          <a:p>
            <a:r>
              <a:rPr lang="bg-BG" sz="3100" dirty="0"/>
              <a:t>Хора, по-млади от 30, получават </a:t>
            </a:r>
          </a:p>
          <a:p>
            <a:pPr marL="0" indent="0">
              <a:buNone/>
            </a:pPr>
            <a:r>
              <a:rPr lang="bg-BG" sz="3100" dirty="0"/>
              <a:t>половината от стандартното </a:t>
            </a:r>
          </a:p>
          <a:p>
            <a:pPr marL="0" indent="0">
              <a:buNone/>
            </a:pPr>
            <a:r>
              <a:rPr lang="bg-BG" sz="3100" dirty="0"/>
              <a:t>увеличение.</a:t>
            </a: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Увеличение на заплатата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304471" y="2255652"/>
            <a:ext cx="5760000" cy="3441356"/>
            <a:chOff x="-306388" y="2128097"/>
            <a:chExt cx="3137848" cy="3467484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128097"/>
              <a:ext cx="3137848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9909"/>
              <a:ext cx="3137848" cy="285567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+FirstName: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+Salary: decimal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+IncreaseSalary(decimal): void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1C0D8E8-BD27-4854-BB78-28383D28ED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052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Увеличение на заплатата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6928" y="1314000"/>
            <a:ext cx="10365284" cy="4742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sz="2800" dirty="0"/>
              <a:t>public </a:t>
            </a:r>
            <a:r>
              <a:rPr lang="en-US" sz="2800" dirty="0"/>
              <a:t>decimal</a:t>
            </a:r>
            <a:r>
              <a:rPr lang="en-GB" sz="2800" dirty="0"/>
              <a:t> Salary { get; private set; }</a:t>
            </a:r>
            <a:endParaRPr lang="en-US" sz="2800" dirty="0"/>
          </a:p>
          <a:p>
            <a:r>
              <a:rPr lang="en-US" sz="2800" dirty="0"/>
              <a:t>public void </a:t>
            </a:r>
            <a:r>
              <a:rPr lang="en-US" sz="2800" noProof="1">
                <a:solidFill>
                  <a:schemeClr val="bg1"/>
                </a:solidFill>
              </a:rPr>
              <a:t>IncreaseSalary</a:t>
            </a:r>
            <a:r>
              <a:rPr lang="en-US" sz="2800" noProof="1"/>
              <a:t>(</a:t>
            </a:r>
            <a:r>
              <a:rPr lang="en-US" sz="2800" noProof="1">
                <a:solidFill>
                  <a:schemeClr val="bg1"/>
                </a:solidFill>
              </a:rPr>
              <a:t>decimal</a:t>
            </a:r>
            <a:r>
              <a:rPr lang="en-US" sz="2800" dirty="0"/>
              <a:t> percentage)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if (this.Age &gt; 30)</a:t>
            </a:r>
          </a:p>
          <a:p>
            <a:r>
              <a:rPr lang="en-US" sz="2800" dirty="0"/>
              <a:t>    this.Salary += this.Salary * percentage / 100;</a:t>
            </a:r>
          </a:p>
          <a:p>
            <a:r>
              <a:rPr lang="en-US" sz="2800" dirty="0"/>
              <a:t>  else</a:t>
            </a:r>
          </a:p>
          <a:p>
            <a:r>
              <a:rPr lang="en-US" sz="2800" dirty="0"/>
              <a:t>    </a:t>
            </a:r>
            <a:r>
              <a:rPr lang="en-US" sz="2800" noProof="1"/>
              <a:t>this.Salary += this.Salary </a:t>
            </a:r>
            <a:r>
              <a:rPr lang="en-US" sz="2800" dirty="0"/>
              <a:t>* percentage / 200;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8A266-C711-4ACA-9506-1AE3009F7C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https://judge.softuni.bg/Contests/Practice/Index/3163#1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7F38824-DFBF-4EC6-84F9-236A70D4B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24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002" y="1295958"/>
            <a:ext cx="2666001" cy="2666001"/>
          </a:xfrm>
          <a:prstGeom prst="rect">
            <a:avLst/>
          </a:prstGeo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56E9F13-690E-4830-B96B-3A547DD2C69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Какво представляват изключенията</a:t>
            </a:r>
            <a:r>
              <a:rPr lang="en-US" dirty="0"/>
              <a:t>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5F9D7-C027-4297-A74E-45C975F26E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Изключения в програмирането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3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1437" y="1249441"/>
            <a:ext cx="10126596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Изключенията</a:t>
            </a:r>
            <a:r>
              <a:rPr lang="en-US" sz="3400" b="1" dirty="0"/>
              <a:t> </a:t>
            </a:r>
            <a:r>
              <a:rPr lang="bg-BG" sz="3400" dirty="0"/>
              <a:t>представят грешки или проблеми, възникнали по време на изпълнение.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Можем да „</a:t>
            </a:r>
            <a:r>
              <a:rPr lang="bg-BG" sz="3400" b="1" dirty="0">
                <a:solidFill>
                  <a:schemeClr val="bg1"/>
                </a:solidFill>
              </a:rPr>
              <a:t>хвърлим</a:t>
            </a:r>
            <a:r>
              <a:rPr lang="bg-BG" sz="3400" dirty="0"/>
              <a:t>“</a:t>
            </a:r>
            <a:r>
              <a:rPr lang="en-US" sz="3400" dirty="0"/>
              <a:t> (</a:t>
            </a:r>
            <a:r>
              <a:rPr lang="en-US" sz="3400" b="1" dirty="0">
                <a:solidFill>
                  <a:schemeClr val="bg1"/>
                </a:solidFill>
              </a:rPr>
              <a:t>throw</a:t>
            </a:r>
            <a:r>
              <a:rPr lang="en-US" sz="3400" dirty="0"/>
              <a:t>)</a:t>
            </a:r>
            <a:r>
              <a:rPr lang="bg-BG" sz="3400" dirty="0"/>
              <a:t> изключението, за да сигнализираме за проблема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000" y="144000"/>
            <a:ext cx="8625520" cy="882654"/>
          </a:xfrm>
        </p:spPr>
        <p:txBody>
          <a:bodyPr/>
          <a:lstStyle/>
          <a:p>
            <a:r>
              <a:rPr lang="bg-BG" dirty="0"/>
              <a:t>Какво представляват изключенията</a:t>
            </a:r>
            <a:r>
              <a:rPr lang="en-US" dirty="0"/>
              <a:t>?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83B1F1E-57F0-418C-ADF9-21410562C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0270" y="4374000"/>
            <a:ext cx="8988931" cy="1040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if (size &lt; 0)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new Exception("</a:t>
            </a:r>
            <a:r>
              <a:rPr lang="en-GB" sz="2599" b="1" noProof="1">
                <a:cs typeface="Consolas" pitchFamily="49" charset="0"/>
              </a:rPr>
              <a:t>Size cannot be negative!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");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C6FD336-140F-4950-8E1A-6F77EC29A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20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599" dirty="0"/>
              <a:t>Изключения се хвърлят с ключовата дума </a:t>
            </a:r>
            <a:r>
              <a:rPr lang="en-US" sz="3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endParaRPr lang="en-US" sz="3599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599" dirty="0"/>
              <a:t>Когато е хвърлено изключение</a:t>
            </a:r>
            <a:r>
              <a:rPr lang="en-US" sz="3599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399" dirty="0"/>
              <a:t>Изпълнението на програмата приключва</a:t>
            </a:r>
            <a:endParaRPr lang="en-US" sz="3399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399" dirty="0"/>
              <a:t>Изключението се пренася по стека</a:t>
            </a:r>
            <a:endParaRPr lang="en-US" sz="3399" dirty="0"/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bg-BG" sz="3199" dirty="0"/>
              <a:t>Докато не достигне </a:t>
            </a:r>
            <a:r>
              <a:rPr lang="en-US" sz="31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dirty="0"/>
              <a:t>блок, който да предприеме действие</a:t>
            </a:r>
            <a:endParaRPr lang="en-US" sz="3199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Throw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308A1E-14F3-45D8-8960-D4546995D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587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C6FD336-140F-4950-8E1A-6F77EC29A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363951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8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400" dirty="0"/>
              <a:t>Можем да „</a:t>
            </a:r>
            <a:r>
              <a:rPr lang="bg-BG" sz="3400" b="1" dirty="0">
                <a:solidFill>
                  <a:schemeClr val="bg1"/>
                </a:solidFill>
              </a:rPr>
              <a:t>хванем</a:t>
            </a:r>
            <a:r>
              <a:rPr lang="bg-BG" sz="3400" dirty="0"/>
              <a:t>“</a:t>
            </a:r>
            <a:r>
              <a:rPr lang="en-US" sz="3400" dirty="0"/>
              <a:t> </a:t>
            </a:r>
            <a:r>
              <a:rPr lang="bg-BG" sz="3400" dirty="0"/>
              <a:t>изключението с оператора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</a:p>
          <a:p>
            <a:pPr>
              <a:lnSpc>
                <a:spcPct val="100000"/>
              </a:lnSpc>
              <a:spcBef>
                <a:spcPts val="2500"/>
              </a:spcBef>
              <a:buClr>
                <a:schemeClr val="tx1"/>
              </a:buClr>
            </a:pPr>
            <a:r>
              <a:rPr lang="bg-BG" sz="3400" dirty="0"/>
              <a:t>По този начин можем да </a:t>
            </a:r>
            <a:r>
              <a:rPr lang="bg-BG" sz="3400" b="1" dirty="0">
                <a:solidFill>
                  <a:schemeClr val="bg1"/>
                </a:solidFill>
              </a:rPr>
              <a:t>реагираме</a:t>
            </a:r>
            <a:r>
              <a:rPr lang="bg-BG" sz="3400" dirty="0"/>
              <a:t> на грешката и да известим потребителя</a:t>
            </a:r>
            <a:r>
              <a:rPr lang="en-US" sz="3400" dirty="0"/>
              <a:t> </a:t>
            </a:r>
            <a:r>
              <a:rPr lang="bg-BG" sz="3400" dirty="0"/>
              <a:t>за нея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en-US" dirty="0"/>
              <a:t>?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4B0E17C-7E7B-499D-A9DC-5A592B7CC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0832" y="4014000"/>
            <a:ext cx="8270336" cy="22986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size = int.Parse(text);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}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(Exception ex)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Console.WriteLine("Invalid size!");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  <a:endParaRPr lang="en-GB" sz="2599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61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799" dirty="0"/>
              <a:t>Хвърляне на изключения - пример</a:t>
            </a:r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102301" y="1328182"/>
            <a:ext cx="9987398" cy="5294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 new System.ArgumentOutOfRangeException(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"value",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"Sqrt for negative numbers is undefined!");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return Math.Sqrt(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alue);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static void Main()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Sqrt(-1);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 (ArgumentOutOfRangeException ex)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Console.Error.WriteLine("Error: " + ex.Message);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2BEC856-B80F-4F14-9B2D-C73B208F70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888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55" y="1395700"/>
            <a:ext cx="3373598" cy="230754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C0FAF6E-C42A-478B-AB1F-E5FD2BBCC7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Валидация в </a:t>
            </a:r>
            <a:r>
              <a:rPr lang="en-GB" dirty="0"/>
              <a:t>Getter</a:t>
            </a:r>
            <a:r>
              <a:rPr lang="bg-BG" dirty="0"/>
              <a:t>-и</a:t>
            </a:r>
            <a:r>
              <a:rPr lang="en-GB" dirty="0"/>
              <a:t> </a:t>
            </a:r>
            <a:r>
              <a:rPr lang="bg-BG" dirty="0"/>
              <a:t>и</a:t>
            </a:r>
            <a:r>
              <a:rPr lang="en-GB" dirty="0"/>
              <a:t> Setter</a:t>
            </a:r>
            <a:r>
              <a:rPr lang="bg-BG" dirty="0"/>
              <a:t>-и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0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664617"/>
            <a:ext cx="11818096" cy="5528766"/>
          </a:xfrm>
        </p:spPr>
        <p:txBody>
          <a:bodyPr/>
          <a:lstStyle/>
          <a:p>
            <a:pPr marL="0" indent="0">
              <a:buNone/>
            </a:pPr>
            <a:endParaRPr lang="bg-BG" sz="4000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Какво е енкапсулация</a:t>
            </a:r>
            <a:r>
              <a:rPr lang="en-US" sz="4000" dirty="0"/>
              <a:t>?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Модификатори</a:t>
            </a:r>
            <a:r>
              <a:rPr lang="en-US" sz="4000" dirty="0"/>
              <a:t> </a:t>
            </a:r>
            <a:r>
              <a:rPr lang="bg-BG" sz="4000" dirty="0"/>
              <a:t>за достъп</a:t>
            </a:r>
            <a:endParaRPr lang="en-US" sz="4000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Изключения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Валидация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13CDB2-A6DC-4174-9AED-EAB79BDC01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970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Setter</a:t>
            </a:r>
            <a:r>
              <a:rPr lang="bg-BG" dirty="0"/>
              <a:t>-ите</a:t>
            </a:r>
            <a:r>
              <a:rPr lang="en-US" dirty="0"/>
              <a:t> </a:t>
            </a:r>
            <a:r>
              <a:rPr lang="bg-BG" dirty="0"/>
              <a:t>са добро място за базова </a:t>
            </a:r>
            <a:r>
              <a:rPr lang="bg-BG" b="1" dirty="0">
                <a:solidFill>
                  <a:schemeClr val="bg1"/>
                </a:solidFill>
              </a:rPr>
              <a:t>валидация на данните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spcAft>
                <a:spcPts val="1200"/>
              </a:spcAft>
              <a:buNone/>
            </a:pPr>
            <a:endParaRPr lang="en-US" sz="4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Валидация</a:t>
            </a:r>
            <a:r>
              <a:rPr lang="en-US" dirty="0"/>
              <a:t> (1)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41000" y="2169000"/>
            <a:ext cx="9945000" cy="40242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public decimal Salary </a:t>
            </a:r>
            <a:endParaRPr lang="bg-BG" sz="260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get { return this.salary 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set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if</a:t>
            </a:r>
            <a:r>
              <a:rPr lang="en-US" sz="2600" dirty="0"/>
              <a:t> (</a:t>
            </a:r>
            <a:r>
              <a:rPr lang="en-US" sz="2600" dirty="0">
                <a:solidFill>
                  <a:schemeClr val="bg1"/>
                </a:solidFill>
              </a:rPr>
              <a:t>value &lt; 460</a:t>
            </a:r>
            <a:r>
              <a:rPr lang="en-US" sz="2600" dirty="0"/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  throw new </a:t>
            </a:r>
            <a:r>
              <a:rPr lang="en-US" sz="2600" dirty="0">
                <a:solidFill>
                  <a:schemeClr val="bg1"/>
                </a:solidFill>
              </a:rPr>
              <a:t>ArgumentException</a:t>
            </a:r>
            <a:r>
              <a:rPr lang="en-US" sz="2600" dirty="0"/>
              <a:t>("...");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bg-BG" sz="2600" noProof="1"/>
              <a:t>    this.salary = value;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bg-BG" sz="2600" dirty="0"/>
              <a:t>  </a:t>
            </a:r>
            <a:r>
              <a:rPr lang="en-US" sz="2600" dirty="0"/>
              <a:t>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110228" y="3339000"/>
            <a:ext cx="3225771" cy="955839"/>
          </a:xfrm>
          <a:prstGeom prst="wedgeRoundRectCallout">
            <a:avLst>
              <a:gd name="adj1" fmla="val -62024"/>
              <a:gd name="adj2" fmla="val 5880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Хвърля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изключения (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exceptions)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3C07F50-6D11-4CE9-9F8B-9EAC5C6C1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1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41124"/>
            <a:ext cx="11818096" cy="6147876"/>
          </a:xfrm>
        </p:spPr>
        <p:txBody>
          <a:bodyPr>
            <a:normAutofit/>
          </a:bodyPr>
          <a:lstStyle/>
          <a:p>
            <a:r>
              <a:rPr lang="bg-BG" sz="3000" dirty="0"/>
              <a:t>Конструкторите</a:t>
            </a:r>
            <a:r>
              <a:rPr lang="en-US" sz="3000" dirty="0"/>
              <a:t> </a:t>
            </a:r>
            <a:r>
              <a:rPr lang="bg-BG" sz="3000" dirty="0"/>
              <a:t>използват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частни</a:t>
            </a:r>
            <a:r>
              <a:rPr lang="en-US" sz="3000" b="1" dirty="0">
                <a:solidFill>
                  <a:schemeClr val="bg1"/>
                </a:solidFill>
              </a:rPr>
              <a:t> setter</a:t>
            </a:r>
            <a:r>
              <a:rPr lang="bg-BG" sz="3000" b="1" dirty="0">
                <a:solidFill>
                  <a:schemeClr val="bg1"/>
                </a:solidFill>
              </a:rPr>
              <a:t>-и</a:t>
            </a:r>
            <a:r>
              <a:rPr lang="en-US" sz="3000" dirty="0"/>
              <a:t> </a:t>
            </a:r>
            <a:r>
              <a:rPr lang="bg-BG" sz="3000" dirty="0"/>
              <a:t>с логика за валидация</a:t>
            </a:r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r>
              <a:rPr lang="bg-BG" sz="3000" dirty="0"/>
              <a:t>Гарантират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валидно състояние (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bg-BG" sz="3000" b="1" dirty="0">
                <a:solidFill>
                  <a:schemeClr val="bg1"/>
                </a:solidFill>
              </a:rPr>
              <a:t>) </a:t>
            </a:r>
            <a:r>
              <a:rPr lang="bg-BG" sz="3000" dirty="0"/>
              <a:t>на обекта при създаването му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Валидация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81000" y="1809000"/>
            <a:ext cx="11372030" cy="37267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spc="-140" dirty="0"/>
              <a:t>public Person(string firstName, string </a:t>
            </a:r>
            <a:r>
              <a:rPr lang="en-US" sz="2400" spc="-140" noProof="1"/>
              <a:t>lastName</a:t>
            </a:r>
            <a:r>
              <a:rPr lang="en-US" sz="2400" spc="-140" dirty="0"/>
              <a:t>, </a:t>
            </a:r>
            <a:r>
              <a:rPr lang="en-US" sz="2400" spc="-140" noProof="1"/>
              <a:t>int</a:t>
            </a:r>
            <a:r>
              <a:rPr lang="en-US" sz="2400" spc="-140" dirty="0"/>
              <a:t> age, decimal salary)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this.FirstName = firstName;</a:t>
            </a:r>
          </a:p>
          <a:p>
            <a:r>
              <a:rPr lang="en-US" sz="2400" dirty="0"/>
              <a:t>  this.LastName = lastName;</a:t>
            </a:r>
          </a:p>
          <a:p>
            <a:r>
              <a:rPr lang="en-US" sz="2400" dirty="0"/>
              <a:t>  this.Age = age;</a:t>
            </a:r>
          </a:p>
          <a:p>
            <a:r>
              <a:rPr lang="en-US" sz="2400" dirty="0"/>
              <a:t>  this.Salary = salary;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376000" y="4104000"/>
            <a:ext cx="3420000" cy="863969"/>
          </a:xfrm>
          <a:prstGeom prst="wedgeRoundRectCallout">
            <a:avLst>
              <a:gd name="adj1" fmla="val -75106"/>
              <a:gd name="adj2" fmla="val 188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Валидацията се осъществява в </a:t>
            </a:r>
            <a:r>
              <a:rPr lang="en-US" sz="2400" b="1" dirty="0">
                <a:solidFill>
                  <a:srgbClr val="FFFFFF"/>
                </a:solidFill>
              </a:rPr>
              <a:t>setter-</a:t>
            </a:r>
            <a:r>
              <a:rPr lang="bg-BG" sz="2400" b="1" dirty="0">
                <a:solidFill>
                  <a:srgbClr val="FFFFFF"/>
                </a:solidFill>
              </a:rPr>
              <a:t>и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FF2FEC9-B054-4219-98D6-3CE6AC8B9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589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Разширете класа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400" dirty="0"/>
              <a:t> </a:t>
            </a:r>
            <a:r>
              <a:rPr lang="bg-BG" sz="3400" dirty="0"/>
              <a:t>с </a:t>
            </a:r>
          </a:p>
          <a:p>
            <a:pPr marL="0" indent="0">
              <a:buNone/>
            </a:pPr>
            <a:r>
              <a:rPr lang="bg-BG" sz="3400" dirty="0"/>
              <a:t>валидация за всяко поле</a:t>
            </a:r>
            <a:endParaRPr lang="en-US" sz="3400" dirty="0"/>
          </a:p>
          <a:p>
            <a:r>
              <a:rPr lang="bg-BG" sz="3400" dirty="0"/>
              <a:t>Имената трябва да имат поне 3 </a:t>
            </a:r>
          </a:p>
          <a:p>
            <a:pPr marL="0" indent="0">
              <a:buNone/>
            </a:pPr>
            <a:r>
              <a:rPr lang="bg-BG" sz="3400" dirty="0"/>
              <a:t>символа</a:t>
            </a:r>
            <a:endParaRPr lang="en-US" sz="3400" dirty="0"/>
          </a:p>
          <a:p>
            <a:r>
              <a:rPr lang="bg-BG" sz="3400" dirty="0"/>
              <a:t>Възрастта не може да бъде 0</a:t>
            </a:r>
          </a:p>
          <a:p>
            <a:pPr marL="0" indent="0">
              <a:buNone/>
            </a:pPr>
            <a:r>
              <a:rPr lang="bg-BG" sz="3400" dirty="0"/>
              <a:t>или отрицателна</a:t>
            </a:r>
            <a:endParaRPr lang="en-US" sz="3400" dirty="0"/>
          </a:p>
          <a:p>
            <a:r>
              <a:rPr lang="bg-BG" sz="3400" dirty="0"/>
              <a:t>Заплатата не може да бъде</a:t>
            </a:r>
          </a:p>
          <a:p>
            <a:pPr marL="0" indent="0">
              <a:buNone/>
            </a:pPr>
            <a:r>
              <a:rPr lang="bg-BG" sz="3400" dirty="0"/>
              <a:t>по-малко от </a:t>
            </a:r>
            <a:r>
              <a:rPr lang="en-US" sz="3400" dirty="0"/>
              <a:t>460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Валидиране на данни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55514" y="1370838"/>
            <a:ext cx="5010486" cy="4636762"/>
            <a:chOff x="-306388" y="2069429"/>
            <a:chExt cx="3209558" cy="463676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69429"/>
              <a:ext cx="3209558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209558" cy="181849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-firstName: string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-lastName: string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-age: int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-salary: decimal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87591"/>
              <a:ext cx="3209558" cy="221860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+Person()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+FirstName(string fname)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+LastName(string lname)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+Age(int age)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+Salary(decimal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AA92D59-A5E4-4AB0-B49A-15B316B20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135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Валидиране на данни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49398" y="1269000"/>
            <a:ext cx="7813828" cy="46192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public </a:t>
            </a:r>
            <a:r>
              <a:rPr lang="en-US" sz="2600" noProof="1"/>
              <a:t>int</a:t>
            </a:r>
            <a:r>
              <a:rPr lang="en-US" sz="2600" dirty="0"/>
              <a:t> Age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get =&gt; </a:t>
            </a:r>
            <a:r>
              <a:rPr lang="en-US" sz="2600" noProof="1"/>
              <a:t>this.age</a:t>
            </a:r>
            <a:r>
              <a:rPr lang="en-US" sz="2600" dirty="0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private set 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</a:t>
            </a:r>
            <a:r>
              <a:rPr lang="en-US" sz="26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if (age &lt; 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  throw new </a:t>
            </a:r>
            <a:r>
              <a:rPr lang="en-US" sz="2600" noProof="1"/>
              <a:t>ArgumentException</a:t>
            </a:r>
            <a:r>
              <a:rPr lang="en-US" sz="2600" dirty="0"/>
              <a:t>("...");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</a:t>
            </a:r>
            <a:r>
              <a:rPr lang="en-US" sz="2600" noProof="1"/>
              <a:t>this.age</a:t>
            </a:r>
            <a:r>
              <a:rPr lang="en-US" sz="2600" dirty="0"/>
              <a:t> = value; 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</a:t>
            </a:r>
            <a:r>
              <a:rPr lang="en-US" sz="26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// </a:t>
            </a:r>
            <a:r>
              <a:rPr lang="en-US" sz="2600" dirty="0">
                <a:solidFill>
                  <a:schemeClr val="accent2"/>
                </a:solidFill>
              </a:rPr>
              <a:t>TODO:</a:t>
            </a:r>
            <a:r>
              <a:rPr lang="en-US" sz="2600" i="1" dirty="0">
                <a:solidFill>
                  <a:schemeClr val="accent2"/>
                </a:solidFill>
              </a:rPr>
              <a:t> </a:t>
            </a:r>
            <a:r>
              <a:rPr lang="bg-BG" sz="2600" i="1" dirty="0">
                <a:solidFill>
                  <a:schemeClr val="accent2"/>
                </a:solidFill>
              </a:rPr>
              <a:t>Добавете валидация за останалите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88556-737E-4B4A-B6C8-247831C8D8B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https://judge.softuni.bg/Contests/Practice/Index/3163#2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E684785-B5D4-4B52-9DEA-082CC7F851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96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Енкапсулация</a:t>
            </a:r>
            <a:r>
              <a:rPr lang="en-US" sz="3600" dirty="0">
                <a:solidFill>
                  <a:schemeClr val="bg2"/>
                </a:solidFill>
              </a:rPr>
              <a:t>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Скрива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имплементацията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Намалява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комплексността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Гарантира, че структурните промени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bg-BG" sz="3400" dirty="0">
                <a:solidFill>
                  <a:schemeClr val="bg2"/>
                </a:solidFill>
              </a:rPr>
              <a:t>остават локални</a:t>
            </a:r>
            <a:endParaRPr lang="en-US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6C00CB18-F299-479F-8AA9-617A5E311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56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5007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  <a:p>
            <a:pPr marL="0" indent="0">
              <a:lnSpc>
                <a:spcPct val="120000"/>
              </a:lnSpc>
              <a:buNone/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B3E3A40-E077-4970-B869-59773B034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930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486905-80AF-4B7E-BC5B-2EBA1C26D4B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Скриване на имплементацията</a:t>
            </a:r>
            <a:endParaRPr lang="en-US" dirty="0"/>
          </a:p>
        </p:txBody>
      </p:sp>
      <p:pic>
        <p:nvPicPr>
          <p:cNvPr id="6" name="Picture 5" descr="Object-Oriented Programming in Jav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3" r="16467" b="7622"/>
          <a:stretch/>
        </p:blipFill>
        <p:spPr bwMode="auto">
          <a:xfrm>
            <a:off x="4431000" y="1134000"/>
            <a:ext cx="3375000" cy="267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07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Процесът на обединяване на кода и данните в </a:t>
            </a:r>
            <a:r>
              <a:rPr lang="bg-BG" sz="3200" b="1" dirty="0">
                <a:solidFill>
                  <a:schemeClr val="bg1"/>
                </a:solidFill>
              </a:rPr>
              <a:t>едно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цяло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Позволява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валидация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обвързване на данните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Структурните промени остават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локални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Намалява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комплексността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bg-BG" sz="3200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Енкапсулация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029" y="3068602"/>
            <a:ext cx="5876708" cy="36112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Student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string studentName;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Name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get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 studentName;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studentName = value;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 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 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2991000" y="4329000"/>
            <a:ext cx="2887623" cy="1432611"/>
          </a:xfrm>
          <a:prstGeom prst="wedgeRoundRectCallout">
            <a:avLst>
              <a:gd name="adj1" fmla="val 71183"/>
              <a:gd name="adj2" fmla="val -686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</a:rPr>
              <a:t>Достъпен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</a:rPr>
              <a:t>само за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публичните методи </a:t>
            </a:r>
            <a:r>
              <a:rPr lang="bg-BG" sz="2400" b="1" noProof="1">
                <a:solidFill>
                  <a:srgbClr val="FFFFFF"/>
                </a:solidFill>
              </a:rPr>
              <a:t>на класа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8556000" y="5949000"/>
            <a:ext cx="3445598" cy="810000"/>
          </a:xfrm>
          <a:prstGeom prst="wedgeRoundRectCallout">
            <a:avLst>
              <a:gd name="adj1" fmla="val -62271"/>
              <a:gd name="adj2" fmla="val -577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Accessor</a:t>
            </a:r>
            <a:r>
              <a:rPr lang="bg-BG" sz="2400" b="1" noProof="1">
                <a:solidFill>
                  <a:srgbClr val="FFFFFF"/>
                </a:solidFill>
              </a:rPr>
              <a:t>-и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</a:rPr>
              <a:t>за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достъп</a:t>
            </a:r>
            <a:r>
              <a:rPr lang="bg-BG" sz="2400" b="1" noProof="1">
                <a:solidFill>
                  <a:srgbClr val="FFFFFF"/>
                </a:solidFill>
              </a:rPr>
              <a:t> и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промяна</a:t>
            </a:r>
            <a:r>
              <a:rPr lang="bg-BG" sz="2400" b="1" noProof="1">
                <a:solidFill>
                  <a:srgbClr val="FFFFFF"/>
                </a:solidFill>
              </a:rPr>
              <a:t> на стойността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1BFA7E6-FAEA-4DA2-ABC1-185C8CC771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952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Полетата трябва да бъдат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частни</a:t>
            </a:r>
          </a:p>
          <a:p>
            <a:r>
              <a:rPr lang="bg-BG" dirty="0"/>
              <a:t>Свойствата трябва да бъдат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публични</a:t>
            </a:r>
            <a:endParaRPr lang="en-GB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endParaRPr lang="en-GB" dirty="0"/>
          </a:p>
          <a:p>
            <a:endParaRPr lang="bg-BG" dirty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Енкапсулация</a:t>
            </a:r>
            <a:r>
              <a:rPr lang="en-US" dirty="0"/>
              <a:t> – </a:t>
            </a:r>
            <a:r>
              <a:rPr lang="bg-BG" dirty="0"/>
              <a:t>пример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809DB7-0C99-48BB-81BC-AA20BF94CAE4}"/>
              </a:ext>
            </a:extLst>
          </p:cNvPr>
          <p:cNvGrpSpPr/>
          <p:nvPr/>
        </p:nvGrpSpPr>
        <p:grpSpPr>
          <a:xfrm>
            <a:off x="841604" y="2768868"/>
            <a:ext cx="6480682" cy="3516300"/>
            <a:chOff x="2478562" y="1839196"/>
            <a:chExt cx="6036284" cy="351630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478562" y="1839196"/>
              <a:ext cx="603628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78562" y="2457178"/>
              <a:ext cx="6036284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-age: 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78562" y="3629338"/>
              <a:ext cx="6036284" cy="172615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+Person(string name, int age)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070814" y="3564000"/>
            <a:ext cx="3116710" cy="882024"/>
          </a:xfrm>
          <a:prstGeom prst="wedgeRoundRectCallout">
            <a:avLst>
              <a:gd name="adj1" fmla="val -70184"/>
              <a:gd name="adj2" fmla="val -315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>
                    <a:lumMod val="40000"/>
                    <a:lumOff val="60000"/>
                  </a:schemeClr>
                </a:solidFill>
              </a:rPr>
              <a:t>-</a:t>
            </a:r>
            <a:r>
              <a:rPr lang="en-US" sz="2600" b="1" noProof="1">
                <a:solidFill>
                  <a:srgbClr val="FFFFFF"/>
                </a:solidFill>
              </a:rPr>
              <a:t> </a:t>
            </a:r>
            <a:r>
              <a:rPr lang="bg-BG" sz="2600" b="1" noProof="1">
                <a:solidFill>
                  <a:srgbClr val="FFFFFF"/>
                </a:solidFill>
              </a:rPr>
              <a:t>Означава </a:t>
            </a:r>
            <a:br>
              <a:rPr lang="en-US" sz="2600" b="1" noProof="1">
                <a:solidFill>
                  <a:srgbClr val="FFFFFF"/>
                </a:solidFill>
              </a:rPr>
            </a:br>
            <a:r>
              <a:rPr lang="en-US" sz="2600" b="1" noProof="1">
                <a:solidFill>
                  <a:srgbClr val="FFFFFF"/>
                </a:solidFill>
              </a:rPr>
              <a:t>"private"</a:t>
            </a:r>
            <a:r>
              <a:rPr lang="bg-BG" sz="2600" b="1" noProof="1">
                <a:solidFill>
                  <a:srgbClr val="FFFFFF"/>
                </a:solidFill>
              </a:rPr>
              <a:t> (частно)</a:t>
            </a:r>
            <a:endParaRPr lang="en-US" sz="2600" b="1" noProof="1">
              <a:solidFill>
                <a:srgbClr val="FFFFFF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070814" y="5159515"/>
            <a:ext cx="3116710" cy="916977"/>
          </a:xfrm>
          <a:prstGeom prst="wedgeRoundRectCallout">
            <a:avLst>
              <a:gd name="adj1" fmla="val -71996"/>
              <a:gd name="adj2" fmla="val -201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>
                    <a:lumMod val="40000"/>
                    <a:lumOff val="60000"/>
                  </a:schemeClr>
                </a:solidFill>
              </a:rPr>
              <a:t>+</a:t>
            </a:r>
            <a:r>
              <a:rPr lang="en-US" sz="2600" b="1" noProof="1">
                <a:solidFill>
                  <a:srgbClr val="FFFFFF"/>
                </a:solidFill>
              </a:rPr>
              <a:t> </a:t>
            </a:r>
            <a:r>
              <a:rPr lang="bg-BG" sz="2600" b="1" noProof="1">
                <a:solidFill>
                  <a:srgbClr val="FFFFFF"/>
                </a:solidFill>
              </a:rPr>
              <a:t>Означава</a:t>
            </a:r>
            <a:r>
              <a:rPr lang="en-US" sz="2600" b="1" noProof="1">
                <a:solidFill>
                  <a:srgbClr val="FFFFFF"/>
                </a:solidFill>
              </a:rPr>
              <a:t> </a:t>
            </a:r>
            <a:br>
              <a:rPr lang="bg-BG" sz="2600" b="1" noProof="1">
                <a:solidFill>
                  <a:srgbClr val="FFFFFF"/>
                </a:solidFill>
              </a:rPr>
            </a:br>
            <a:r>
              <a:rPr lang="en-US" sz="2600" b="1" noProof="1">
                <a:solidFill>
                  <a:srgbClr val="FFFFFF"/>
                </a:solidFill>
              </a:rPr>
              <a:t>"public"</a:t>
            </a:r>
            <a:r>
              <a:rPr lang="bg-BG" sz="2600" b="1" noProof="1">
                <a:solidFill>
                  <a:srgbClr val="FFFFFF"/>
                </a:solidFill>
              </a:rPr>
              <a:t> (публично)</a:t>
            </a:r>
            <a:endParaRPr lang="en-US" sz="2600" b="1" noProof="1">
              <a:solidFill>
                <a:srgbClr val="FFFFFF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2760" y="5349105"/>
            <a:ext cx="6036284" cy="59605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168923A-A98F-44F4-B4A8-233DDC3B0E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117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F4388F-43A3-4542-AA3F-B0DFB5691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34" y="1385091"/>
            <a:ext cx="2478932" cy="247893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5C37359-A412-4D0E-9DAA-B5E1934E74D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Видимост на членовете на класа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3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2800" dirty="0"/>
              <a:t>Основният начин да осъществим </a:t>
            </a:r>
            <a:r>
              <a:rPr lang="bg-BG" sz="2800" b="1" dirty="0">
                <a:solidFill>
                  <a:schemeClr val="bg1"/>
                </a:solidFill>
              </a:rPr>
              <a:t>енкапсулация</a:t>
            </a:r>
            <a:r>
              <a:rPr lang="bg-BG" sz="2800" dirty="0"/>
              <a:t> и да </a:t>
            </a:r>
            <a:r>
              <a:rPr lang="bg-BG" sz="2800" b="1" dirty="0">
                <a:solidFill>
                  <a:schemeClr val="bg1"/>
                </a:solidFill>
              </a:rPr>
              <a:t>скрием данните </a:t>
            </a:r>
            <a:r>
              <a:rPr lang="bg-BG" sz="2800" dirty="0"/>
              <a:t>от външния свят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r>
              <a:rPr lang="bg-BG" sz="2800" dirty="0"/>
              <a:t>Модификаторът на</a:t>
            </a:r>
            <a:r>
              <a:rPr lang="en-US" sz="2800" dirty="0"/>
              <a:t> </a:t>
            </a:r>
            <a:r>
              <a:rPr lang="bg-BG" sz="2800" b="1" dirty="0"/>
              <a:t>полето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 </a:t>
            </a:r>
            <a:r>
              <a:rPr lang="bg-BG" sz="2800" b="1" dirty="0"/>
              <a:t>метода </a:t>
            </a:r>
            <a:r>
              <a:rPr lang="bg-BG" sz="2800" dirty="0"/>
              <a:t>по подразбиране е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bg-BG" sz="2800" dirty="0"/>
              <a:t> (частен)</a:t>
            </a:r>
            <a:endParaRPr lang="en-US" sz="2800" dirty="0"/>
          </a:p>
          <a:p>
            <a:pPr>
              <a:buClr>
                <a:schemeClr val="tx1"/>
              </a:buClr>
            </a:pPr>
            <a:r>
              <a:rPr lang="bg-BG" sz="2800" b="1" dirty="0"/>
              <a:t>Избягвайте</a:t>
            </a:r>
            <a:r>
              <a:rPr lang="en-US" sz="2800" dirty="0"/>
              <a:t> </a:t>
            </a:r>
            <a:r>
              <a:rPr lang="bg-BG" sz="2800" dirty="0"/>
              <a:t>декларирането на</a:t>
            </a:r>
            <a:r>
              <a:rPr lang="en-US" sz="2800" dirty="0"/>
              <a:t> </a:t>
            </a:r>
            <a:r>
              <a:rPr lang="bg-BG" sz="2800" b="1" dirty="0"/>
              <a:t>частни</a:t>
            </a:r>
            <a:r>
              <a:rPr lang="en-US" sz="2800" dirty="0"/>
              <a:t> </a:t>
            </a:r>
            <a:r>
              <a:rPr lang="bg-BG" sz="2800" b="1" dirty="0"/>
              <a:t>класове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 </a:t>
            </a:r>
            <a:r>
              <a:rPr lang="bg-BG" sz="2800" b="1" dirty="0"/>
              <a:t>интерфейси</a:t>
            </a:r>
            <a:endParaRPr lang="en-US" sz="2800" b="1" dirty="0"/>
          </a:p>
          <a:p>
            <a:pPr lvl="1">
              <a:buClr>
                <a:schemeClr val="tx1"/>
              </a:buClr>
            </a:pPr>
            <a:r>
              <a:rPr lang="bg-BG" sz="2800" dirty="0"/>
              <a:t>Достъпни са </a:t>
            </a:r>
            <a:r>
              <a:rPr lang="bg-BG" sz="2800" b="1" dirty="0"/>
              <a:t>само</a:t>
            </a:r>
            <a:r>
              <a:rPr lang="bg-BG" sz="2800" dirty="0"/>
              <a:t> в класа, в който са декларирани</a:t>
            </a:r>
            <a:endParaRPr lang="en-US" sz="28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частен достъп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00" y="2304000"/>
            <a:ext cx="4674790" cy="2218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(string name)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3E7E89-C647-4008-8389-C95C03A9C2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029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400" dirty="0"/>
              <a:t>Модификаторът, който дава </a:t>
            </a:r>
            <a:r>
              <a:rPr lang="bg-BG" sz="3400" b="1" dirty="0">
                <a:solidFill>
                  <a:schemeClr val="bg1"/>
                </a:solidFill>
              </a:rPr>
              <a:t>най-високо ниво на достъп</a:t>
            </a:r>
            <a:endParaRPr lang="en-GB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Няма ограничения</a:t>
            </a:r>
            <a:r>
              <a:rPr lang="en-GB" sz="3400" b="1" dirty="0"/>
              <a:t> </a:t>
            </a:r>
            <a:r>
              <a:rPr lang="bg-BG" sz="3400" dirty="0"/>
              <a:t>при достъпване на публични членове</a:t>
            </a:r>
            <a:endParaRPr lang="en-GB" sz="34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en-GB" sz="32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публичен достъп </a:t>
            </a:r>
            <a:r>
              <a:rPr lang="en-GB" dirty="0"/>
              <a:t>(1)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6000" y="3069000"/>
            <a:ext cx="7245000" cy="27828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class Person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Age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2EF13FE-369C-4C50-94F2-1671893AA4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154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 да достъпите класа директно от </a:t>
            </a:r>
            <a:r>
              <a:rPr lang="en-GB" sz="3400" dirty="0"/>
              <a:t>namespace</a:t>
            </a:r>
            <a:r>
              <a:rPr lang="bg-BG" sz="3400" dirty="0"/>
              <a:t>, използвайте ключовата дума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bg-BG" sz="3400" dirty="0"/>
              <a:t>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публичен достъп </a:t>
            </a:r>
            <a:r>
              <a:rPr lang="en-GB" dirty="0"/>
              <a:t>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7454" y="2499518"/>
            <a:ext cx="5458546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namespace Mathematical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class Basic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public double PI = 3.14;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56903" y="2499518"/>
            <a:ext cx="6189097" cy="40344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Mathematical;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namespace Distinct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class Program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Console.WriteLine(Basic.Pi);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0EABA04-8187-4380-9709-9CA95E02D0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615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3464</TotalTime>
  <Words>1688</Words>
  <Application>Microsoft Macintosh PowerPoint</Application>
  <PresentationFormat>Widescreen</PresentationFormat>
  <Paragraphs>318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</vt:lpstr>
      <vt:lpstr>Енкапсулация</vt:lpstr>
      <vt:lpstr>Съдържание</vt:lpstr>
      <vt:lpstr>Скриване на имплементацията</vt:lpstr>
      <vt:lpstr>Енкапсулация</vt:lpstr>
      <vt:lpstr>Енкапсулация – пример</vt:lpstr>
      <vt:lpstr>Видимост на членовете на класа</vt:lpstr>
      <vt:lpstr>Модификатор за частен достъп</vt:lpstr>
      <vt:lpstr>Модификатор за публичен достъп (1)</vt:lpstr>
      <vt:lpstr>Модификатор за публичен достъп (2)</vt:lpstr>
      <vt:lpstr>Модификатор за вътрешен достъп</vt:lpstr>
      <vt:lpstr>Метод ToString()</vt:lpstr>
      <vt:lpstr>Задача: Увеличение на заплатата</vt:lpstr>
      <vt:lpstr>Решение: Увеличение на заплатата</vt:lpstr>
      <vt:lpstr>Изключения в програмирането</vt:lpstr>
      <vt:lpstr>Какво представляват изключенията?</vt:lpstr>
      <vt:lpstr>Ключовата дума Throw</vt:lpstr>
      <vt:lpstr>Ключовата дума Catch?</vt:lpstr>
      <vt:lpstr>Хвърляне на изключения - пример</vt:lpstr>
      <vt:lpstr>Валидация в Getter-и и Setter-и</vt:lpstr>
      <vt:lpstr>Валидация (1)</vt:lpstr>
      <vt:lpstr>Валидация (2)</vt:lpstr>
      <vt:lpstr>Задача: Валидиране на данни</vt:lpstr>
      <vt:lpstr>Решение: Валидиране на данни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Енкапсулация</dc:title>
  <dc:subject>Модул 1 - ООП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197</cp:revision>
  <dcterms:created xsi:type="dcterms:W3CDTF">2018-05-23T13:08:44Z</dcterms:created>
  <dcterms:modified xsi:type="dcterms:W3CDTF">2023-01-21T12:45:17Z</dcterms:modified>
  <cp:category>programming;education;software engineering;software development</cp:category>
</cp:coreProperties>
</file>