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511" r:id="rId4"/>
    <p:sldId id="523" r:id="rId5"/>
    <p:sldId id="524" r:id="rId6"/>
    <p:sldId id="525" r:id="rId7"/>
    <p:sldId id="537" r:id="rId8"/>
    <p:sldId id="528" r:id="rId9"/>
    <p:sldId id="529" r:id="rId10"/>
    <p:sldId id="533" r:id="rId11"/>
    <p:sldId id="534" r:id="rId12"/>
    <p:sldId id="535" r:id="rId13"/>
    <p:sldId id="536" r:id="rId14"/>
    <p:sldId id="530" r:id="rId15"/>
    <p:sldId id="531" r:id="rId16"/>
    <p:sldId id="526" r:id="rId17"/>
    <p:sldId id="538" r:id="rId18"/>
    <p:sldId id="527" r:id="rId19"/>
    <p:sldId id="532" r:id="rId20"/>
    <p:sldId id="540" r:id="rId21"/>
    <p:sldId id="551" r:id="rId22"/>
    <p:sldId id="558" r:id="rId23"/>
    <p:sldId id="549" r:id="rId24"/>
    <p:sldId id="550" r:id="rId25"/>
    <p:sldId id="544" r:id="rId26"/>
    <p:sldId id="545" r:id="rId27"/>
    <p:sldId id="546" r:id="rId28"/>
    <p:sldId id="547" r:id="rId29"/>
    <p:sldId id="349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3FC0470-E523-4ECA-8673-6B478897BAF1}">
          <p14:sldIdLst>
            <p14:sldId id="503"/>
            <p14:sldId id="276"/>
          </p14:sldIdLst>
        </p14:section>
        <p14:section name="ORM технологии" id="{EFB19ABF-23EB-46DB-A4A8-FD031A5F1209}">
          <p14:sldIdLst>
            <p14:sldId id="511"/>
            <p14:sldId id="523"/>
            <p14:sldId id="524"/>
          </p14:sldIdLst>
        </p14:section>
        <p14:section name="Entity Framework Core" id="{C8D68AC4-6121-4438-8603-CD12BEE026A3}">
          <p14:sldIdLst>
            <p14:sldId id="525"/>
            <p14:sldId id="537"/>
            <p14:sldId id="528"/>
            <p14:sldId id="529"/>
            <p14:sldId id="533"/>
            <p14:sldId id="534"/>
            <p14:sldId id="535"/>
            <p14:sldId id="536"/>
            <p14:sldId id="530"/>
            <p14:sldId id="531"/>
          </p14:sldIdLst>
        </p14:section>
        <p14:section name="Генериране на EF модел по SQL Server база данни" id="{CAEEDB7C-1FC7-4C74-8CEE-1969E743E685}">
          <p14:sldIdLst>
            <p14:sldId id="526"/>
            <p14:sldId id="538"/>
            <p14:sldId id="527"/>
            <p14:sldId id="532"/>
          </p14:sldIdLst>
        </p14:section>
        <p14:section name="CRUD операции върху EF DbContext" id="{C23EC27C-ACEA-4483-B209-F7CE66D2645E}">
          <p14:sldIdLst>
            <p14:sldId id="540"/>
            <p14:sldId id="551"/>
            <p14:sldId id="558"/>
            <p14:sldId id="549"/>
            <p14:sldId id="550"/>
            <p14:sldId id="544"/>
            <p14:sldId id="545"/>
            <p14:sldId id="546"/>
            <p14:sldId id="547"/>
          </p14:sldIdLst>
        </p14:section>
        <p14:section name="Обобщение" id="{620585B4-E9AC-41ED-965E-CE1D3ADBB946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32EB0-28F1-4C10-ACDC-C4CC584D141E}" v="2" dt="2023-10-06T16:24:05.82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45732EB0-28F1-4C10-ACDC-C4CC584D141E}"/>
    <pc:docChg chg="custSel addSld delSld modSld modSection">
      <pc:chgData name="Spasko Katsarski" userId="cc8518145bc96298" providerId="LiveId" clId="{45732EB0-28F1-4C10-ACDC-C4CC584D141E}" dt="2023-10-06T16:24:05.816" v="76"/>
      <pc:docMkLst>
        <pc:docMk/>
      </pc:docMkLst>
      <pc:sldChg chg="del">
        <pc:chgData name="Spasko Katsarski" userId="cc8518145bc96298" providerId="LiveId" clId="{45732EB0-28F1-4C10-ACDC-C4CC584D141E}" dt="2023-10-06T16:24:01.196" v="75" actId="47"/>
        <pc:sldMkLst>
          <pc:docMk/>
          <pc:sldMk cId="52027133" sldId="256"/>
        </pc:sldMkLst>
      </pc:sldChg>
      <pc:sldChg chg="addSp delSp modSp mod">
        <pc:chgData name="Spasko Katsarski" userId="cc8518145bc96298" providerId="LiveId" clId="{45732EB0-28F1-4C10-ACDC-C4CC584D141E}" dt="2023-10-06T16:22:44.848" v="5"/>
        <pc:sldMkLst>
          <pc:docMk/>
          <pc:sldMk cId="4243784987" sldId="503"/>
        </pc:sldMkLst>
        <pc:spChg chg="del">
          <ac:chgData name="Spasko Katsarski" userId="cc8518145bc96298" providerId="LiveId" clId="{45732EB0-28F1-4C10-ACDC-C4CC584D141E}" dt="2023-10-06T16:22:26.268" v="0" actId="478"/>
          <ac:spMkLst>
            <pc:docMk/>
            <pc:sldMk cId="4243784987" sldId="503"/>
            <ac:spMk id="2" creationId="{20FAEF0D-25B6-CC0E-66B0-65B7B91846D6}"/>
          </ac:spMkLst>
        </pc:spChg>
        <pc:spChg chg="mod">
          <ac:chgData name="Spasko Katsarski" userId="cc8518145bc96298" providerId="LiveId" clId="{45732EB0-28F1-4C10-ACDC-C4CC584D141E}" dt="2023-10-06T16:22:37.156" v="3" actId="27636"/>
          <ac:spMkLst>
            <pc:docMk/>
            <pc:sldMk cId="4243784987" sldId="503"/>
            <ac:spMk id="9" creationId="{FA396BB6-2053-4690-9672-BC528007D370}"/>
          </ac:spMkLst>
        </pc:spChg>
        <pc:spChg chg="mod">
          <ac:chgData name="Spasko Katsarski" userId="cc8518145bc96298" providerId="LiveId" clId="{45732EB0-28F1-4C10-ACDC-C4CC584D141E}" dt="2023-10-06T16:22:41.055" v="4"/>
          <ac:spMkLst>
            <pc:docMk/>
            <pc:sldMk cId="4243784987" sldId="503"/>
            <ac:spMk id="10" creationId="{F585BC4C-0F13-4FD4-8F23-99FD46618370}"/>
          </ac:spMkLst>
        </pc:spChg>
        <pc:picChg chg="add mod">
          <ac:chgData name="Spasko Katsarski" userId="cc8518145bc96298" providerId="LiveId" clId="{45732EB0-28F1-4C10-ACDC-C4CC584D141E}" dt="2023-10-06T16:22:44.848" v="5"/>
          <ac:picMkLst>
            <pc:docMk/>
            <pc:sldMk cId="4243784987" sldId="503"/>
            <ac:picMk id="4" creationId="{48FEE97A-49AD-4CBD-8140-F9AC020C6BD5}"/>
          </ac:picMkLst>
        </pc:picChg>
        <pc:picChg chg="mod">
          <ac:chgData name="Spasko Katsarski" userId="cc8518145bc96298" providerId="LiveId" clId="{45732EB0-28F1-4C10-ACDC-C4CC584D141E}" dt="2023-10-06T16:22:28.953" v="1" actId="1076"/>
          <ac:picMkLst>
            <pc:docMk/>
            <pc:sldMk cId="4243784987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45732EB0-28F1-4C10-ACDC-C4CC584D141E}" dt="2023-10-06T16:24:05.816" v="76"/>
        <pc:sldMkLst>
          <pc:docMk/>
          <pc:sldMk cId="1732530328" sldId="504"/>
        </pc:sldMkLst>
      </pc:sldChg>
      <pc:sldChg chg="modSp mod">
        <pc:chgData name="Spasko Katsarski" userId="cc8518145bc96298" providerId="LiveId" clId="{45732EB0-28F1-4C10-ACDC-C4CC584D141E}" dt="2023-10-06T16:22:55.501" v="21"/>
        <pc:sldMkLst>
          <pc:docMk/>
          <pc:sldMk cId="1596787887" sldId="511"/>
        </pc:sldMkLst>
        <pc:spChg chg="mod">
          <ac:chgData name="Spasko Katsarski" userId="cc8518145bc96298" providerId="LiveId" clId="{45732EB0-28F1-4C10-ACDC-C4CC584D141E}" dt="2023-10-06T16:22:55.501" v="21"/>
          <ac:spMkLst>
            <pc:docMk/>
            <pc:sldMk cId="1596787887" sldId="511"/>
            <ac:spMk id="5" creationId="{CDCCFC06-0548-6CAB-B068-6D1DB528816E}"/>
          </ac:spMkLst>
        </pc:spChg>
        <pc:spChg chg="mod">
          <ac:chgData name="Spasko Katsarski" userId="cc8518145bc96298" providerId="LiveId" clId="{45732EB0-28F1-4C10-ACDC-C4CC584D141E}" dt="2023-10-06T16:22:54.104" v="20" actId="20577"/>
          <ac:spMkLst>
            <pc:docMk/>
            <pc:sldMk cId="1596787887" sldId="511"/>
            <ac:spMk id="8" creationId="{FA837B1F-3645-0380-7603-FC41084440B0}"/>
          </ac:spMkLst>
        </pc:spChg>
      </pc:sldChg>
      <pc:sldChg chg="modSp mod">
        <pc:chgData name="Spasko Katsarski" userId="cc8518145bc96298" providerId="LiveId" clId="{45732EB0-28F1-4C10-ACDC-C4CC584D141E}" dt="2023-10-06T16:23:12.222" v="49"/>
        <pc:sldMkLst>
          <pc:docMk/>
          <pc:sldMk cId="443703887" sldId="525"/>
        </pc:sldMkLst>
        <pc:spChg chg="mod">
          <ac:chgData name="Spasko Katsarski" userId="cc8518145bc96298" providerId="LiveId" clId="{45732EB0-28F1-4C10-ACDC-C4CC584D141E}" dt="2023-10-06T16:23:12.222" v="49"/>
          <ac:spMkLst>
            <pc:docMk/>
            <pc:sldMk cId="443703887" sldId="525"/>
            <ac:spMk id="5" creationId="{F506C446-9654-367E-002C-EC1B196D34B0}"/>
          </ac:spMkLst>
        </pc:spChg>
        <pc:spChg chg="mod">
          <ac:chgData name="Spasko Katsarski" userId="cc8518145bc96298" providerId="LiveId" clId="{45732EB0-28F1-4C10-ACDC-C4CC584D141E}" dt="2023-10-06T16:23:10.795" v="48" actId="20577"/>
          <ac:spMkLst>
            <pc:docMk/>
            <pc:sldMk cId="443703887" sldId="525"/>
            <ac:spMk id="7" creationId="{0C69C349-045D-9A63-9B3B-1D186ADE97AD}"/>
          </ac:spMkLst>
        </pc:spChg>
      </pc:sldChg>
      <pc:sldChg chg="modSp mod">
        <pc:chgData name="Spasko Katsarski" userId="cc8518145bc96298" providerId="LiveId" clId="{45732EB0-28F1-4C10-ACDC-C4CC584D141E}" dt="2023-10-06T16:23:27.019" v="67" actId="1036"/>
        <pc:sldMkLst>
          <pc:docMk/>
          <pc:sldMk cId="3577743841" sldId="526"/>
        </pc:sldMkLst>
        <pc:spChg chg="mod">
          <ac:chgData name="Spasko Katsarski" userId="cc8518145bc96298" providerId="LiveId" clId="{45732EB0-28F1-4C10-ACDC-C4CC584D141E}" dt="2023-10-06T16:23:27.019" v="67" actId="1036"/>
          <ac:spMkLst>
            <pc:docMk/>
            <pc:sldMk cId="3577743841" sldId="526"/>
            <ac:spMk id="4" creationId="{CC5EE7F9-80E2-A087-9C43-636041D28F42}"/>
          </ac:spMkLst>
        </pc:spChg>
      </pc:sldChg>
      <pc:sldChg chg="modSp mod">
        <pc:chgData name="Spasko Katsarski" userId="cc8518145bc96298" providerId="LiveId" clId="{45732EB0-28F1-4C10-ACDC-C4CC584D141E}" dt="2023-10-06T16:23:48.994" v="74" actId="1035"/>
        <pc:sldMkLst>
          <pc:docMk/>
          <pc:sldMk cId="3313887385" sldId="540"/>
        </pc:sldMkLst>
        <pc:spChg chg="mod">
          <ac:chgData name="Spasko Katsarski" userId="cc8518145bc96298" providerId="LiveId" clId="{45732EB0-28F1-4C10-ACDC-C4CC584D141E}" dt="2023-10-06T16:23:47.006" v="72" actId="1036"/>
          <ac:spMkLst>
            <pc:docMk/>
            <pc:sldMk cId="3313887385" sldId="540"/>
            <ac:spMk id="5" creationId="{941225F1-B416-4A97-C695-AA7B280A3E34}"/>
          </ac:spMkLst>
        </pc:spChg>
        <pc:spChg chg="mod">
          <ac:chgData name="Spasko Katsarski" userId="cc8518145bc96298" providerId="LiveId" clId="{45732EB0-28F1-4C10-ACDC-C4CC584D141E}" dt="2023-10-06T16:23:48.994" v="74" actId="1035"/>
          <ac:spMkLst>
            <pc:docMk/>
            <pc:sldMk cId="3313887385" sldId="540"/>
            <ac:spMk id="8" creationId="{81C67D1D-D2D5-05D1-0F6E-8B0493C5FF1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0C95EAB-D440-CC69-844F-D405D2C44B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027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448B36A-26AA-E86A-7419-568A82B7B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458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ED8F25-C475-34DF-987B-280725B67E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5919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A55793-DFD9-C66E-05E5-48BF961B41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035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84FA54-AEFD-2C6D-F56F-4FA429253D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087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D2444C0-27E3-4E8A-BFE9-70E2E2DA7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5795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8DF9C7C-0927-4D0E-B547-85611D3C8B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923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3ACE212-C52C-8615-9416-E02868B59D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33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Генериране на </a:t>
            </a:r>
            <a:r>
              <a:rPr lang="en-US" dirty="0"/>
              <a:t>Entity Framework </a:t>
            </a:r>
            <a:r>
              <a:rPr lang="bg-BG" dirty="0"/>
              <a:t>модел </a:t>
            </a:r>
            <a:r>
              <a:rPr lang="ru-RU" dirty="0"/>
              <a:t>по SQL Server база данни. </a:t>
            </a:r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Връзка между </a:t>
            </a:r>
            <a:r>
              <a:rPr lang="en-US" sz="4400" dirty="0"/>
              <a:t>C# </a:t>
            </a:r>
            <a:r>
              <a:rPr lang="bg-BG" sz="4400" dirty="0"/>
              <a:t>и база данни</a:t>
            </a:r>
          </a:p>
        </p:txBody>
      </p:sp>
      <p:pic>
        <p:nvPicPr>
          <p:cNvPr id="13" name="Picture 2" descr="GitHub - borisdj/EFCore.BulkExtensions: Entity Framework EF Core efcore  Bulk Batch Extensions with BulkCopy in .Net for Insert Update Delete Read  (CRUD), Truncate and SaveChanges operations on SQL Server, PostgreSQL,  MySQL, SQLite"/>
          <p:cNvPicPr>
            <a:picLocks noChangeAspect="1" noChangeArrowheads="1"/>
          </p:cNvPicPr>
          <p:nvPr/>
        </p:nvPicPr>
        <p:blipFill>
          <a:blip r:embed="rId4" cstate="print"/>
          <a:srcRect l="29487" r="23077" b="12820"/>
          <a:stretch>
            <a:fillRect/>
          </a:stretch>
        </p:blipFill>
        <p:spPr bwMode="auto">
          <a:xfrm>
            <a:off x="8838554" y="2803227"/>
            <a:ext cx="2819400" cy="2590800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48FEE97A-49AD-4CBD-8140-F9AC020C6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Съвкупност от нормални </a:t>
            </a:r>
            <a:r>
              <a:rPr lang="ru-RU" b="1" dirty="0">
                <a:solidFill>
                  <a:schemeClr val="bg1"/>
                </a:solidFill>
              </a:rPr>
              <a:t>C# </a:t>
            </a:r>
            <a:r>
              <a:rPr lang="ru-RU" dirty="0"/>
              <a:t>класове</a:t>
            </a:r>
            <a:endParaRPr lang="en-US" dirty="0"/>
          </a:p>
          <a:p>
            <a:pPr lvl="1"/>
            <a:r>
              <a:rPr lang="ru-RU" dirty="0"/>
              <a:t>Може да съдържа </a:t>
            </a:r>
            <a:r>
              <a:rPr lang="ru-RU" b="1" dirty="0">
                <a:solidFill>
                  <a:schemeClr val="bg1"/>
                </a:solidFill>
              </a:rPr>
              <a:t>свойства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навигация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релации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ru-RU" dirty="0"/>
              <a:t>Препоръчва се да бъде в </a:t>
            </a:r>
            <a:r>
              <a:rPr lang="ru-RU" b="1" dirty="0">
                <a:solidFill>
                  <a:schemeClr val="bg1"/>
                </a:solidFill>
              </a:rPr>
              <a:t>отделна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библиотека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на домейни (модели)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737199"/>
            <a:ext cx="10360501" cy="25968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PostId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895600"/>
            <a:ext cx="2548598" cy="510778"/>
          </a:xfrm>
          <a:prstGeom prst="wedgeRoundRectCallout">
            <a:avLst>
              <a:gd name="adj1" fmla="val -60816"/>
              <a:gd name="adj2" fmla="val 5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061222"/>
            <a:ext cx="2399246" cy="510778"/>
          </a:xfrm>
          <a:prstGeom prst="wedgeRoundRectCallout">
            <a:avLst>
              <a:gd name="adj1" fmla="val -79972"/>
              <a:gd name="adj2" fmla="val 1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029200"/>
            <a:ext cx="4169668" cy="510778"/>
          </a:xfrm>
          <a:prstGeom prst="wedgeRoundRectCallout">
            <a:avLst>
              <a:gd name="adj1" fmla="val -58216"/>
              <a:gd name="adj2" fmla="val -56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Навигационно свойство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E13C7F5-E548-4D70-1347-0B62DCC5B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Мапва</a:t>
            </a:r>
            <a:r>
              <a:rPr lang="ru-RU" b="1" dirty="0">
                <a:solidFill>
                  <a:schemeClr val="bg1"/>
                </a:solidFill>
              </a:rPr>
              <a:t> таблица </a:t>
            </a:r>
            <a:r>
              <a:rPr lang="ru-RU" dirty="0"/>
              <a:t>към</a:t>
            </a:r>
            <a:r>
              <a:rPr lang="ru-RU" b="1" dirty="0">
                <a:solidFill>
                  <a:schemeClr val="bg1"/>
                </a:solidFill>
              </a:rPr>
              <a:t> колекция </a:t>
            </a:r>
            <a:r>
              <a:rPr lang="ru-RU" dirty="0"/>
              <a:t>от</a:t>
            </a:r>
            <a:r>
              <a:rPr lang="ru-RU" b="1" dirty="0">
                <a:solidFill>
                  <a:schemeClr val="bg1"/>
                </a:solidFill>
              </a:rPr>
              <a:t> обекти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Някои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съдържа няколко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dirty="0">
                <a:latin typeface="+mj-lt"/>
              </a:rPr>
              <a:t> </a:t>
            </a:r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Типът</a:t>
            </a:r>
            <a:r>
              <a:rPr lang="en-US" dirty="0"/>
              <a:t> DbSet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1000" y="3492917"/>
            <a:ext cx="7706745" cy="1643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652917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91BEAA2-45E5-B93B-6DC4-4BF304A9F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4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2839798" cy="5528766"/>
          </a:xfrm>
        </p:spPr>
        <p:txBody>
          <a:bodyPr>
            <a:normAutofit/>
          </a:bodyPr>
          <a:lstStyle/>
          <a:p>
            <a:r>
              <a:rPr lang="bg-BG" sz="3500" dirty="0"/>
              <a:t>Обикновено </a:t>
            </a:r>
            <a:r>
              <a:rPr lang="bg-BG" sz="3500" b="1" dirty="0">
                <a:solidFill>
                  <a:schemeClr val="bg1"/>
                </a:solidFill>
              </a:rPr>
              <a:t>името</a:t>
            </a:r>
            <a:r>
              <a:rPr lang="bg-BG" sz="3500" dirty="0"/>
              <a:t> му идва от това на </a:t>
            </a:r>
            <a:r>
              <a:rPr lang="bg-BG" sz="3500" b="1" dirty="0">
                <a:solidFill>
                  <a:schemeClr val="bg1"/>
                </a:solidFill>
              </a:rPr>
              <a:t>базата данни</a:t>
            </a:r>
            <a:r>
              <a:rPr lang="en-US" sz="35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BlogDbContext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ForumDbContext</a:t>
            </a:r>
          </a:p>
          <a:p>
            <a:r>
              <a:rPr lang="bg-BG" sz="3500" dirty="0"/>
              <a:t>Наследява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sz="3500" dirty="0"/>
              <a:t>Управлява моделни класове с помощта на</a:t>
            </a:r>
            <a:r>
              <a:rPr lang="bg-BG" sz="3500" dirty="0"/>
              <a:t>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endParaRPr lang="en-US" sz="3500" dirty="0"/>
          </a:p>
          <a:p>
            <a:r>
              <a:rPr lang="bg-BG" sz="3500" dirty="0"/>
              <a:t>Имплементира </a:t>
            </a:r>
            <a:r>
              <a:rPr lang="en-US" sz="3500" b="1" dirty="0">
                <a:solidFill>
                  <a:schemeClr val="bg1"/>
                </a:solidFill>
              </a:rPr>
              <a:t>identity tracking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bg-BG" sz="3500" dirty="0"/>
              <a:t>Осигурява </a:t>
            </a:r>
            <a:r>
              <a:rPr lang="en-US" sz="3500" b="1" dirty="0">
                <a:solidFill>
                  <a:schemeClr val="bg1"/>
                </a:solidFill>
              </a:rPr>
              <a:t>API</a:t>
            </a:r>
            <a:r>
              <a:rPr lang="en-US" sz="3500" dirty="0"/>
              <a:t> </a:t>
            </a:r>
            <a:r>
              <a:rPr lang="bg-BG" sz="3500" dirty="0"/>
              <a:t>за 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</a:t>
            </a:r>
            <a:r>
              <a:rPr lang="bg-BG" sz="3500" dirty="0"/>
              <a:t>операции и </a:t>
            </a:r>
            <a:r>
              <a:rPr lang="en-US" sz="3500" b="1" dirty="0">
                <a:solidFill>
                  <a:schemeClr val="bg1"/>
                </a:solidFill>
              </a:rPr>
              <a:t>LINQ-</a:t>
            </a:r>
            <a:r>
              <a:rPr lang="bg-BG" sz="3500" b="1" dirty="0">
                <a:solidFill>
                  <a:schemeClr val="bg1"/>
                </a:solidFill>
              </a:rPr>
              <a:t>базиран</a:t>
            </a:r>
            <a:r>
              <a:rPr lang="en-US" sz="3500" dirty="0"/>
              <a:t> </a:t>
            </a:r>
            <a:r>
              <a:rPr lang="bg-BG" sz="3500" dirty="0"/>
              <a:t>достъп на данни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noProof="1"/>
              <a:t>DbContext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B341756-CF7C-43D6-B7C5-F36EFE384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0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</a:t>
            </a:r>
            <a:r>
              <a:rPr lang="en-US" noProof="1"/>
              <a:t>DbContext</a:t>
            </a:r>
            <a:r>
              <a:rPr lang="en-US" dirty="0"/>
              <a:t> </a:t>
            </a:r>
            <a:r>
              <a:rPr lang="bg-BG" dirty="0"/>
              <a:t>клас 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199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467600" y="1676400"/>
            <a:ext cx="3413257" cy="510778"/>
          </a:xfrm>
          <a:prstGeom prst="wedgeRoundRectCallout">
            <a:avLst>
              <a:gd name="adj1" fmla="val -42906"/>
              <a:gd name="adj2" fmla="val 102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</a:rPr>
              <a:t>Референция към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629400" y="2842022"/>
            <a:ext cx="4419600" cy="510778"/>
          </a:xfrm>
          <a:prstGeom prst="wedgeRoundRectCallout">
            <a:avLst>
              <a:gd name="adj1" fmla="val -57997"/>
              <a:gd name="adj2" fmla="val 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</a:rPr>
              <a:t>Namespace</a:t>
            </a:r>
            <a:r>
              <a:rPr lang="bg-BG" sz="2400" b="1" dirty="0">
                <a:solidFill>
                  <a:schemeClr val="bg2"/>
                </a:solidFill>
              </a:rPr>
              <a:t>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моделите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94302D7-BA60-7FC6-E6EA-6E5BEC9A3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32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Инстанциите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класовете обекти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извличат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 помощта на </a:t>
            </a:r>
            <a:r>
              <a:rPr lang="ru-RU" b="1" dirty="0">
                <a:solidFill>
                  <a:schemeClr val="bg1"/>
                </a:solidFill>
              </a:rPr>
              <a:t>LINQ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2971800"/>
            <a:ext cx="8001001" cy="2964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var blogs = db.Blogs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(b =&gt; b.Rating &gt; 3)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(b =&gt; b.Url)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15BA2E-861E-0AD1-5B5B-F86FB450A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4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помощта на </a:t>
            </a:r>
            <a:r>
              <a:rPr lang="bg-BG" b="1" dirty="0">
                <a:solidFill>
                  <a:schemeClr val="bg1"/>
                </a:solidFill>
              </a:rPr>
              <a:t>класовете обекти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r>
              <a:rPr lang="bg-BG" dirty="0"/>
              <a:t> се: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Създават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Изтриват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Модифицират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данни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38600"/>
            <a:ext cx="8382000" cy="2268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var blog = new Blog { Url = "http://sample.com" }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db.Blogs.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(blog);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db.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2667000" cy="1138155"/>
          </a:xfrm>
          <a:prstGeom prst="wedgeRoundRectCallout">
            <a:avLst>
              <a:gd name="adj1" fmla="val 70528"/>
              <a:gd name="adj2" fmla="val 491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Запазване на 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промените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3429000" cy="909555"/>
          </a:xfrm>
          <a:prstGeom prst="wedgeRoundRectCallout">
            <a:avLst>
              <a:gd name="adj1" fmla="val -68346"/>
              <a:gd name="adj2" fmla="val -43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2800" b="1" noProof="1">
                <a:solidFill>
                  <a:schemeClr val="bg2"/>
                </a:solidFill>
              </a:rPr>
              <a:t> на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запис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814AB9-34F3-51E7-F589-8EB4562E1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21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0C14034-17C6-832C-906E-84F8418A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C5EE7F9-80E2-A087-9C43-636041D28F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495916"/>
            <a:ext cx="10961783" cy="768084"/>
          </a:xfrm>
        </p:spPr>
        <p:txBody>
          <a:bodyPr/>
          <a:lstStyle/>
          <a:p>
            <a:r>
              <a:rPr lang="ru-RU" dirty="0"/>
              <a:t>Генериране на EF модел по SQL Server база данни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7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моделът </a:t>
            </a:r>
            <a:r>
              <a:rPr lang="ru-RU" dirty="0"/>
              <a:t>моделира </a:t>
            </a:r>
            <a:r>
              <a:rPr lang="ru-RU" b="1" dirty="0">
                <a:solidFill>
                  <a:schemeClr val="bg1"/>
                </a:solidFill>
              </a:rPr>
              <a:t>класовете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обекти </a:t>
            </a:r>
            <a:r>
              <a:rPr lang="ru-RU" dirty="0"/>
              <a:t>след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моделът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43974" y="2626226"/>
            <a:ext cx="4070227" cy="3811500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77503" y="3069000"/>
            <a:ext cx="2699550" cy="2849525"/>
          </a:xfrm>
          <a:prstGeom prst="roundRect">
            <a:avLst>
              <a:gd name="adj" fmla="val 1465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140258" y="4222450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A5061B-84C2-4780-C2AB-0317E02A3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6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Обратното инженерство </a:t>
            </a:r>
            <a:r>
              <a:rPr lang="bg-BG" dirty="0"/>
              <a:t>е процесът на </a:t>
            </a:r>
            <a:r>
              <a:rPr lang="bg-BG" b="1" dirty="0">
                <a:solidFill>
                  <a:schemeClr val="bg1"/>
                </a:solidFill>
              </a:rPr>
              <a:t>скафолдване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тип класове обекти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 основа на </a:t>
            </a:r>
            <a:r>
              <a:rPr lang="bg-BG" b="1" dirty="0">
                <a:solidFill>
                  <a:schemeClr val="bg1"/>
                </a:solidFill>
              </a:rPr>
              <a:t>схема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база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r>
              <a:rPr lang="bg-BG" dirty="0"/>
              <a:t>Може да се извърши с помощта на </a:t>
            </a:r>
            <a:r>
              <a:rPr lang="bg-BG" b="1" dirty="0">
                <a:solidFill>
                  <a:schemeClr val="bg1"/>
                </a:solidFill>
              </a:rPr>
              <a:t>командите</a:t>
            </a:r>
            <a:r>
              <a:rPr lang="bg-BG" dirty="0"/>
              <a:t>:</a:t>
            </a:r>
          </a:p>
          <a:p>
            <a:pPr lvl="1"/>
            <a:r>
              <a:rPr lang="en-US" b="1" dirty="0">
                <a:latin typeface="Consolas" pitchFamily="49" charset="0"/>
              </a:rPr>
              <a:t>Scaffold-</a:t>
            </a:r>
            <a:r>
              <a:rPr lang="en-US" b="1" dirty="0" err="1">
                <a:latin typeface="Consolas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(от </a:t>
            </a:r>
            <a:r>
              <a:rPr lang="en-US" b="1" dirty="0">
                <a:solidFill>
                  <a:schemeClr val="bg1"/>
                </a:solidFill>
              </a:rPr>
              <a:t>EF Core Package Manager Console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PMC</a:t>
            </a:r>
            <a:r>
              <a:rPr lang="en-US" dirty="0"/>
              <a:t>)</a:t>
            </a:r>
            <a:r>
              <a:rPr lang="bg-BG" dirty="0"/>
              <a:t>)</a:t>
            </a:r>
          </a:p>
          <a:p>
            <a:pPr lvl="1"/>
            <a:r>
              <a:rPr lang="en-US" b="1" dirty="0">
                <a:latin typeface="Consolas" pitchFamily="49" charset="0"/>
              </a:rPr>
              <a:t>dotnet </a:t>
            </a:r>
            <a:r>
              <a:rPr lang="en-US" b="1" dirty="0" err="1">
                <a:latin typeface="Consolas" pitchFamily="49" charset="0"/>
              </a:rPr>
              <a:t>ef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dbcontext</a:t>
            </a:r>
            <a:r>
              <a:rPr lang="en-US" b="1" dirty="0">
                <a:latin typeface="Consolas" pitchFamily="49" charset="0"/>
              </a:rPr>
              <a:t> scaffold</a:t>
            </a:r>
            <a:r>
              <a:rPr lang="bg-BG" b="1" dirty="0">
                <a:latin typeface="Consolas" pitchFamily="49" charset="0"/>
              </a:rPr>
              <a:t> </a:t>
            </a:r>
            <a:r>
              <a:rPr lang="bg-BG" dirty="0"/>
              <a:t>(от .</a:t>
            </a:r>
            <a:r>
              <a:rPr lang="en-US" b="1" dirty="0">
                <a:solidFill>
                  <a:schemeClr val="bg1"/>
                </a:solidFill>
              </a:rPr>
              <a:t>NET Command-line Interface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)</a:t>
            </a:r>
            <a:r>
              <a:rPr lang="bg-BG" dirty="0"/>
              <a:t>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Скафолдване (</a:t>
            </a:r>
            <a:r>
              <a:rPr lang="en-US" dirty="0"/>
              <a:t>Scaffolding)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7A4E71-E576-CEFF-A3F2-EBB442C18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16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Скафолдване на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БД </a:t>
            </a:r>
            <a:r>
              <a:rPr lang="en-US" dirty="0"/>
              <a:t>с </a:t>
            </a:r>
            <a:r>
              <a:rPr lang="en-US" b="1" dirty="0">
                <a:solidFill>
                  <a:schemeClr val="bg1"/>
                </a:solidFill>
              </a:rPr>
              <a:t>EF Core CLI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За да </a:t>
            </a:r>
            <a:r>
              <a:rPr lang="ru-RU" b="1" dirty="0">
                <a:solidFill>
                  <a:schemeClr val="bg1"/>
                </a:solidFill>
              </a:rPr>
              <a:t>актуализирате </a:t>
            </a:r>
            <a:r>
              <a:rPr lang="ru-RU" dirty="0"/>
              <a:t>с </a:t>
            </a:r>
            <a:r>
              <a:rPr lang="ru-RU" b="1" dirty="0">
                <a:solidFill>
                  <a:schemeClr val="bg1"/>
                </a:solidFill>
              </a:rPr>
              <a:t>най-новите промени </a:t>
            </a:r>
            <a:r>
              <a:rPr lang="ru-RU" dirty="0"/>
              <a:t>в базата данни, използвайте флага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-f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 lvl="1"/>
            <a:r>
              <a:rPr lang="en-US" dirty="0"/>
              <a:t> </a:t>
            </a:r>
            <a:r>
              <a:rPr lang="ru-RU" dirty="0"/>
              <a:t>За да използвате атрибути за конфигуриране на модела, използвайте флага</a:t>
            </a:r>
            <a:r>
              <a:rPr lang="ru-RU" b="1" dirty="0">
                <a:solidFill>
                  <a:schemeClr val="bg1"/>
                </a:solidFill>
              </a:rPr>
              <a:t> -d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ru-RU" dirty="0"/>
              <a:t>Скафолдването  изисква </a:t>
            </a:r>
            <a:r>
              <a:rPr lang="ru-RU" b="1" dirty="0">
                <a:solidFill>
                  <a:schemeClr val="bg1"/>
                </a:solidFill>
              </a:rPr>
              <a:t>инсталирани</a:t>
            </a:r>
            <a:r>
              <a:rPr lang="ru-RU" dirty="0"/>
              <a:t> следните </a:t>
            </a:r>
            <a:r>
              <a:rPr lang="ru-RU" b="1" dirty="0">
                <a:solidFill>
                  <a:schemeClr val="bg1"/>
                </a:solidFill>
              </a:rPr>
              <a:t>NuGet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пакети</a:t>
            </a:r>
            <a:endParaRPr lang="en-US" dirty="0"/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Microsoft.EntityFrameworkCore.Design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Скафолдване (</a:t>
            </a:r>
            <a:r>
              <a:rPr lang="en-US" dirty="0"/>
              <a:t>Scaffolding)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752600"/>
            <a:ext cx="1098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"Server=…;Database=…;Integrated Security=true" Microsoft.EntityFrameworkCore.SqlServer -o Models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491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-o</a:t>
            </a:r>
            <a:r>
              <a:rPr lang="en-US" sz="2400" b="1" noProof="1">
                <a:latin typeface="Consolas" panose="020B0609020204030204" pitchFamily="49" charset="0"/>
              </a:rPr>
              <a:t> 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-f -d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2B65BDC-11FC-0CB9-8EE0-EF8B7C7E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4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696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 </a:t>
            </a:r>
            <a:r>
              <a:rPr lang="bg-BG" sz="3500" dirty="0"/>
              <a:t>технологии</a:t>
            </a:r>
            <a:endParaRPr lang="en-US" sz="35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Entity Framework Core</a:t>
            </a:r>
            <a:endParaRPr lang="en-US" sz="3500" dirty="0"/>
          </a:p>
          <a:p>
            <a:r>
              <a:rPr lang="bg-BG" sz="3500" dirty="0"/>
              <a:t>Генериране на </a:t>
            </a:r>
            <a:r>
              <a:rPr lang="en-US" sz="3500" b="1" dirty="0">
                <a:solidFill>
                  <a:schemeClr val="bg1"/>
                </a:solidFill>
              </a:rPr>
              <a:t>EF</a:t>
            </a:r>
            <a:r>
              <a:rPr lang="en-US" sz="3500" dirty="0"/>
              <a:t> </a:t>
            </a:r>
            <a:r>
              <a:rPr lang="bg-BG" sz="3500" dirty="0"/>
              <a:t>модел по </a:t>
            </a:r>
            <a:r>
              <a:rPr lang="en-US" sz="3500" b="1" dirty="0">
                <a:solidFill>
                  <a:schemeClr val="bg1"/>
                </a:solidFill>
              </a:rPr>
              <a:t>SQL Server </a:t>
            </a:r>
            <a:r>
              <a:rPr lang="bg-BG" sz="3500" dirty="0"/>
              <a:t>база данни</a:t>
            </a:r>
          </a:p>
          <a:p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</a:t>
            </a:r>
            <a:r>
              <a:rPr lang="bg-BG" sz="3500" dirty="0"/>
              <a:t>операции върху </a:t>
            </a:r>
            <a:r>
              <a:rPr lang="en-US" sz="3500" b="1" dirty="0">
                <a:solidFill>
                  <a:schemeClr val="bg1"/>
                </a:solidFill>
              </a:rPr>
              <a:t>EF DbContext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4500E1D-B72B-4FF8-8790-44C9C94903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Free Vector Operations PNG Transparent Background, Free Download #10094 -  FreeIconsPNG"/>
          <p:cNvPicPr>
            <a:picLocks noChangeAspect="1" noChangeArrowheads="1"/>
          </p:cNvPicPr>
          <p:nvPr/>
        </p:nvPicPr>
        <p:blipFill>
          <a:blip r:embed="rId2" cstate="print"/>
          <a:srcRect l="3393" r="3392" b="12997"/>
          <a:stretch>
            <a:fillRect/>
          </a:stretch>
        </p:blipFill>
        <p:spPr bwMode="auto">
          <a:xfrm>
            <a:off x="5043140" y="1183822"/>
            <a:ext cx="2105721" cy="3083378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41225F1-B416-4A97-C695-AA7B280A3E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bg-BG" dirty="0"/>
              <a:t>Промени и запазването им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1C67D1D-D2D5-05D1-0F6E-8B0493C5FF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89000"/>
            <a:ext cx="10961783" cy="768084"/>
          </a:xfrm>
        </p:spPr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върху </a:t>
            </a:r>
            <a:r>
              <a:rPr lang="en-US" dirty="0"/>
              <a:t>EF </a:t>
            </a:r>
            <a:r>
              <a:rPr lang="en-US" dirty="0" err="1"/>
              <a:t>DbContext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38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8002" y="1143000"/>
            <a:ext cx="12001598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sz="3700" dirty="0"/>
              <a:t> </a:t>
            </a:r>
            <a:r>
              <a:rPr lang="bg-BG" sz="3700" dirty="0"/>
              <a:t>класът също осигурява</a:t>
            </a:r>
            <a:endParaRPr lang="en-US" sz="37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Начин за </a:t>
            </a:r>
            <a:r>
              <a:rPr lang="bg-BG" sz="3500" b="1" dirty="0">
                <a:solidFill>
                  <a:schemeClr val="bg1"/>
                </a:solidFill>
              </a:rPr>
              <a:t>достъпване</a:t>
            </a:r>
            <a:r>
              <a:rPr lang="bg-BG" sz="3500" dirty="0"/>
              <a:t> на </a:t>
            </a:r>
            <a:r>
              <a:rPr lang="bg-BG" sz="3500" b="1" dirty="0">
                <a:solidFill>
                  <a:schemeClr val="bg1"/>
                </a:solidFill>
              </a:rPr>
              <a:t>записи</a:t>
            </a:r>
            <a:endParaRPr lang="en-US" sz="35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Методи за </a:t>
            </a:r>
            <a:r>
              <a:rPr lang="bg-BG" sz="3500" b="1" dirty="0">
                <a:solidFill>
                  <a:schemeClr val="bg1"/>
                </a:solidFill>
              </a:rPr>
              <a:t>създаване </a:t>
            </a:r>
            <a:r>
              <a:rPr lang="bg-BG" sz="3500" dirty="0"/>
              <a:t>на нови записи </a:t>
            </a:r>
            <a:r>
              <a:rPr lang="en-US" sz="3500" dirty="0"/>
              <a:t>(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bg-BG" sz="3500" dirty="0"/>
              <a:t>метода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Способност за </a:t>
            </a:r>
            <a:r>
              <a:rPr lang="bg-BG" sz="3500" b="1" dirty="0">
                <a:solidFill>
                  <a:schemeClr val="bg1"/>
                </a:solidFill>
              </a:rPr>
              <a:t>манипулиране на данни </a:t>
            </a:r>
            <a:r>
              <a:rPr lang="bg-BG" sz="3500" dirty="0"/>
              <a:t>от</a:t>
            </a:r>
            <a:r>
              <a:rPr lang="bg-BG" sz="3500" b="1" dirty="0">
                <a:solidFill>
                  <a:schemeClr val="bg1"/>
                </a:solidFill>
              </a:rPr>
              <a:t> БД </a:t>
            </a:r>
            <a:r>
              <a:rPr lang="bg-BG" sz="3500" dirty="0"/>
              <a:t>променяйки </a:t>
            </a:r>
            <a:r>
              <a:rPr lang="bg-BG" sz="3500" b="1" dirty="0">
                <a:solidFill>
                  <a:schemeClr val="bg1"/>
                </a:solidFill>
              </a:rPr>
              <a:t>обекти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700" dirty="0"/>
              <a:t>Лесно навигиране чрез </a:t>
            </a:r>
            <a:r>
              <a:rPr lang="bg-BG" sz="3700" b="1" dirty="0">
                <a:solidFill>
                  <a:schemeClr val="bg1"/>
                </a:solidFill>
              </a:rPr>
              <a:t>релации </a:t>
            </a:r>
            <a:r>
              <a:rPr lang="bg-BG" sz="3700" dirty="0"/>
              <a:t>и</a:t>
            </a:r>
            <a:r>
              <a:rPr lang="bg-BG" sz="3700" b="1" dirty="0">
                <a:solidFill>
                  <a:schemeClr val="bg1"/>
                </a:solidFill>
              </a:rPr>
              <a:t> навигационни свойства</a:t>
            </a:r>
            <a:endParaRPr lang="en-US" sz="37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3700" dirty="0"/>
              <a:t>Изпълнение</a:t>
            </a:r>
            <a:r>
              <a:rPr lang="ru-RU" sz="3700" b="1" dirty="0">
                <a:solidFill>
                  <a:schemeClr val="bg1"/>
                </a:solidFill>
              </a:rPr>
              <a:t> </a:t>
            </a:r>
            <a:r>
              <a:rPr lang="ru-RU" sz="3700" dirty="0"/>
              <a:t>на</a:t>
            </a:r>
            <a:r>
              <a:rPr lang="ru-RU" sz="3700" b="1" dirty="0">
                <a:solidFill>
                  <a:schemeClr val="bg1"/>
                </a:solidFill>
              </a:rPr>
              <a:t> LINQ </a:t>
            </a:r>
            <a:r>
              <a:rPr lang="ru-RU" sz="3700" dirty="0"/>
              <a:t>заявки</a:t>
            </a:r>
            <a:r>
              <a:rPr lang="ru-RU" sz="3700" b="1" dirty="0">
                <a:solidFill>
                  <a:schemeClr val="bg1"/>
                </a:solidFill>
              </a:rPr>
              <a:t> </a:t>
            </a:r>
            <a:r>
              <a:rPr lang="ru-RU" sz="3700" dirty="0"/>
              <a:t>като</a:t>
            </a:r>
            <a:r>
              <a:rPr lang="ru-RU" sz="3700" b="1" dirty="0">
                <a:solidFill>
                  <a:schemeClr val="bg1"/>
                </a:solidFill>
              </a:rPr>
              <a:t> SQL </a:t>
            </a:r>
            <a:r>
              <a:rPr lang="ru-RU" sz="3700" dirty="0"/>
              <a:t>заявки</a:t>
            </a:r>
            <a:endParaRPr lang="en-US" sz="3700" dirty="0"/>
          </a:p>
          <a:p>
            <a:pPr>
              <a:lnSpc>
                <a:spcPct val="110000"/>
              </a:lnSpc>
            </a:pPr>
            <a:r>
              <a:rPr lang="ru-RU" sz="3700" dirty="0"/>
              <a:t>Управление на </a:t>
            </a:r>
            <a:r>
              <a:rPr lang="ru-RU" sz="3700" b="1" dirty="0">
                <a:solidFill>
                  <a:schemeClr val="bg1"/>
                </a:solidFill>
              </a:rPr>
              <a:t>създаване</a:t>
            </a:r>
            <a:r>
              <a:rPr lang="ru-RU" sz="3700" dirty="0"/>
              <a:t>/</a:t>
            </a:r>
            <a:r>
              <a:rPr lang="ru-RU" sz="3700" b="1" dirty="0">
                <a:solidFill>
                  <a:schemeClr val="bg1"/>
                </a:solidFill>
              </a:rPr>
              <a:t>изтриване</a:t>
            </a:r>
            <a:r>
              <a:rPr lang="ru-RU" sz="3700" dirty="0"/>
              <a:t>/</a:t>
            </a:r>
            <a:r>
              <a:rPr lang="ru-RU" sz="3700" b="1" dirty="0">
                <a:solidFill>
                  <a:schemeClr val="bg1"/>
                </a:solidFill>
              </a:rPr>
              <a:t>миграция</a:t>
            </a:r>
            <a:r>
              <a:rPr lang="ru-RU" sz="3700" dirty="0"/>
              <a:t> на база данни</a:t>
            </a:r>
            <a:endParaRPr lang="bg-BG" sz="37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AD9289E-61EA-356D-A951-1B5E92FCF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926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399" dirty="0"/>
              <a:t>Първо създайте инстанция на </a:t>
            </a:r>
            <a:r>
              <a:rPr lang="en-US" sz="3399" b="1" noProof="1">
                <a:solidFill>
                  <a:schemeClr val="bg1"/>
                </a:solidFill>
              </a:rPr>
              <a:t>DbContext</a:t>
            </a:r>
            <a:r>
              <a:rPr lang="en-US" sz="3399" dirty="0"/>
              <a:t>:</a:t>
            </a:r>
          </a:p>
          <a:p>
            <a:pPr lvl="1"/>
            <a:endParaRPr lang="en-US" sz="3399" dirty="0"/>
          </a:p>
          <a:p>
            <a:r>
              <a:rPr lang="bg-BG" sz="3399" dirty="0"/>
              <a:t>В конструктора можете да подадете </a:t>
            </a:r>
            <a:r>
              <a:rPr lang="en-US" sz="3399" dirty="0"/>
              <a:t>connection string </a:t>
            </a:r>
            <a:r>
              <a:rPr lang="bg-BG" sz="3399" dirty="0"/>
              <a:t>към база данни</a:t>
            </a:r>
            <a:endParaRPr lang="en-US" sz="3399" dirty="0"/>
          </a:p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DbContext</a:t>
            </a:r>
            <a:r>
              <a:rPr lang="en-US" sz="3399" dirty="0"/>
              <a:t> </a:t>
            </a:r>
            <a:r>
              <a:rPr lang="bg-BG" sz="3399" dirty="0"/>
              <a:t>свойства</a:t>
            </a:r>
            <a:r>
              <a:rPr lang="en-US" sz="3399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EnsureCreated</a:t>
            </a:r>
            <a:r>
              <a:rPr lang="en-US" noProof="1"/>
              <a:t>/</a:t>
            </a:r>
            <a:r>
              <a:rPr lang="en-US" b="1" noProof="1">
                <a:solidFill>
                  <a:schemeClr val="bg1"/>
                </a:solidFill>
              </a:rPr>
              <a:t>Deleted</a:t>
            </a:r>
            <a:r>
              <a:rPr lang="en-US" dirty="0"/>
              <a:t> </a:t>
            </a:r>
            <a:r>
              <a:rPr lang="bg-BG" dirty="0"/>
              <a:t>методи</a:t>
            </a:r>
            <a:r>
              <a:rPr lang="en-US" dirty="0"/>
              <a:t>, DB </a:t>
            </a:r>
            <a:r>
              <a:rPr lang="bg-BG" dirty="0"/>
              <a:t>връзка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инфромация за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автоматично проследяване на промените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dirty="0"/>
              <a:t>Всички класове обекти (таблици) са посочени като свойства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bg-BG" noProof="1"/>
              <a:t>Напр.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</a:t>
            </a:r>
            <a:r>
              <a:rPr lang="en-US" dirty="0"/>
              <a:t> DbContext </a:t>
            </a:r>
            <a:r>
              <a:rPr lang="bg-BG" dirty="0"/>
              <a:t>класа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2396" y="18288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A1DB1B7-A767-50D6-46CB-CC9A07E6F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Изпълнение на </a:t>
            </a:r>
            <a:r>
              <a:rPr lang="en-US" b="1" dirty="0">
                <a:solidFill>
                  <a:schemeClr val="bg1"/>
                </a:solidFill>
              </a:rPr>
              <a:t>LINQ-</a:t>
            </a:r>
            <a:r>
              <a:rPr lang="bg-BG" b="1" dirty="0">
                <a:solidFill>
                  <a:schemeClr val="bg1"/>
                </a:solidFill>
              </a:rPr>
              <a:t>към</a:t>
            </a:r>
            <a:r>
              <a:rPr lang="en-US" b="1" dirty="0">
                <a:solidFill>
                  <a:schemeClr val="bg1"/>
                </a:solidFill>
              </a:rPr>
              <a:t>-SQL</a:t>
            </a:r>
            <a:r>
              <a:rPr lang="en-US" dirty="0"/>
              <a:t> </a:t>
            </a:r>
            <a:r>
              <a:rPr lang="bg-BG" dirty="0"/>
              <a:t>заявка върху </a:t>
            </a:r>
            <a:r>
              <a:rPr lang="en-US" dirty="0"/>
              <a:t>EF </a:t>
            </a:r>
            <a:r>
              <a:rPr lang="bg-BG" dirty="0"/>
              <a:t>обект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dirty="0"/>
              <a:t> </a:t>
            </a:r>
            <a:r>
              <a:rPr lang="bg-BG" dirty="0"/>
              <a:t>свойство в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</a:t>
            </a:r>
            <a:r>
              <a:rPr lang="en-US" dirty="0"/>
              <a:t>(1)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73700" y="2224519"/>
            <a:ext cx="7605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context = new SoftUniEntities()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3451622"/>
            <a:ext cx="4419600" cy="510778"/>
          </a:xfrm>
          <a:prstGeom prst="wedgeRoundRectCallout">
            <a:avLst>
              <a:gd name="adj1" fmla="val -41372"/>
              <a:gd name="adj2" fmla="val -862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r>
              <a:rPr lang="ru-RU" sz="2400" b="1" noProof="1">
                <a:solidFill>
                  <a:schemeClr val="bg2"/>
                </a:solidFill>
              </a:rPr>
              <a:t> превежда това в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400" b="1" noProof="1">
                <a:solidFill>
                  <a:schemeClr val="bg2"/>
                </a:solidFill>
              </a:rPr>
              <a:t>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AE1EE21-447D-AA3B-451A-9FECEFCCC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85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Можем също да използваме други методи за създаване на заявката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елемент по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5325070"/>
            <a:ext cx="7947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project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243840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var employees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33800" y="4061222"/>
            <a:ext cx="5257800" cy="510778"/>
          </a:xfrm>
          <a:prstGeom prst="wedgeRoundRectCallout">
            <a:avLst>
              <a:gd name="adj1" fmla="val -46772"/>
              <a:gd name="adj2" fmla="val -98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.ToList()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материализира заявката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051CC2E-1B8E-E9B6-694B-5A93350DB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8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noProof="1"/>
              <a:t>За да създадете </a:t>
            </a:r>
            <a:r>
              <a:rPr lang="ru-RU" b="1" noProof="1">
                <a:solidFill>
                  <a:schemeClr val="bg1"/>
                </a:solidFill>
              </a:rPr>
              <a:t>нов ред </a:t>
            </a:r>
            <a:r>
              <a:rPr lang="ru-RU" noProof="1"/>
              <a:t>на таблица на база данни, използвайте метода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/>
              <a:t>на съответния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запис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58387" y="272376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23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1,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26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143" y="6026254"/>
            <a:ext cx="3964457" cy="510778"/>
          </a:xfrm>
          <a:prstGeom prst="wedgeRoundRectCallout">
            <a:avLst>
              <a:gd name="adj1" fmla="val -59756"/>
              <a:gd name="adj2" fmla="val -40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Запазване на промените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6200" y="2831752"/>
            <a:ext cx="3733800" cy="510778"/>
          </a:xfrm>
          <a:prstGeom prst="wedgeRoundRectCallout">
            <a:avLst>
              <a:gd name="adj1" fmla="val -63266"/>
              <a:gd name="adj2" fmla="val 5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Създаване на нов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проект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800600"/>
            <a:ext cx="4953000" cy="510778"/>
          </a:xfrm>
          <a:prstGeom prst="wedgeRoundRectCallout">
            <a:avLst>
              <a:gd name="adj1" fmla="val -33830"/>
              <a:gd name="adj2" fmla="val 80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Добавяне на проекта към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DbSet-</a:t>
            </a:r>
            <a:r>
              <a:rPr lang="bg-BG" sz="2400" b="1" noProof="1">
                <a:solidFill>
                  <a:schemeClr val="bg2"/>
                </a:solidFill>
              </a:rPr>
              <a:t>а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0D8F243-E3EF-80C6-F33F-8575979DB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90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Можем също да добавяме </a:t>
            </a:r>
            <a:r>
              <a:rPr lang="ru-RU" b="1" dirty="0">
                <a:solidFill>
                  <a:schemeClr val="bg1"/>
                </a:solidFill>
              </a:rPr>
              <a:t>каскадни обекти </a:t>
            </a:r>
            <a:r>
              <a:rPr lang="ru-RU" dirty="0"/>
              <a:t>към базата данни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Проектът</a:t>
            </a:r>
            <a:r>
              <a:rPr lang="ru-RU" dirty="0"/>
              <a:t> ще бъде добавен, когато обектът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Employee</a:t>
            </a:r>
            <a:r>
              <a:rPr lang="ru-RU" dirty="0"/>
              <a:t> (служител) бъде </a:t>
            </a:r>
            <a:r>
              <a:rPr lang="ru-RU" b="1" dirty="0">
                <a:solidFill>
                  <a:schemeClr val="bg1"/>
                </a:solidFill>
              </a:rPr>
              <a:t>вмъкнат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вмъкване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580661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0E1D2A5-51BF-2415-133D-543980200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7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/>
              <a:t> позволява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bg1"/>
                </a:solidFill>
              </a:rPr>
              <a:t>свойствата</a:t>
            </a:r>
            <a:r>
              <a:rPr lang="ru-RU" dirty="0"/>
              <a:t> на обекта и </a:t>
            </a:r>
            <a:r>
              <a:rPr lang="ru-RU" b="1" dirty="0">
                <a:solidFill>
                  <a:schemeClr val="bg1"/>
                </a:solidFill>
              </a:rPr>
              <a:t>запазването</a:t>
            </a:r>
            <a:r>
              <a:rPr lang="ru-RU" dirty="0"/>
              <a:t> им в базата данни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ru-RU" dirty="0"/>
              <a:t>Просто </a:t>
            </a:r>
            <a:r>
              <a:rPr lang="ru-RU" b="1" dirty="0">
                <a:solidFill>
                  <a:schemeClr val="bg1"/>
                </a:solidFill>
              </a:rPr>
              <a:t>заредете </a:t>
            </a:r>
            <a:r>
              <a:rPr lang="ru-RU" dirty="0"/>
              <a:t>обект, </a:t>
            </a:r>
            <a:r>
              <a:rPr lang="ru-RU" b="1" dirty="0">
                <a:solidFill>
                  <a:schemeClr val="bg1"/>
                </a:solidFill>
              </a:rPr>
              <a:t>модифицирайте </a:t>
            </a:r>
            <a:r>
              <a:rPr lang="ru-RU" dirty="0"/>
              <a:t>го и извикайте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/>
              <a:t> автоматично </a:t>
            </a:r>
            <a:r>
              <a:rPr lang="ru-RU" b="1" dirty="0">
                <a:solidFill>
                  <a:schemeClr val="bg1"/>
                </a:solidFill>
              </a:rPr>
              <a:t>проследява</a:t>
            </a:r>
            <a:r>
              <a:rPr lang="ru-RU" dirty="0"/>
              <a:t> всички </a:t>
            </a:r>
            <a:r>
              <a:rPr lang="ru-RU" b="1" dirty="0">
                <a:solidFill>
                  <a:schemeClr val="bg1"/>
                </a:solidFill>
              </a:rPr>
              <a:t>промени</a:t>
            </a:r>
            <a:r>
              <a:rPr lang="ru-RU" dirty="0"/>
              <a:t>, направени в неговите обекти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съществуващи данни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83350" y="4830350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943600" y="6142910"/>
            <a:ext cx="1905000" cy="510778"/>
          </a:xfrm>
          <a:prstGeom prst="wedgeRoundRectCallout">
            <a:avLst>
              <a:gd name="adj1" fmla="val -49983"/>
              <a:gd name="adj2" fmla="val -68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SQL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572000"/>
            <a:ext cx="4376215" cy="510778"/>
          </a:xfrm>
          <a:prstGeom prst="wedgeRoundRectCallout">
            <a:avLst>
              <a:gd name="adj1" fmla="val -40038"/>
              <a:gd name="adj2" fmla="val 105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Взимане на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първия</a:t>
            </a:r>
            <a:r>
              <a:rPr lang="bg-BG" sz="2400" b="1" noProof="1">
                <a:solidFill>
                  <a:schemeClr val="bg2"/>
                </a:solidFill>
              </a:rPr>
              <a:t> служител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876A506-55A5-25AF-9E94-D0CF80C67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5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196125"/>
            <a:ext cx="1215399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Изтриването</a:t>
            </a:r>
            <a:r>
              <a:rPr lang="ru-RU" dirty="0"/>
              <a:t> се извършва чрез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Remove()</a:t>
            </a:r>
            <a:r>
              <a:rPr lang="ru-RU" dirty="0"/>
              <a:t> на указаната колекция от обекти</a:t>
            </a:r>
          </a:p>
          <a:p>
            <a:pPr>
              <a:buClr>
                <a:schemeClr val="tx1"/>
              </a:buClr>
            </a:pPr>
            <a:r>
              <a:rPr lang="ru-RU" dirty="0"/>
              <a:t>Методът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r>
              <a:rPr lang="ru-RU" dirty="0"/>
              <a:t> изпълнява действието за </a:t>
            </a:r>
            <a:r>
              <a:rPr lang="ru-RU" b="1" dirty="0">
                <a:solidFill>
                  <a:schemeClr val="bg1"/>
                </a:solidFill>
              </a:rPr>
              <a:t>изтриване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съществуващи данни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880807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10400" y="3429000"/>
            <a:ext cx="5029200" cy="919401"/>
          </a:xfrm>
          <a:prstGeom prst="wedgeRoundRectCallout">
            <a:avLst>
              <a:gd name="adj1" fmla="val -31540"/>
              <a:gd name="adj2" fmla="val 111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>
                <a:solidFill>
                  <a:schemeClr val="bg2"/>
                </a:solidFill>
              </a:rPr>
              <a:t>Маркиране на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ru-RU" sz="2400" b="1" noProof="1">
                <a:solidFill>
                  <a:schemeClr val="bg2"/>
                </a:solidFill>
              </a:rPr>
              <a:t> за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ru-RU" sz="2400" b="1" noProof="1">
                <a:solidFill>
                  <a:schemeClr val="bg2"/>
                </a:solidFill>
              </a:rPr>
              <a:t> при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ru-RU" sz="2400" b="1" noProof="1">
                <a:solidFill>
                  <a:schemeClr val="bg2"/>
                </a:solidFill>
              </a:rPr>
              <a:t>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записване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838110"/>
            <a:ext cx="2209919" cy="510778"/>
          </a:xfrm>
          <a:prstGeom prst="wedgeRoundRectCallout">
            <a:avLst>
              <a:gd name="adj1" fmla="val -57544"/>
              <a:gd name="adj2" fmla="val -55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SQL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4B2AE94-48A6-B114-6343-B940AE1F0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7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371600"/>
            <a:ext cx="8610600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ORM технологиите</a:t>
            </a:r>
            <a:r>
              <a:rPr lang="ru-RU" sz="2600" b="1" dirty="0"/>
              <a:t> позволяват удобно и ефективно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взаимодействие</a:t>
            </a:r>
            <a:r>
              <a:rPr lang="ru-RU" sz="2600" b="1" dirty="0"/>
              <a:t> между</a:t>
            </a:r>
            <a:r>
              <a:rPr lang="en-US" sz="2600" b="1" dirty="0"/>
              <a:t>: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Обектно-ориентиран програмен език като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C#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Релационни бази данни като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 Server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 Core </a:t>
            </a:r>
            <a:r>
              <a:rPr lang="en-US" sz="2600" b="1" dirty="0"/>
              <a:t>== </a:t>
            </a:r>
            <a:r>
              <a:rPr lang="bg-BG" sz="2600" b="1" dirty="0"/>
              <a:t>интегриран </a:t>
            </a:r>
            <a:r>
              <a:rPr lang="en-US" sz="2600" b="1" dirty="0"/>
              <a:t>ORM </a:t>
            </a:r>
            <a:r>
              <a:rPr lang="bg-BG" sz="2600" b="1" dirty="0"/>
              <a:t>инструмент</a:t>
            </a:r>
            <a:endParaRPr lang="en-US" sz="2600" b="1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Генерира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</a:t>
            </a:r>
            <a:r>
              <a:rPr lang="ru-RU" sz="2400" b="1" dirty="0">
                <a:solidFill>
                  <a:schemeClr val="bg2"/>
                </a:solidFill>
              </a:rPr>
              <a:t> според структурата на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базата</a:t>
            </a:r>
            <a:r>
              <a:rPr lang="ru-RU" sz="2400" b="1" dirty="0">
                <a:solidFill>
                  <a:schemeClr val="bg2"/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 DbContext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400" b="1" dirty="0">
                <a:solidFill>
                  <a:schemeClr val="bg2"/>
                </a:solidFill>
              </a:rPr>
              <a:t>Изпозлва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  <a:r>
              <a:rPr lang="en-US" sz="2400" b="1" dirty="0">
                <a:solidFill>
                  <a:schemeClr val="bg2"/>
                </a:solidFill>
              </a:rPr>
              <a:t>-</a:t>
            </a:r>
            <a:r>
              <a:rPr lang="bg-BG" sz="2400" b="1" dirty="0">
                <a:solidFill>
                  <a:schemeClr val="bg2"/>
                </a:solidFill>
              </a:rPr>
              <a:t>ове</a:t>
            </a:r>
            <a:endParaRPr lang="en-US" sz="2400" b="1" dirty="0">
              <a:solidFill>
                <a:schemeClr val="bg2"/>
              </a:solidFill>
            </a:endParaRPr>
          </a:p>
          <a:p>
            <a:pPr marL="1579533" lvl="2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Таблици</a:t>
            </a:r>
            <a:r>
              <a:rPr lang="bg-BG" sz="2200" b="1" dirty="0">
                <a:solidFill>
                  <a:schemeClr val="bg2"/>
                </a:solidFill>
              </a:rPr>
              <a:t> </a:t>
            </a:r>
            <a:r>
              <a:rPr lang="ru-RU" sz="2200" b="1" dirty="0">
                <a:solidFill>
                  <a:schemeClr val="bg2"/>
                </a:solidFill>
              </a:rPr>
              <a:t>в релационната база данни</a:t>
            </a:r>
          </a:p>
          <a:p>
            <a:pPr marL="1579533" lvl="2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Съдържа</a:t>
            </a:r>
            <a:r>
              <a:rPr lang="bg-BG" sz="2200" b="1" dirty="0">
                <a:solidFill>
                  <a:schemeClr val="bg2"/>
                </a:solidFill>
              </a:rPr>
              <a:t>т</a:t>
            </a:r>
            <a:r>
              <a:rPr lang="ru-RU" sz="2200" b="1" dirty="0">
                <a:solidFill>
                  <a:schemeClr val="bg2"/>
                </a:solidFill>
              </a:rPr>
              <a:t> обекти от съответния </a:t>
            </a:r>
            <a:r>
              <a:rPr lang="ru-RU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функционалности</a:t>
            </a:r>
            <a:r>
              <a:rPr lang="ru-RU" sz="2400" b="1" dirty="0">
                <a:solidFill>
                  <a:schemeClr val="bg2"/>
                </a:solidFill>
              </a:rPr>
              <a:t>, които опростяват манипулацията с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en-US" sz="2400" b="1" dirty="0">
                <a:solidFill>
                  <a:schemeClr val="bg2"/>
                </a:solidFill>
              </a:rPr>
              <a:t>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LINQ</a:t>
            </a:r>
            <a:r>
              <a:rPr lang="en-US" sz="2400" b="1" dirty="0">
                <a:solidFill>
                  <a:schemeClr val="bg2"/>
                </a:solidFill>
              </a:rPr>
              <a:t>)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C5F9E4-992B-7CB1-DCB1-ECBD624D5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67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o.remove.bg/downloads/8b995faa-bb30-4215-b0eb-985839a02422/image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 l="9979" t="9249" r="10187" b="16763"/>
          <a:stretch>
            <a:fillRect/>
          </a:stretch>
        </p:blipFill>
        <p:spPr bwMode="auto">
          <a:xfrm>
            <a:off x="6400800" y="2362200"/>
            <a:ext cx="129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2" name="Picture 6" descr="200+ Free Database &amp; Data Images - Pixab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1703785" cy="2057401"/>
          </a:xfrm>
          <a:prstGeom prst="rect">
            <a:avLst/>
          </a:prstGeom>
          <a:noFill/>
        </p:spPr>
      </p:pic>
      <p:pic>
        <p:nvPicPr>
          <p:cNvPr id="9220" name="Picture 4" descr="Right arrow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18284">
            <a:off x="5557961" y="2128961"/>
            <a:ext cx="990601" cy="9906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DCCFC06-0548-6CAB-B068-6D1DB52881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данни във вид на обект 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A837B1F-3645-0380-7603-FC41084440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59678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5A1EB60-A25F-F4D0-6369-F21BEEE5E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1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14400"/>
            <a:ext cx="10129234" cy="5546589"/>
          </a:xfrm>
        </p:spPr>
        <p:txBody>
          <a:bodyPr/>
          <a:lstStyle/>
          <a:p>
            <a:r>
              <a:rPr lang="ru-RU" dirty="0"/>
              <a:t>Програмен </a:t>
            </a:r>
            <a:r>
              <a:rPr lang="ru-RU" b="1" dirty="0">
                <a:solidFill>
                  <a:schemeClr val="bg1"/>
                </a:solidFill>
              </a:rPr>
              <a:t>подход</a:t>
            </a:r>
            <a:endParaRPr lang="ru-RU" dirty="0"/>
          </a:p>
          <a:p>
            <a:pPr lvl="1"/>
            <a:r>
              <a:rPr lang="ru-RU" dirty="0"/>
              <a:t>Използва се за </a:t>
            </a:r>
            <a:r>
              <a:rPr lang="bg-BG" b="1" dirty="0">
                <a:solidFill>
                  <a:schemeClr val="bg1"/>
                </a:solidFill>
              </a:rPr>
              <a:t>о</a:t>
            </a:r>
            <a:r>
              <a:rPr lang="ru-RU" b="1" dirty="0" err="1">
                <a:solidFill>
                  <a:schemeClr val="bg1"/>
                </a:solidFill>
              </a:rPr>
              <a:t>простяване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връзката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обектно-ориентираните програми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релационните бази данни</a:t>
            </a:r>
            <a:endParaRPr lang="ru-RU" dirty="0"/>
          </a:p>
          <a:p>
            <a:r>
              <a:rPr lang="ru-RU" dirty="0"/>
              <a:t>Позволява на </a:t>
            </a:r>
            <a:r>
              <a:rPr lang="ru-RU" b="1" dirty="0">
                <a:solidFill>
                  <a:schemeClr val="bg1"/>
                </a:solidFill>
              </a:rPr>
              <a:t>разработчиците</a:t>
            </a:r>
            <a:r>
              <a:rPr lang="ru-RU" dirty="0"/>
              <a:t> работа с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във вид на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endParaRPr lang="ru-RU" dirty="0"/>
          </a:p>
          <a:p>
            <a:pPr lvl="1"/>
            <a:r>
              <a:rPr lang="ru-RU" dirty="0"/>
              <a:t>Те са </a:t>
            </a:r>
            <a:r>
              <a:rPr lang="ru-RU" b="1" dirty="0">
                <a:solidFill>
                  <a:schemeClr val="bg1"/>
                </a:solidFill>
              </a:rPr>
              <a:t>по-близки</a:t>
            </a:r>
            <a:r>
              <a:rPr lang="ru-RU" dirty="0"/>
              <a:t> до </a:t>
            </a:r>
            <a:r>
              <a:rPr lang="ru-RU" b="1" dirty="0">
                <a:solidFill>
                  <a:schemeClr val="bg1"/>
                </a:solidFill>
              </a:rPr>
              <a:t>техния код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структура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Object-Relational Mapping?</a:t>
            </a:r>
          </a:p>
        </p:txBody>
      </p:sp>
      <p:pic>
        <p:nvPicPr>
          <p:cNvPr id="7" name="Picture 4" descr="https://o.remove.bg/downloads/1601764b-2313-4bc2-a72d-a1b859a014c8/image-removebg-preview.png"/>
          <p:cNvPicPr>
            <a:picLocks noChangeAspect="1" noChangeArrowheads="1"/>
          </p:cNvPicPr>
          <p:nvPr/>
        </p:nvPicPr>
        <p:blipFill>
          <a:blip r:embed="rId2" cstate="print"/>
          <a:srcRect l="14286" t="25313" r="18182" b="26593"/>
          <a:stretch>
            <a:fillRect/>
          </a:stretch>
        </p:blipFill>
        <p:spPr bwMode="auto">
          <a:xfrm>
            <a:off x="4572000" y="5257800"/>
            <a:ext cx="3962400" cy="1447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645347B-9A29-908F-2834-7C793FC75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принципи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Превръщане на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 към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Заявки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транзакции</a:t>
            </a:r>
          </a:p>
          <a:p>
            <a:pPr>
              <a:buClr>
                <a:schemeClr val="tx1"/>
              </a:buClr>
            </a:pPr>
            <a:r>
              <a:rPr lang="bg-BG" dirty="0"/>
              <a:t>Популярни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</a:t>
            </a:r>
            <a:r>
              <a:rPr lang="bg-BG" b="1" dirty="0" err="1">
                <a:solidFill>
                  <a:schemeClr val="bg1"/>
                </a:solidFill>
              </a:rPr>
              <a:t>фреймуърци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SQLAlchemy</a:t>
            </a:r>
            <a:r>
              <a:rPr lang="en-US" dirty="0"/>
              <a:t> (Python)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(C#)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Hibernate</a:t>
            </a:r>
            <a:r>
              <a:rPr lang="en-US" dirty="0"/>
              <a:t> (Java)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Django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(Python)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технологиите</a:t>
            </a:r>
            <a:endParaRPr lang="en-US" dirty="0"/>
          </a:p>
        </p:txBody>
      </p:sp>
      <p:pic>
        <p:nvPicPr>
          <p:cNvPr id="6" name="Picture 2" descr="SQLAlchemy - Wikipedia"/>
          <p:cNvPicPr>
            <a:picLocks noChangeAspect="1" noChangeArrowheads="1"/>
          </p:cNvPicPr>
          <p:nvPr/>
        </p:nvPicPr>
        <p:blipFill>
          <a:blip r:embed="rId3" cstate="print"/>
          <a:srcRect t="31818" b="31818"/>
          <a:stretch>
            <a:fillRect/>
          </a:stretch>
        </p:blipFill>
        <p:spPr bwMode="auto">
          <a:xfrm>
            <a:off x="5934075" y="3886200"/>
            <a:ext cx="1676398" cy="609600"/>
          </a:xfrm>
          <a:prstGeom prst="rect">
            <a:avLst/>
          </a:prstGeom>
          <a:noFill/>
        </p:spPr>
      </p:pic>
      <p:pic>
        <p:nvPicPr>
          <p:cNvPr id="8" name="Picture 4" descr="https://o.remove.bg/downloads/d88e8b80-2cb2-468a-acc0-d84adaabfbfc/image-removebg-preview.png"/>
          <p:cNvPicPr>
            <a:picLocks noChangeAspect="1" noChangeArrowheads="1"/>
          </p:cNvPicPr>
          <p:nvPr/>
        </p:nvPicPr>
        <p:blipFill>
          <a:blip r:embed="rId4" cstate="print"/>
          <a:srcRect l="21427" t="33505" r="22699" b="14376"/>
          <a:stretch>
            <a:fillRect/>
          </a:stretch>
        </p:blipFill>
        <p:spPr bwMode="auto">
          <a:xfrm>
            <a:off x="6553200" y="4419600"/>
            <a:ext cx="1524000" cy="1066800"/>
          </a:xfrm>
          <a:prstGeom prst="rect">
            <a:avLst/>
          </a:prstGeom>
          <a:noFill/>
        </p:spPr>
      </p:pic>
      <p:pic>
        <p:nvPicPr>
          <p:cNvPr id="13" name="Picture 12" descr="Hibernate Logo | lacienciadelcafe.com.ar"/>
          <p:cNvPicPr>
            <a:picLocks noChangeAspect="1" noChangeArrowheads="1"/>
          </p:cNvPicPr>
          <p:nvPr/>
        </p:nvPicPr>
        <p:blipFill>
          <a:blip r:embed="rId5" cstate="print"/>
          <a:srcRect l="33333" t="25408" r="33918" b="25469"/>
          <a:stretch>
            <a:fillRect/>
          </a:stretch>
        </p:blipFill>
        <p:spPr bwMode="auto">
          <a:xfrm>
            <a:off x="5638800" y="5105400"/>
            <a:ext cx="798787" cy="827315"/>
          </a:xfrm>
          <a:prstGeom prst="rect">
            <a:avLst/>
          </a:prstGeom>
          <a:noFill/>
        </p:spPr>
      </p:pic>
      <p:pic>
        <p:nvPicPr>
          <p:cNvPr id="32786" name="Picture 18" descr="https://o.remove.bg/downloads/920b39ab-742b-4ccb-9cd6-58cddfaba09e/image-removebg-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1675" y="5867400"/>
            <a:ext cx="3133725" cy="742951"/>
          </a:xfrm>
          <a:prstGeom prst="rect">
            <a:avLst/>
          </a:prstGeom>
          <a:noFill/>
        </p:spPr>
      </p:pic>
      <p:pic>
        <p:nvPicPr>
          <p:cNvPr id="32788" name="Picture 20" descr="https://o.remove.bg/downloads/c94316c5-f242-4ea0-afc6-2319232ad1b9/image-removebg-pre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00753" y="1728471"/>
            <a:ext cx="4719691" cy="24003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784F6F6-A719-EA76-EE49-CCC202AAC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4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 descr="Porting to Entity Framework Core - CodeOpi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22860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506C446-9654-367E-002C-EC1B196D34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база данни чрез C# обекти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0C69C349-045D-9A63-9B3B-1D186ADE97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37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</a:t>
            </a:r>
            <a:r>
              <a:rPr lang="bg-BG" dirty="0"/>
              <a:t>Общ преглед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ru-RU" dirty="0"/>
              <a:t>Стандартният </a:t>
            </a:r>
            <a:r>
              <a:rPr lang="ru-RU" b="1" dirty="0">
                <a:solidFill>
                  <a:schemeClr val="bg1"/>
                </a:solidFill>
              </a:rPr>
              <a:t>ORM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.NET </a:t>
            </a:r>
            <a:r>
              <a:rPr lang="ru-RU" dirty="0"/>
              <a:t>и</a:t>
            </a:r>
            <a:r>
              <a:rPr lang="ru-RU" b="1" dirty="0">
                <a:solidFill>
                  <a:schemeClr val="bg1"/>
                </a:solidFill>
              </a:rPr>
              <a:t> .NET Core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</a:pPr>
            <a:r>
              <a:rPr lang="ru-RU" dirty="0"/>
              <a:t>Осигурява </a:t>
            </a:r>
            <a:r>
              <a:rPr lang="ru-RU" b="1" dirty="0">
                <a:solidFill>
                  <a:schemeClr val="bg1"/>
                </a:solidFill>
              </a:rPr>
              <a:t>LINQ</a:t>
            </a:r>
            <a:r>
              <a:rPr lang="ru-RU" dirty="0"/>
              <a:t> базирани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 за данни и </a:t>
            </a:r>
            <a:r>
              <a:rPr lang="ru-RU" b="1" dirty="0">
                <a:solidFill>
                  <a:schemeClr val="bg1"/>
                </a:solidFill>
              </a:rPr>
              <a:t>CRUD</a:t>
            </a:r>
            <a:r>
              <a:rPr lang="ru-RU" dirty="0"/>
              <a:t> операции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Автоматично </a:t>
            </a:r>
            <a:r>
              <a:rPr lang="ru-RU" b="1" dirty="0">
                <a:solidFill>
                  <a:schemeClr val="bg1"/>
                </a:solidFill>
              </a:rPr>
              <a:t>проследяване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промените</a:t>
            </a:r>
            <a:r>
              <a:rPr lang="ru-RU" dirty="0"/>
              <a:t> на обекти в паметта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Работи с много релационни бази данни (с различни доставчици)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Отворен код с независим цикъл на издаване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1A4A27A-0D30-43F0-1C19-631D072002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 </a:t>
            </a:r>
            <a:r>
              <a:rPr lang="ru-RU" b="1" dirty="0">
                <a:solidFill>
                  <a:schemeClr val="bg1"/>
                </a:solidFill>
              </a:rPr>
              <a:t>EF Core </a:t>
            </a:r>
            <a:r>
              <a:rPr lang="ru-RU" dirty="0"/>
              <a:t>достъпът до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извършва с помощта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</a:p>
          <a:p>
            <a:pPr lvl="1"/>
            <a:r>
              <a:rPr lang="ru-RU" dirty="0"/>
              <a:t>Състои се от </a:t>
            </a:r>
            <a:r>
              <a:rPr lang="ru-RU" b="1" dirty="0">
                <a:solidFill>
                  <a:schemeClr val="bg1"/>
                </a:solidFill>
              </a:rPr>
              <a:t>класове обекти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контекстен обект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)</a:t>
            </a:r>
            <a:r>
              <a:rPr lang="ru-RU" dirty="0"/>
              <a:t> , който представлява </a:t>
            </a:r>
            <a:r>
              <a:rPr lang="ru-RU" b="1" dirty="0">
                <a:solidFill>
                  <a:schemeClr val="bg1"/>
                </a:solidFill>
              </a:rPr>
              <a:t>сесия с базата данни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Контекстният обект </a:t>
            </a:r>
            <a:r>
              <a:rPr lang="ru-RU" dirty="0"/>
              <a:t>позволява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записване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bg-BG" dirty="0"/>
              <a:t>Моделът</a:t>
            </a:r>
            <a:r>
              <a:rPr lang="en-US" dirty="0"/>
              <a:t> (1)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6E96633-1389-E3DF-72AB-D840A279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993067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32CABD3-9CBB-4C92-A80E-E5263760C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6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EF</a:t>
            </a:r>
            <a:r>
              <a:rPr lang="bg-BG" dirty="0"/>
              <a:t> поддържа следните </a:t>
            </a:r>
            <a:r>
              <a:rPr lang="bg-BG" b="1" dirty="0">
                <a:solidFill>
                  <a:schemeClr val="bg1"/>
                </a:solidFill>
              </a:rPr>
              <a:t>подходи</a:t>
            </a:r>
            <a:r>
              <a:rPr lang="bg-BG" dirty="0"/>
              <a:t> за разработване на </a:t>
            </a:r>
            <a:r>
              <a:rPr lang="bg-BG" b="1" dirty="0">
                <a:solidFill>
                  <a:schemeClr val="bg1"/>
                </a:solidFill>
              </a:rPr>
              <a:t>модели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Генериране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съществуваща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Ръчно</a:t>
            </a:r>
            <a:r>
              <a:rPr lang="ru-RU" dirty="0"/>
              <a:t> създаване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, който да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След като бъде създаден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, 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EF миграции</a:t>
            </a:r>
            <a:r>
              <a:rPr lang="ru-RU" dirty="0"/>
              <a:t>, за да </a:t>
            </a:r>
            <a:r>
              <a:rPr lang="ru-RU" b="1" dirty="0">
                <a:solidFill>
                  <a:schemeClr val="bg1"/>
                </a:solidFill>
              </a:rPr>
              <a:t>създадете</a:t>
            </a:r>
            <a:r>
              <a:rPr lang="ru-RU" dirty="0"/>
              <a:t> база данни от </a:t>
            </a:r>
            <a:r>
              <a:rPr lang="ru-RU" b="1" dirty="0">
                <a:solidFill>
                  <a:schemeClr val="bg1"/>
                </a:solidFill>
              </a:rPr>
              <a:t>него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Миграциите</a:t>
            </a:r>
            <a:r>
              <a:rPr lang="ru-RU" dirty="0"/>
              <a:t> позволяват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ru-RU" dirty="0"/>
              <a:t> да се </a:t>
            </a:r>
            <a:r>
              <a:rPr lang="ru-RU" b="1" dirty="0">
                <a:solidFill>
                  <a:schemeClr val="bg1"/>
                </a:solidFill>
              </a:rPr>
              <a:t>променя</a:t>
            </a:r>
            <a:r>
              <a:rPr lang="ru-RU" dirty="0"/>
              <a:t> при </a:t>
            </a: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модела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bg-BG" dirty="0"/>
              <a:t>Моделът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DE7C15-71C0-2954-4DE4-E59AE42E5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4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1732</Words>
  <Application>Microsoft Office PowerPoint</Application>
  <PresentationFormat>Widescreen</PresentationFormat>
  <Paragraphs>293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Връзка между C# и база данни</vt:lpstr>
      <vt:lpstr>Съдържание</vt:lpstr>
      <vt:lpstr>ORM технологии</vt:lpstr>
      <vt:lpstr>Какво е Object-Relational Mapping?</vt:lpstr>
      <vt:lpstr>ORM технологиите</vt:lpstr>
      <vt:lpstr>Entity Framework Core</vt:lpstr>
      <vt:lpstr>Entity Framework Core: Общ преглед</vt:lpstr>
      <vt:lpstr>Entity Framework Моделът (1)</vt:lpstr>
      <vt:lpstr>Entity Framework Моделът (2)</vt:lpstr>
      <vt:lpstr>Класове на домейни (модели)</vt:lpstr>
      <vt:lpstr>Типът DbSet</vt:lpstr>
      <vt:lpstr>Класът DbContext</vt:lpstr>
      <vt:lpstr>Дефиниране на DbContext клас – пример</vt:lpstr>
      <vt:lpstr>Заявки</vt:lpstr>
      <vt:lpstr>Запазване на данни</vt:lpstr>
      <vt:lpstr>Генериране на EF модел по SQL Server база данни </vt:lpstr>
      <vt:lpstr>Database First моделът</vt:lpstr>
      <vt:lpstr>Скафолдване (Scaffolding) (1)</vt:lpstr>
      <vt:lpstr>Скафолдване (Scaffolding) (2)</vt:lpstr>
      <vt:lpstr>CRUD операции върху EF DbContext</vt:lpstr>
      <vt:lpstr>CRUD операци</vt:lpstr>
      <vt:lpstr>Използване на DbContext класа</vt:lpstr>
      <vt:lpstr>Извличане на данни (1)</vt:lpstr>
      <vt:lpstr>Извличане на данни (2)</vt:lpstr>
      <vt:lpstr>Създаване на запис</vt:lpstr>
      <vt:lpstr>Каскадно вмъкване</vt:lpstr>
      <vt:lpstr>Променяне на съществуващи данни</vt:lpstr>
      <vt:lpstr>Изтриване на съществуващи данни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Връзка между C# и база данни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77</cp:revision>
  <dcterms:created xsi:type="dcterms:W3CDTF">2018-05-23T13:08:44Z</dcterms:created>
  <dcterms:modified xsi:type="dcterms:W3CDTF">2023-10-06T16:24:06Z</dcterms:modified>
  <cp:category>computer programming;programming;software development;software engineering</cp:category>
</cp:coreProperties>
</file>