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0"/>
  </p:notesMasterIdLst>
  <p:handoutMasterIdLst>
    <p:handoutMasterId r:id="rId31"/>
  </p:handoutMasterIdLst>
  <p:sldIdLst>
    <p:sldId id="503" r:id="rId5"/>
    <p:sldId id="276" r:id="rId6"/>
    <p:sldId id="511" r:id="rId7"/>
    <p:sldId id="523" r:id="rId8"/>
    <p:sldId id="524" r:id="rId9"/>
    <p:sldId id="525" r:id="rId10"/>
    <p:sldId id="537" r:id="rId11"/>
    <p:sldId id="528" r:id="rId12"/>
    <p:sldId id="529" r:id="rId13"/>
    <p:sldId id="533" r:id="rId14"/>
    <p:sldId id="534" r:id="rId15"/>
    <p:sldId id="535" r:id="rId16"/>
    <p:sldId id="536" r:id="rId17"/>
    <p:sldId id="530" r:id="rId18"/>
    <p:sldId id="531" r:id="rId19"/>
    <p:sldId id="526" r:id="rId20"/>
    <p:sldId id="538" r:id="rId21"/>
    <p:sldId id="527" r:id="rId22"/>
    <p:sldId id="532" r:id="rId23"/>
    <p:sldId id="540" r:id="rId24"/>
    <p:sldId id="541" r:id="rId25"/>
    <p:sldId id="542" r:id="rId26"/>
    <p:sldId id="349" r:id="rId27"/>
    <p:sldId id="256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Създаване на заявки" id="{38DA17AB-1282-4FCF-9672-5F337FE4BDBF}">
          <p14:sldIdLst>
            <p14:sldId id="564"/>
          </p14:sldIdLst>
        </p14:section>
        <p14:section name="Параметрични заявки" id="{5C957BC3-F877-4967-BCD3-D2910A2B945A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3"/>
            <p14:sldId id="562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CF6DE255-DE62-3F4D-BEA9-53FA8816802D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73" autoAdjust="0"/>
  </p:normalViewPr>
  <p:slideViewPr>
    <p:cSldViewPr>
      <p:cViewPr varScale="1">
        <p:scale>
          <a:sx n="80" d="100"/>
          <a:sy n="80" d="100"/>
        </p:scale>
        <p:origin x="-706" y="-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9593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24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17.9.2023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6" r:id="rId15"/>
    <p:sldLayoutId id="2147483697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60.sv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 smtClean="0"/>
              <a:t>Генериране на </a:t>
            </a:r>
            <a:r>
              <a:rPr lang="en-US" dirty="0" smtClean="0"/>
              <a:t>Entity Framework </a:t>
            </a:r>
            <a:r>
              <a:rPr lang="bg-BG" dirty="0" smtClean="0"/>
              <a:t>модел </a:t>
            </a:r>
            <a:r>
              <a:rPr lang="ru-RU" dirty="0" smtClean="0"/>
              <a:t>по SQL Server база данни. </a:t>
            </a:r>
            <a:r>
              <a:rPr lang="en-US" dirty="0" smtClean="0"/>
              <a:t>CRUD </a:t>
            </a:r>
            <a:r>
              <a:rPr lang="bg-BG" dirty="0" smtClean="0"/>
              <a:t>операции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Връзка между </a:t>
            </a:r>
            <a:r>
              <a:rPr lang="en-US" sz="4400" dirty="0" smtClean="0"/>
              <a:t>C# </a:t>
            </a:r>
            <a:r>
              <a:rPr lang="bg-BG" sz="4400" dirty="0" smtClean="0"/>
              <a:t>и база данни</a:t>
            </a:r>
            <a:endParaRPr lang="bg-BG" sz="4400" dirty="0"/>
          </a:p>
        </p:txBody>
      </p:sp>
      <p:pic>
        <p:nvPicPr>
          <p:cNvPr id="13" name="Picture 2" descr="GitHub - borisdj/EFCore.BulkExtensions: Entity Framework EF Core efcore  Bulk Batch Extensions with BulkCopy in .Net for Insert Update Delete Read  (CRUD), Truncate and SaveChanges operations on SQL Server, PostgreSQL,  MySQL, SQLite"/>
          <p:cNvPicPr>
            <a:picLocks noChangeAspect="1" noChangeArrowheads="1"/>
          </p:cNvPicPr>
          <p:nvPr/>
        </p:nvPicPr>
        <p:blipFill>
          <a:blip r:embed="rId4" cstate="print"/>
          <a:srcRect l="29487" r="23077" b="12820"/>
          <a:stretch>
            <a:fillRect/>
          </a:stretch>
        </p:blipFill>
        <p:spPr bwMode="auto">
          <a:xfrm>
            <a:off x="4686300" y="2590800"/>
            <a:ext cx="2819400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Куп нормални </a:t>
            </a:r>
            <a:r>
              <a:rPr lang="ru-RU" b="1" dirty="0" smtClean="0">
                <a:solidFill>
                  <a:schemeClr val="bg1"/>
                </a:solidFill>
              </a:rPr>
              <a:t>C# </a:t>
            </a:r>
            <a:r>
              <a:rPr lang="ru-RU" dirty="0" smtClean="0"/>
              <a:t>класове</a:t>
            </a:r>
            <a:endParaRPr lang="en-US" dirty="0"/>
          </a:p>
          <a:p>
            <a:pPr lvl="1"/>
            <a:r>
              <a:rPr lang="ru-RU" dirty="0" smtClean="0"/>
              <a:t>Може да съдържа </a:t>
            </a:r>
            <a:r>
              <a:rPr lang="ru-RU" b="1" dirty="0" smtClean="0">
                <a:solidFill>
                  <a:schemeClr val="bg1"/>
                </a:solidFill>
              </a:rPr>
              <a:t>пропъртита</a:t>
            </a:r>
            <a:r>
              <a:rPr lang="ru-RU" dirty="0" smtClean="0"/>
              <a:t> за </a:t>
            </a:r>
            <a:r>
              <a:rPr lang="ru-RU" b="1" dirty="0" smtClean="0">
                <a:solidFill>
                  <a:schemeClr val="bg1"/>
                </a:solidFill>
              </a:rPr>
              <a:t>навигация</a:t>
            </a:r>
            <a:r>
              <a:rPr lang="ru-RU" dirty="0" smtClean="0"/>
              <a:t> за </a:t>
            </a:r>
            <a:r>
              <a:rPr lang="ru-RU" b="1" dirty="0" smtClean="0">
                <a:solidFill>
                  <a:schemeClr val="bg1"/>
                </a:solidFill>
              </a:rPr>
              <a:t>релации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таблици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ru-RU" dirty="0" smtClean="0"/>
              <a:t>Препоръчва се да бъде в </a:t>
            </a:r>
            <a:r>
              <a:rPr lang="ru-RU" b="1" dirty="0" smtClean="0">
                <a:solidFill>
                  <a:schemeClr val="bg1"/>
                </a:solidFill>
              </a:rPr>
              <a:t>отделна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библиотека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Класове на домейни (модели)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895600"/>
            <a:ext cx="10360501" cy="25046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PostId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985195"/>
            <a:ext cx="2548598" cy="510778"/>
          </a:xfrm>
          <a:prstGeom prst="wedgeRoundRectCallout">
            <a:avLst>
              <a:gd name="adj1" fmla="val -60816"/>
              <a:gd name="adj2" fmla="val 5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180773"/>
            <a:ext cx="2399246" cy="510778"/>
          </a:xfrm>
          <a:prstGeom prst="wedgeRoundRectCallout">
            <a:avLst>
              <a:gd name="adj1" fmla="val -70444"/>
              <a:gd name="adj2" fmla="val 1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140683"/>
            <a:ext cx="4169668" cy="510778"/>
          </a:xfrm>
          <a:prstGeom prst="wedgeRoundRectCallout">
            <a:avLst>
              <a:gd name="adj1" fmla="val -58216"/>
              <a:gd name="adj2" fmla="val -56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Навигационно пропърти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024988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 smtClean="0"/>
              <a:t>Мапва</a:t>
            </a:r>
            <a:r>
              <a:rPr lang="ru-RU" b="1" dirty="0" smtClean="0">
                <a:solidFill>
                  <a:schemeClr val="bg1"/>
                </a:solidFill>
              </a:rPr>
              <a:t> колекция </a:t>
            </a:r>
            <a:r>
              <a:rPr lang="ru-RU" dirty="0" smtClean="0"/>
              <a:t>от</a:t>
            </a:r>
            <a:r>
              <a:rPr lang="ru-RU" b="1" dirty="0" smtClean="0">
                <a:solidFill>
                  <a:schemeClr val="bg1"/>
                </a:solidFill>
              </a:rPr>
              <a:t> обекти </a:t>
            </a:r>
            <a:r>
              <a:rPr lang="ru-RU" dirty="0" smtClean="0"/>
              <a:t>от</a:t>
            </a:r>
            <a:r>
              <a:rPr lang="ru-RU" b="1" dirty="0" smtClean="0">
                <a:solidFill>
                  <a:schemeClr val="bg1"/>
                </a:solidFill>
              </a:rPr>
              <a:t> таблица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Някои операции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 smtClean="0"/>
              <a:t> </a:t>
            </a:r>
            <a:r>
              <a:rPr lang="bg-BG" dirty="0" smtClean="0"/>
              <a:t>съдържа няколко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/>
              <a:t>пропъртита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Типът</a:t>
            </a:r>
            <a:r>
              <a:rPr lang="en-US" dirty="0" smtClean="0"/>
              <a:t> DbSet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000" y="3492917"/>
            <a:ext cx="7706745" cy="1643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652917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583165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 smtClean="0"/>
              <a:t>Обикновено </a:t>
            </a:r>
            <a:r>
              <a:rPr lang="bg-BG" sz="3500" b="1" dirty="0" smtClean="0">
                <a:solidFill>
                  <a:schemeClr val="bg1"/>
                </a:solidFill>
              </a:rPr>
              <a:t>името</a:t>
            </a:r>
            <a:r>
              <a:rPr lang="bg-BG" sz="3500" dirty="0" smtClean="0"/>
              <a:t> му идва от това на </a:t>
            </a:r>
            <a:r>
              <a:rPr lang="bg-BG" sz="3500" b="1" dirty="0" smtClean="0">
                <a:solidFill>
                  <a:schemeClr val="bg1"/>
                </a:solidFill>
              </a:rPr>
              <a:t>БД</a:t>
            </a:r>
            <a:r>
              <a:rPr lang="en-US" sz="3500" dirty="0" smtClean="0"/>
              <a:t>,</a:t>
            </a:r>
            <a:r>
              <a:rPr lang="en-US" sz="3500" b="1" noProof="1" smtClean="0">
                <a:solidFill>
                  <a:schemeClr val="bg1"/>
                </a:solidFill>
              </a:rPr>
              <a:t> </a:t>
            </a:r>
            <a:r>
              <a:rPr lang="en-US" sz="3500" dirty="0"/>
              <a:t>e.g.,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r>
              <a:rPr lang="en-US" sz="3500" dirty="0"/>
              <a:t>, </a:t>
            </a:r>
            <a:br>
              <a:rPr lang="en-US" sz="3500" dirty="0"/>
            </a:b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bg-BG" sz="3500" dirty="0" smtClean="0"/>
              <a:t>Наследява </a:t>
            </a:r>
            <a:r>
              <a:rPr lang="en-US" sz="35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3500" dirty="0" smtClean="0"/>
              <a:t>Управлява моделни класове с помощта на</a:t>
            </a:r>
            <a:r>
              <a:rPr lang="bg-BG" sz="3500" dirty="0" smtClean="0"/>
              <a:t> </a:t>
            </a:r>
            <a:r>
              <a:rPr lang="en-US" sz="35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endParaRPr lang="en-US" sz="3500" dirty="0"/>
          </a:p>
          <a:p>
            <a:r>
              <a:rPr lang="bg-BG" sz="3500" dirty="0" smtClean="0"/>
              <a:t>Имплементира </a:t>
            </a:r>
            <a:r>
              <a:rPr lang="en-US" sz="3500" b="1" dirty="0" smtClean="0">
                <a:solidFill>
                  <a:schemeClr val="bg1"/>
                </a:solidFill>
              </a:rPr>
              <a:t>identity tracking</a:t>
            </a:r>
            <a:r>
              <a:rPr lang="en-US" sz="3500" dirty="0" smtClean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bg-BG" sz="3500" dirty="0" smtClean="0"/>
              <a:t>Осигурява </a:t>
            </a:r>
            <a:r>
              <a:rPr lang="en-US" sz="3500" b="1" dirty="0" smtClean="0">
                <a:solidFill>
                  <a:schemeClr val="bg1"/>
                </a:solidFill>
              </a:rPr>
              <a:t>API</a:t>
            </a:r>
            <a:r>
              <a:rPr lang="en-US" sz="3500" dirty="0" smtClean="0"/>
              <a:t> </a:t>
            </a:r>
            <a:r>
              <a:rPr lang="bg-BG" sz="3500" dirty="0" smtClean="0"/>
              <a:t>за </a:t>
            </a:r>
            <a:r>
              <a:rPr lang="en-US" sz="3500" b="1" dirty="0" smtClean="0">
                <a:solidFill>
                  <a:schemeClr val="bg1"/>
                </a:solidFill>
              </a:rPr>
              <a:t>CRUD</a:t>
            </a:r>
            <a:r>
              <a:rPr lang="en-US" sz="3500" dirty="0" smtClean="0"/>
              <a:t> </a:t>
            </a:r>
            <a:r>
              <a:rPr lang="bg-BG" sz="3500" dirty="0" smtClean="0"/>
              <a:t>операции и </a:t>
            </a:r>
            <a:r>
              <a:rPr lang="en-US" sz="3500" b="1" dirty="0" smtClean="0">
                <a:solidFill>
                  <a:schemeClr val="bg1"/>
                </a:solidFill>
              </a:rPr>
              <a:t>LINQ-</a:t>
            </a:r>
            <a:r>
              <a:rPr lang="bg-BG" sz="3500" b="1" dirty="0" smtClean="0">
                <a:solidFill>
                  <a:schemeClr val="bg1"/>
                </a:solidFill>
              </a:rPr>
              <a:t>базиран</a:t>
            </a:r>
            <a:r>
              <a:rPr lang="en-US" sz="3500" dirty="0" smtClean="0"/>
              <a:t> </a:t>
            </a:r>
            <a:r>
              <a:rPr lang="bg-BG" sz="3500" dirty="0" smtClean="0"/>
              <a:t>достъп на данни</a:t>
            </a:r>
            <a:endParaRPr lang="en-US" sz="3500" dirty="0"/>
          </a:p>
          <a:p>
            <a:r>
              <a:rPr lang="ru-RU" sz="3500" dirty="0" smtClean="0"/>
              <a:t>Използвайте няколко </a:t>
            </a:r>
            <a:r>
              <a:rPr lang="ru-RU" sz="3500" b="1" dirty="0" smtClean="0">
                <a:solidFill>
                  <a:schemeClr val="bg1"/>
                </a:solidFill>
              </a:rPr>
              <a:t>DbContext</a:t>
            </a:r>
            <a:r>
              <a:rPr lang="ru-RU" sz="3500" dirty="0" smtClean="0"/>
              <a:t>, ако имате </a:t>
            </a:r>
            <a:r>
              <a:rPr lang="ru-RU" sz="3500" b="1" dirty="0" smtClean="0">
                <a:solidFill>
                  <a:schemeClr val="bg1"/>
                </a:solidFill>
              </a:rPr>
              <a:t>твърде много </a:t>
            </a:r>
            <a:r>
              <a:rPr lang="ru-RU" sz="3500" dirty="0" smtClean="0"/>
              <a:t>модели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noProof="1" smtClean="0"/>
              <a:t>DbContext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766554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Дефиниране на </a:t>
            </a:r>
            <a:r>
              <a:rPr lang="en-US" noProof="1" smtClean="0"/>
              <a:t>DbContext</a:t>
            </a:r>
            <a:r>
              <a:rPr lang="en-US" dirty="0" smtClean="0"/>
              <a:t> </a:t>
            </a:r>
            <a:r>
              <a:rPr lang="bg-BG" dirty="0" smtClean="0"/>
              <a:t>клас –</a:t>
            </a:r>
            <a:r>
              <a:rPr lang="en-US" dirty="0" smtClean="0"/>
              <a:t>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199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67600" y="1676400"/>
            <a:ext cx="3413257" cy="510778"/>
          </a:xfrm>
          <a:prstGeom prst="wedgeRoundRectCallout">
            <a:avLst>
              <a:gd name="adj1" fmla="val -42906"/>
              <a:gd name="adj2" fmla="val 102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Референция към 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29400" y="2842022"/>
            <a:ext cx="4419600" cy="510778"/>
          </a:xfrm>
          <a:prstGeom prst="wedgeRoundRectCallout">
            <a:avLst>
              <a:gd name="adj1" fmla="val -57997"/>
              <a:gd name="adj2" fmla="val 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r>
              <a:rPr lang="bg-BG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моделите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728258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Инстанциите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класовете обекти</a:t>
            </a:r>
            <a:r>
              <a:rPr lang="ru-RU" dirty="0" smtClean="0"/>
              <a:t> се </a:t>
            </a:r>
            <a:r>
              <a:rPr lang="ru-RU" b="1" dirty="0" smtClean="0">
                <a:solidFill>
                  <a:schemeClr val="bg1"/>
                </a:solidFill>
              </a:rPr>
              <a:t>извличат</a:t>
            </a:r>
            <a:r>
              <a:rPr lang="ru-RU" dirty="0" smtClean="0"/>
              <a:t> от </a:t>
            </a:r>
            <a:r>
              <a:rPr lang="ru-RU" b="1" dirty="0" smtClean="0">
                <a:solidFill>
                  <a:schemeClr val="bg1"/>
                </a:solidFill>
              </a:rPr>
              <a:t>базата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с помощта на </a:t>
            </a:r>
            <a:r>
              <a:rPr lang="ru-RU" b="1" dirty="0" smtClean="0">
                <a:solidFill>
                  <a:schemeClr val="bg1"/>
                </a:solidFill>
              </a:rPr>
              <a:t>LINQ</a:t>
            </a:r>
            <a:r>
              <a:rPr lang="en-US" dirty="0" smtClean="0"/>
              <a:t>:</a:t>
            </a: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Заявки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0"/>
            <a:ext cx="8382000" cy="2627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var blogs = db.Blogs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(b =&gt; b.Rating &gt; 3)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(b =&gt; b.Url)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 помощта на </a:t>
            </a:r>
            <a:r>
              <a:rPr lang="bg-BG" b="1" dirty="0" smtClean="0">
                <a:solidFill>
                  <a:schemeClr val="bg1"/>
                </a:solidFill>
              </a:rPr>
              <a:t>класовете обекти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bg1"/>
                </a:solidFill>
              </a:rPr>
              <a:t>данните</a:t>
            </a:r>
            <a:r>
              <a:rPr lang="bg-BG" dirty="0" smtClean="0"/>
              <a:t> се: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Създават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Изтриват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Модифицират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Запазване на данни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8382000" cy="2268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var blog = new Blog { Url = "http://sample.com" }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db.Blogs.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(blog);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db.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2667000" cy="1138155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</a:rPr>
              <a:t>Запазване на </a:t>
            </a:r>
            <a:r>
              <a:rPr lang="bg-BG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промените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3429000" cy="909555"/>
          </a:xfrm>
          <a:prstGeom prst="wedgeRoundRectCallout">
            <a:avLst>
              <a:gd name="adj1" fmla="val -68346"/>
              <a:gd name="adj2" fmla="val -43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2800" b="1" noProof="1" smtClean="0">
                <a:solidFill>
                  <a:schemeClr val="bg2"/>
                </a:solidFill>
              </a:rPr>
              <a:t> на</a:t>
            </a:r>
            <a:r>
              <a:rPr lang="bg-BG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запис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5410200"/>
            <a:ext cx="10961783" cy="768084"/>
          </a:xfrm>
        </p:spPr>
        <p:txBody>
          <a:bodyPr/>
          <a:lstStyle/>
          <a:p>
            <a:r>
              <a:rPr lang="ru-RU" dirty="0" smtClean="0"/>
              <a:t>Генериране на EF модел по SQL Server база данни</a:t>
            </a:r>
            <a:br>
              <a:rPr lang="ru-RU" dirty="0" smtClean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 smtClean="0"/>
              <a:t>моделът </a:t>
            </a:r>
            <a:r>
              <a:rPr lang="ru-RU" dirty="0" smtClean="0"/>
              <a:t>моделира </a:t>
            </a:r>
            <a:r>
              <a:rPr lang="ru-RU" b="1" dirty="0" smtClean="0">
                <a:solidFill>
                  <a:schemeClr val="bg1"/>
                </a:solidFill>
              </a:rPr>
              <a:t>класовете </a:t>
            </a:r>
            <a:r>
              <a:rPr lang="ru-RU" dirty="0" smtClean="0"/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обекти </a:t>
            </a:r>
            <a:r>
              <a:rPr lang="ru-RU" dirty="0" smtClean="0"/>
              <a:t>след </a:t>
            </a:r>
            <a:r>
              <a:rPr lang="ru-RU" b="1" dirty="0" smtClean="0">
                <a:solidFill>
                  <a:schemeClr val="bg1"/>
                </a:solidFill>
              </a:rPr>
              <a:t>базата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 smtClean="0"/>
              <a:t>моделът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943974" y="2626226"/>
            <a:ext cx="4070227" cy="3811500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7877503" y="3069000"/>
            <a:ext cx="2699550" cy="2849525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140258" y="4222450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50947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Обратното инженерство </a:t>
            </a:r>
            <a:r>
              <a:rPr lang="bg-BG" dirty="0" smtClean="0"/>
              <a:t>е процесът на </a:t>
            </a:r>
            <a:r>
              <a:rPr lang="bg-BG" b="1" dirty="0" smtClean="0">
                <a:solidFill>
                  <a:schemeClr val="bg1"/>
                </a:solidFill>
              </a:rPr>
              <a:t>скафолдване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тип класове обекти</a:t>
            </a:r>
            <a:r>
              <a:rPr lang="bg-BG" dirty="0" smtClean="0"/>
              <a:t> и </a:t>
            </a:r>
            <a:r>
              <a:rPr lang="bg-BG" b="1" dirty="0" smtClean="0">
                <a:solidFill>
                  <a:schemeClr val="bg1"/>
                </a:solidFill>
              </a:rPr>
              <a:t>клас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 smtClean="0"/>
              <a:t> </a:t>
            </a:r>
          </a:p>
          <a:p>
            <a:pPr lvl="1">
              <a:buClr>
                <a:schemeClr val="tx1"/>
              </a:buClr>
            </a:pPr>
            <a:r>
              <a:rPr lang="bg-BG" dirty="0" smtClean="0"/>
              <a:t>Въз основа на </a:t>
            </a:r>
            <a:r>
              <a:rPr lang="bg-BG" b="1" dirty="0" smtClean="0">
                <a:solidFill>
                  <a:schemeClr val="bg1"/>
                </a:solidFill>
              </a:rPr>
              <a:t>схема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база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данни</a:t>
            </a:r>
          </a:p>
          <a:p>
            <a:r>
              <a:rPr lang="bg-BG" dirty="0" smtClean="0"/>
              <a:t>Може да се извърши с помощта на </a:t>
            </a:r>
            <a:r>
              <a:rPr lang="bg-BG" b="1" dirty="0" smtClean="0">
                <a:solidFill>
                  <a:schemeClr val="bg1"/>
                </a:solidFill>
              </a:rPr>
              <a:t>командите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>
                <a:latin typeface="Consolas" pitchFamily="49" charset="0"/>
              </a:rPr>
              <a:t>Scaffold-</a:t>
            </a:r>
            <a:r>
              <a:rPr lang="en-US" b="1" dirty="0" err="1" smtClean="0">
                <a:latin typeface="Consolas" pitchFamily="49" charset="0"/>
              </a:rPr>
              <a:t>DbContext</a:t>
            </a:r>
            <a:r>
              <a:rPr lang="en-US" dirty="0" smtClean="0"/>
              <a:t> </a:t>
            </a:r>
            <a:r>
              <a:rPr lang="bg-BG" dirty="0" smtClean="0"/>
              <a:t>(от </a:t>
            </a:r>
            <a:r>
              <a:rPr lang="en-US" b="1" dirty="0" smtClean="0">
                <a:solidFill>
                  <a:schemeClr val="bg1"/>
                </a:solidFill>
              </a:rPr>
              <a:t>EF Core Package Manager Console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PMC</a:t>
            </a:r>
            <a:r>
              <a:rPr lang="en-US" dirty="0" smtClean="0"/>
              <a:t>)</a:t>
            </a:r>
            <a:r>
              <a:rPr lang="bg-BG" dirty="0" smtClean="0"/>
              <a:t>)</a:t>
            </a:r>
          </a:p>
          <a:p>
            <a:pPr lvl="1"/>
            <a:r>
              <a:rPr lang="en-US" b="1" dirty="0" err="1" smtClean="0">
                <a:latin typeface="Consolas" pitchFamily="49" charset="0"/>
              </a:rPr>
              <a:t>dotnet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ef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dbcontext</a:t>
            </a:r>
            <a:r>
              <a:rPr lang="en-US" b="1" dirty="0" smtClean="0">
                <a:latin typeface="Consolas" pitchFamily="49" charset="0"/>
              </a:rPr>
              <a:t> scaffold</a:t>
            </a:r>
            <a:r>
              <a:rPr lang="bg-BG" b="1" dirty="0" smtClean="0">
                <a:latin typeface="Consolas" pitchFamily="49" charset="0"/>
              </a:rPr>
              <a:t> </a:t>
            </a:r>
            <a:r>
              <a:rPr lang="bg-BG" dirty="0" smtClean="0"/>
              <a:t>(от .</a:t>
            </a:r>
            <a:r>
              <a:rPr lang="en-US" b="1" dirty="0" smtClean="0">
                <a:solidFill>
                  <a:schemeClr val="bg1"/>
                </a:solidFill>
              </a:rPr>
              <a:t>NET Command-line Interface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CLI</a:t>
            </a:r>
            <a:r>
              <a:rPr lang="en-US" dirty="0" smtClean="0"/>
              <a:t>)</a:t>
            </a:r>
            <a:r>
              <a:rPr lang="bg-BG" dirty="0" smtClean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Скафолдване (</a:t>
            </a:r>
            <a:r>
              <a:rPr lang="en-US" dirty="0" smtClean="0"/>
              <a:t>Scaffolding)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Скафолдване на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БД </a:t>
            </a:r>
            <a:r>
              <a:rPr lang="en-US" dirty="0" smtClean="0"/>
              <a:t>с </a:t>
            </a:r>
            <a:r>
              <a:rPr lang="en-US" b="1" dirty="0" smtClean="0">
                <a:solidFill>
                  <a:schemeClr val="bg1"/>
                </a:solidFill>
              </a:rPr>
              <a:t>EF Core CLI Tools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За да </a:t>
            </a:r>
            <a:r>
              <a:rPr lang="ru-RU" b="1" dirty="0" smtClean="0">
                <a:solidFill>
                  <a:schemeClr val="bg1"/>
                </a:solidFill>
              </a:rPr>
              <a:t>актуализирате </a:t>
            </a:r>
            <a:r>
              <a:rPr lang="ru-RU" dirty="0" smtClean="0"/>
              <a:t>с </a:t>
            </a:r>
            <a:r>
              <a:rPr lang="ru-RU" b="1" dirty="0" smtClean="0">
                <a:solidFill>
                  <a:schemeClr val="bg1"/>
                </a:solidFill>
              </a:rPr>
              <a:t>най-новите промени </a:t>
            </a:r>
            <a:r>
              <a:rPr lang="ru-RU" dirty="0" smtClean="0"/>
              <a:t>в базата данни, използвайте флага </a:t>
            </a: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-f</a:t>
            </a:r>
            <a:endParaRPr lang="en-US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За да използвате атрибути за конфигуриране на модела, използвайте флага</a:t>
            </a:r>
            <a:r>
              <a:rPr lang="ru-RU" b="1" dirty="0" smtClean="0">
                <a:solidFill>
                  <a:schemeClr val="bg1"/>
                </a:solidFill>
              </a:rPr>
              <a:t> -d</a:t>
            </a:r>
            <a:endParaRPr lang="en-US" sz="3200" b="1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ru-RU" dirty="0" smtClean="0"/>
              <a:t>Скафолдването  изисква </a:t>
            </a:r>
            <a:r>
              <a:rPr lang="ru-RU" b="1" dirty="0" smtClean="0">
                <a:solidFill>
                  <a:schemeClr val="bg1"/>
                </a:solidFill>
              </a:rPr>
              <a:t>инсталирани</a:t>
            </a:r>
            <a:r>
              <a:rPr lang="ru-RU" dirty="0" smtClean="0"/>
              <a:t> следните </a:t>
            </a:r>
            <a:r>
              <a:rPr lang="ru-RU" b="1" dirty="0" smtClean="0">
                <a:solidFill>
                  <a:schemeClr val="bg1"/>
                </a:solidFill>
              </a:rPr>
              <a:t>NuGet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пакети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Microsoft.EntityFrameworkCore.Design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Скафолдване (</a:t>
            </a:r>
            <a:r>
              <a:rPr lang="en-US" dirty="0" smtClean="0"/>
              <a:t>Scaffolding) (2)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52600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491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</a:rPr>
              <a:t>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</p:spTree>
    <p:extLst>
      <p:ext uri="{BB962C8B-B14F-4D97-AF65-F5344CB8AC3E}">
        <p14:creationId xmlns="" xmlns:p14="http://schemas.microsoft.com/office/powerpoint/2010/main" val="4132932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696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ORM</a:t>
            </a:r>
            <a:r>
              <a:rPr lang="en-US" sz="3500" dirty="0" smtClean="0"/>
              <a:t> </a:t>
            </a:r>
            <a:r>
              <a:rPr lang="bg-BG" sz="3500" dirty="0" smtClean="0"/>
              <a:t>технологии</a:t>
            </a:r>
            <a:endParaRPr lang="en-US" sz="3500" dirty="0" smtClean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Entity Framework Core</a:t>
            </a:r>
            <a:endParaRPr lang="en-US" sz="3500" dirty="0" smtClean="0"/>
          </a:p>
          <a:p>
            <a:r>
              <a:rPr lang="bg-BG" sz="3500" dirty="0" smtClean="0"/>
              <a:t>Генериране на </a:t>
            </a:r>
            <a:r>
              <a:rPr lang="en-US" sz="3500" b="1" dirty="0" smtClean="0">
                <a:solidFill>
                  <a:schemeClr val="bg1"/>
                </a:solidFill>
              </a:rPr>
              <a:t>EF</a:t>
            </a:r>
            <a:r>
              <a:rPr lang="en-US" sz="3500" dirty="0" smtClean="0"/>
              <a:t> </a:t>
            </a:r>
            <a:r>
              <a:rPr lang="bg-BG" sz="3500" dirty="0" smtClean="0"/>
              <a:t>модел по </a:t>
            </a:r>
            <a:r>
              <a:rPr lang="en-US" sz="3500" b="1" dirty="0" smtClean="0">
                <a:solidFill>
                  <a:schemeClr val="bg1"/>
                </a:solidFill>
              </a:rPr>
              <a:t>SQL Server </a:t>
            </a:r>
            <a:r>
              <a:rPr lang="bg-BG" sz="3500" dirty="0" smtClean="0"/>
              <a:t>база данни</a:t>
            </a:r>
          </a:p>
          <a:p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CRUD</a:t>
            </a:r>
            <a:r>
              <a:rPr lang="en-US" sz="3500" dirty="0" smtClean="0"/>
              <a:t> </a:t>
            </a:r>
            <a:r>
              <a:rPr lang="bg-BG" sz="3500" dirty="0" smtClean="0"/>
              <a:t>операции върху </a:t>
            </a:r>
            <a:r>
              <a:rPr lang="en-US" sz="3500" b="1" dirty="0" smtClean="0">
                <a:solidFill>
                  <a:schemeClr val="bg1"/>
                </a:solidFill>
              </a:rPr>
              <a:t>EF DbContext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Промени и запазването им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 smtClean="0"/>
              <a:t>CRUD </a:t>
            </a:r>
            <a:r>
              <a:rPr lang="bg-BG" sz="5400" dirty="0" smtClean="0"/>
              <a:t>операции върху </a:t>
            </a:r>
            <a:r>
              <a:rPr lang="en-US" sz="5400" dirty="0" smtClean="0"/>
              <a:t>EF DbContext</a:t>
            </a:r>
            <a:endParaRPr lang="en-US" dirty="0"/>
          </a:p>
        </p:txBody>
      </p:sp>
      <p:pic>
        <p:nvPicPr>
          <p:cNvPr id="6" name="Picture 4" descr="Free Vector Operations PNG Transparent Background, Free Download #10094 -  FreeIconsPNG"/>
          <p:cNvPicPr>
            <a:picLocks noChangeAspect="1" noChangeArrowheads="1"/>
          </p:cNvPicPr>
          <p:nvPr/>
        </p:nvPicPr>
        <p:blipFill>
          <a:blip r:embed="rId2" cstate="print"/>
          <a:srcRect l="3393" r="3392" b="12997"/>
          <a:stretch>
            <a:fillRect/>
          </a:stretch>
        </p:blipFill>
        <p:spPr bwMode="auto">
          <a:xfrm>
            <a:off x="5043140" y="1183822"/>
            <a:ext cx="2105721" cy="30833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8002" y="1143000"/>
            <a:ext cx="12001598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700" dirty="0"/>
              <a:t> </a:t>
            </a:r>
            <a:r>
              <a:rPr lang="bg-BG" sz="3700" dirty="0" smtClean="0"/>
              <a:t>класът също осигурява</a:t>
            </a:r>
            <a:endParaRPr lang="en-US" sz="37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 smtClean="0"/>
              <a:t>Начин да </a:t>
            </a:r>
            <a:r>
              <a:rPr lang="bg-BG" sz="3500" b="1" dirty="0" smtClean="0">
                <a:solidFill>
                  <a:schemeClr val="bg1"/>
                </a:solidFill>
              </a:rPr>
              <a:t>достъпите</a:t>
            </a:r>
            <a:r>
              <a:rPr lang="bg-BG" sz="3500" dirty="0" smtClean="0"/>
              <a:t> </a:t>
            </a:r>
            <a:r>
              <a:rPr lang="bg-BG" sz="3500" b="1" dirty="0" smtClean="0">
                <a:solidFill>
                  <a:schemeClr val="bg1"/>
                </a:solidFill>
              </a:rPr>
              <a:t>записи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 smtClean="0"/>
              <a:t>Методи за </a:t>
            </a:r>
            <a:r>
              <a:rPr lang="bg-BG" sz="3500" b="1" dirty="0" smtClean="0">
                <a:solidFill>
                  <a:schemeClr val="bg1"/>
                </a:solidFill>
              </a:rPr>
              <a:t>създаване </a:t>
            </a:r>
            <a:r>
              <a:rPr lang="bg-BG" sz="3500" dirty="0" smtClean="0"/>
              <a:t>на нови записи </a:t>
            </a:r>
            <a:r>
              <a:rPr lang="en-US" sz="3500" dirty="0" smtClean="0"/>
              <a:t>(</a:t>
            </a:r>
            <a:r>
              <a:rPr lang="en-US" sz="35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sz="3500" b="1" noProof="1" smtClean="0">
                <a:solidFill>
                  <a:schemeClr val="bg1"/>
                </a:solidFill>
              </a:rPr>
              <a:t> </a:t>
            </a:r>
            <a:r>
              <a:rPr lang="bg-BG" sz="3500" dirty="0" smtClean="0"/>
              <a:t>метода</a:t>
            </a:r>
            <a:r>
              <a:rPr lang="en-US" sz="3500" dirty="0" smtClean="0"/>
              <a:t>)</a:t>
            </a:r>
            <a:endParaRPr lang="en-US" sz="35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 smtClean="0"/>
              <a:t>Способност за </a:t>
            </a:r>
            <a:r>
              <a:rPr lang="bg-BG" sz="3500" b="1" dirty="0" smtClean="0">
                <a:solidFill>
                  <a:schemeClr val="bg1"/>
                </a:solidFill>
              </a:rPr>
              <a:t>манипулиране на данни </a:t>
            </a:r>
            <a:r>
              <a:rPr lang="bg-BG" sz="3500" dirty="0" smtClean="0"/>
              <a:t>от</a:t>
            </a:r>
            <a:r>
              <a:rPr lang="bg-BG" sz="3500" b="1" dirty="0" smtClean="0">
                <a:solidFill>
                  <a:schemeClr val="bg1"/>
                </a:solidFill>
              </a:rPr>
              <a:t> БД </a:t>
            </a:r>
            <a:r>
              <a:rPr lang="bg-BG" sz="3500" dirty="0" smtClean="0"/>
              <a:t>променяйки </a:t>
            </a:r>
            <a:r>
              <a:rPr lang="bg-BG" sz="3500" b="1" dirty="0" smtClean="0">
                <a:solidFill>
                  <a:schemeClr val="bg1"/>
                </a:solidFill>
              </a:rPr>
              <a:t>обекти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700" dirty="0" smtClean="0"/>
              <a:t>Лесно навигиране чрез </a:t>
            </a:r>
            <a:r>
              <a:rPr lang="bg-BG" sz="3700" b="1" dirty="0" smtClean="0">
                <a:solidFill>
                  <a:schemeClr val="bg1"/>
                </a:solidFill>
              </a:rPr>
              <a:t>релации </a:t>
            </a:r>
            <a:r>
              <a:rPr lang="bg-BG" sz="3700" dirty="0" smtClean="0"/>
              <a:t>и</a:t>
            </a:r>
            <a:r>
              <a:rPr lang="bg-BG" sz="3700" b="1" dirty="0" smtClean="0">
                <a:solidFill>
                  <a:schemeClr val="bg1"/>
                </a:solidFill>
              </a:rPr>
              <a:t> навигационни пропъртита</a:t>
            </a:r>
            <a:endParaRPr lang="en-US" sz="37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3700" dirty="0" smtClean="0"/>
              <a:t>Изпълнение</a:t>
            </a:r>
            <a:r>
              <a:rPr lang="ru-RU" sz="3700" b="1" dirty="0" smtClean="0">
                <a:solidFill>
                  <a:schemeClr val="bg1"/>
                </a:solidFill>
              </a:rPr>
              <a:t> </a:t>
            </a:r>
            <a:r>
              <a:rPr lang="ru-RU" sz="3700" dirty="0" smtClean="0"/>
              <a:t>на</a:t>
            </a:r>
            <a:r>
              <a:rPr lang="ru-RU" sz="3700" b="1" dirty="0" smtClean="0">
                <a:solidFill>
                  <a:schemeClr val="bg1"/>
                </a:solidFill>
              </a:rPr>
              <a:t> LINQ </a:t>
            </a:r>
            <a:r>
              <a:rPr lang="ru-RU" sz="3700" dirty="0" smtClean="0"/>
              <a:t>заявки</a:t>
            </a:r>
            <a:r>
              <a:rPr lang="ru-RU" sz="3700" b="1" dirty="0" smtClean="0">
                <a:solidFill>
                  <a:schemeClr val="bg1"/>
                </a:solidFill>
              </a:rPr>
              <a:t> </a:t>
            </a:r>
            <a:r>
              <a:rPr lang="ru-RU" sz="3700" dirty="0" smtClean="0"/>
              <a:t>като</a:t>
            </a:r>
            <a:r>
              <a:rPr lang="ru-RU" sz="3700" b="1" dirty="0" smtClean="0">
                <a:solidFill>
                  <a:schemeClr val="bg1"/>
                </a:solidFill>
              </a:rPr>
              <a:t> SQL </a:t>
            </a:r>
            <a:r>
              <a:rPr lang="ru-RU" sz="3700" dirty="0" smtClean="0"/>
              <a:t>заявки</a:t>
            </a:r>
            <a:endParaRPr lang="en-US" sz="3700" dirty="0" smtClean="0"/>
          </a:p>
          <a:p>
            <a:pPr>
              <a:lnSpc>
                <a:spcPct val="110000"/>
              </a:lnSpc>
            </a:pPr>
            <a:r>
              <a:rPr lang="ru-RU" sz="3700" dirty="0" smtClean="0"/>
              <a:t>Управление на </a:t>
            </a:r>
            <a:r>
              <a:rPr lang="ru-RU" sz="3700" b="1" dirty="0" smtClean="0">
                <a:solidFill>
                  <a:schemeClr val="bg1"/>
                </a:solidFill>
              </a:rPr>
              <a:t>създаване</a:t>
            </a:r>
            <a:r>
              <a:rPr lang="ru-RU" sz="3700" dirty="0" smtClean="0"/>
              <a:t>/</a:t>
            </a:r>
            <a:r>
              <a:rPr lang="ru-RU" sz="3700" b="1" dirty="0" smtClean="0">
                <a:solidFill>
                  <a:schemeClr val="bg1"/>
                </a:solidFill>
              </a:rPr>
              <a:t>изтриване</a:t>
            </a:r>
            <a:r>
              <a:rPr lang="ru-RU" sz="3700" dirty="0" smtClean="0"/>
              <a:t>/</a:t>
            </a:r>
            <a:r>
              <a:rPr lang="ru-RU" sz="3700" b="1" dirty="0" smtClean="0">
                <a:solidFill>
                  <a:schemeClr val="bg1"/>
                </a:solidFill>
              </a:rPr>
              <a:t>миграция</a:t>
            </a:r>
            <a:r>
              <a:rPr lang="ru-RU" sz="3700" dirty="0" smtClean="0"/>
              <a:t> на база данни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bg-BG" dirty="0" smtClean="0"/>
              <a:t>операци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71489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Добави информация от</a:t>
            </a:r>
            <a:r>
              <a:rPr lang="en-US" dirty="0" smtClean="0"/>
              <a:t> </a:t>
            </a:r>
            <a:r>
              <a:rPr lang="bg-BG" dirty="0" smtClean="0"/>
              <a:t>презентацията </a:t>
            </a:r>
            <a:r>
              <a:rPr lang="en-US" dirty="0" smtClean="0"/>
              <a:t>(CRUD Operations)</a:t>
            </a:r>
            <a:endParaRPr lang="bg-BG" dirty="0" smtClean="0"/>
          </a:p>
          <a:p>
            <a:r>
              <a:rPr lang="bg-BG" dirty="0" smtClean="0"/>
              <a:t>Потърси снимки за </a:t>
            </a:r>
            <a:r>
              <a:rPr lang="en-US" dirty="0" smtClean="0"/>
              <a:t>Section Title Slides</a:t>
            </a:r>
            <a:endParaRPr lang="bg-BG" dirty="0" smtClean="0"/>
          </a:p>
          <a:p>
            <a:r>
              <a:rPr lang="bg-BG" dirty="0" smtClean="0"/>
              <a:t>Информация за: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Src</a:t>
            </a:r>
            <a:r>
              <a:rPr lang="en-US" dirty="0" smtClean="0"/>
              <a:t> (scaffolding): </a:t>
            </a:r>
            <a:r>
              <a:rPr lang="en-US" dirty="0" smtClean="0"/>
              <a:t>https://learn.microsoft.com/en-us/ef/core/managing-schemas/scaffolding/?tabs=dotnet-core-cli#tabpanel_2_vs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Slide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3429000"/>
            <a:ext cx="7978775" cy="5334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Работа с данни във вид на обект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bg-BG" dirty="0" smtClean="0"/>
              <a:t>технологии</a:t>
            </a:r>
            <a:endParaRPr lang="en-US" dirty="0"/>
          </a:p>
        </p:txBody>
      </p:sp>
      <p:pic>
        <p:nvPicPr>
          <p:cNvPr id="6" name="Picture 2" descr="https://o.remove.bg/downloads/8b995faa-bb30-4215-b0eb-985839a02422/image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l="9979" t="9249" r="10187" b="16763"/>
          <a:stretch>
            <a:fillRect/>
          </a:stretch>
        </p:blipFill>
        <p:spPr bwMode="auto">
          <a:xfrm>
            <a:off x="6400800" y="23622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200+ Free Database &amp; Data Images -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1703785" cy="2057401"/>
          </a:xfrm>
          <a:prstGeom prst="rect">
            <a:avLst/>
          </a:prstGeom>
          <a:noFill/>
        </p:spPr>
      </p:pic>
      <p:pic>
        <p:nvPicPr>
          <p:cNvPr id="9220" name="Picture 4" descr="Right arrow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8284">
            <a:off x="5557961" y="2128961"/>
            <a:ext cx="990601" cy="9906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14400"/>
            <a:ext cx="10129234" cy="5546589"/>
          </a:xfrm>
        </p:spPr>
        <p:txBody>
          <a:bodyPr/>
          <a:lstStyle/>
          <a:p>
            <a:r>
              <a:rPr lang="ru-RU" dirty="0" smtClean="0"/>
              <a:t>Програмен </a:t>
            </a:r>
            <a:r>
              <a:rPr lang="ru-RU" b="1" dirty="0" smtClean="0">
                <a:solidFill>
                  <a:schemeClr val="bg1"/>
                </a:solidFill>
              </a:rPr>
              <a:t>подход</a:t>
            </a:r>
            <a:endParaRPr lang="ru-RU" dirty="0" smtClean="0"/>
          </a:p>
          <a:p>
            <a:pPr lvl="1"/>
            <a:r>
              <a:rPr lang="ru-RU" dirty="0" smtClean="0"/>
              <a:t>Използва се за </a:t>
            </a:r>
            <a:r>
              <a:rPr lang="ru-RU" b="1" dirty="0" smtClean="0">
                <a:solidFill>
                  <a:schemeClr val="bg1"/>
                </a:solidFill>
              </a:rPr>
              <a:t>упростяване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връзката</a:t>
            </a:r>
            <a:r>
              <a:rPr lang="ru-RU" dirty="0" smtClean="0"/>
              <a:t> между </a:t>
            </a:r>
            <a:r>
              <a:rPr lang="ru-RU" b="1" dirty="0" smtClean="0">
                <a:solidFill>
                  <a:schemeClr val="bg1"/>
                </a:solidFill>
              </a:rPr>
              <a:t>обектно-ориентираните програми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релационните бази данни</a:t>
            </a:r>
            <a:endParaRPr lang="ru-RU" dirty="0" smtClean="0"/>
          </a:p>
          <a:p>
            <a:r>
              <a:rPr lang="ru-RU" dirty="0" smtClean="0"/>
              <a:t>Позволява на </a:t>
            </a:r>
            <a:r>
              <a:rPr lang="ru-RU" b="1" dirty="0" smtClean="0">
                <a:solidFill>
                  <a:schemeClr val="bg1"/>
                </a:solidFill>
              </a:rPr>
              <a:t>разработчиците</a:t>
            </a:r>
            <a:r>
              <a:rPr lang="ru-RU" dirty="0" smtClean="0"/>
              <a:t> работа с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във вид на </a:t>
            </a:r>
            <a:r>
              <a:rPr lang="ru-RU" b="1" dirty="0" smtClean="0">
                <a:solidFill>
                  <a:schemeClr val="bg1"/>
                </a:solidFill>
              </a:rPr>
              <a:t>обекти</a:t>
            </a:r>
            <a:endParaRPr lang="ru-RU" dirty="0" smtClean="0"/>
          </a:p>
          <a:p>
            <a:pPr lvl="1"/>
            <a:r>
              <a:rPr lang="ru-RU" dirty="0" smtClean="0"/>
              <a:t>Те са </a:t>
            </a:r>
            <a:r>
              <a:rPr lang="ru-RU" b="1" dirty="0" smtClean="0">
                <a:solidFill>
                  <a:schemeClr val="bg1"/>
                </a:solidFill>
              </a:rPr>
              <a:t>по-близки</a:t>
            </a:r>
            <a:r>
              <a:rPr lang="ru-RU" dirty="0" smtClean="0"/>
              <a:t> до </a:t>
            </a:r>
            <a:r>
              <a:rPr lang="ru-RU" b="1" dirty="0" smtClean="0">
                <a:solidFill>
                  <a:schemeClr val="bg1"/>
                </a:solidFill>
              </a:rPr>
              <a:t>техния код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bg1"/>
                </a:solidFill>
              </a:rPr>
              <a:t>структура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Object-Relational Mapping?</a:t>
            </a:r>
            <a:endParaRPr lang="en-US" dirty="0"/>
          </a:p>
        </p:txBody>
      </p:sp>
      <p:pic>
        <p:nvPicPr>
          <p:cNvPr id="7" name="Picture 4" descr="https://o.remove.bg/downloads/1601764b-2313-4bc2-a72d-a1b859a014c8/image-removebg-preview.png"/>
          <p:cNvPicPr>
            <a:picLocks noChangeAspect="1" noChangeArrowheads="1"/>
          </p:cNvPicPr>
          <p:nvPr/>
        </p:nvPicPr>
        <p:blipFill>
          <a:blip r:embed="rId2" cstate="print"/>
          <a:srcRect l="14286" t="25313" r="18182" b="26593"/>
          <a:stretch>
            <a:fillRect/>
          </a:stretch>
        </p:blipFill>
        <p:spPr bwMode="auto">
          <a:xfrm>
            <a:off x="4572000" y="5257800"/>
            <a:ext cx="3962400" cy="1447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Основни </a:t>
            </a:r>
            <a:r>
              <a:rPr lang="bg-BG" b="1" dirty="0" smtClean="0">
                <a:solidFill>
                  <a:schemeClr val="bg1"/>
                </a:solidFill>
              </a:rPr>
              <a:t>принципи</a:t>
            </a:r>
          </a:p>
          <a:p>
            <a:pPr lvl="1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Обектно-релационно</a:t>
            </a:r>
            <a:r>
              <a:rPr lang="bg-BG" dirty="0" smtClean="0"/>
              <a:t> съответствие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Превръщане на </a:t>
            </a:r>
            <a:r>
              <a:rPr lang="ru-RU" b="1" dirty="0" smtClean="0">
                <a:solidFill>
                  <a:schemeClr val="bg1"/>
                </a:solidFill>
              </a:rPr>
              <a:t>обекти</a:t>
            </a:r>
            <a:r>
              <a:rPr lang="ru-RU" dirty="0" smtClean="0"/>
              <a:t> към </a:t>
            </a:r>
            <a:r>
              <a:rPr lang="ru-RU" b="1" dirty="0" smtClean="0">
                <a:solidFill>
                  <a:schemeClr val="bg1"/>
                </a:solidFill>
              </a:rPr>
              <a:t>таблици</a:t>
            </a:r>
          </a:p>
          <a:p>
            <a:pPr lvl="1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Заявки</a:t>
            </a:r>
            <a:r>
              <a:rPr lang="bg-BG" dirty="0" smtClean="0"/>
              <a:t> и </a:t>
            </a:r>
            <a:r>
              <a:rPr lang="bg-BG" b="1" dirty="0" smtClean="0">
                <a:solidFill>
                  <a:schemeClr val="bg1"/>
                </a:solidFill>
              </a:rPr>
              <a:t>транзакции</a:t>
            </a:r>
          </a:p>
          <a:p>
            <a:pPr>
              <a:buClr>
                <a:schemeClr val="tx1"/>
              </a:buClr>
            </a:pPr>
            <a:r>
              <a:rPr lang="bg-BG" dirty="0" smtClean="0"/>
              <a:t>Популярни </a:t>
            </a:r>
            <a:r>
              <a:rPr lang="en-US" b="1" dirty="0" smtClean="0">
                <a:solidFill>
                  <a:schemeClr val="bg1"/>
                </a:solidFill>
              </a:rPr>
              <a:t>ORM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фреймуърки</a:t>
            </a:r>
            <a:r>
              <a:rPr lang="bg-BG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SQLAlchemy</a:t>
            </a:r>
            <a:r>
              <a:rPr lang="en-US" dirty="0" smtClean="0"/>
              <a:t> (Python)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Entity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Framework</a:t>
            </a:r>
            <a:r>
              <a:rPr lang="en-US" dirty="0" smtClean="0"/>
              <a:t> (C#)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Hibernate</a:t>
            </a:r>
            <a:r>
              <a:rPr lang="en-US" dirty="0" smtClean="0"/>
              <a:t> (Java)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ORM</a:t>
            </a:r>
            <a:r>
              <a:rPr lang="en-US" dirty="0" smtClean="0"/>
              <a:t> (Python)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bg-BG" dirty="0" smtClean="0"/>
              <a:t>технологиите</a:t>
            </a:r>
            <a:endParaRPr lang="en-US" dirty="0"/>
          </a:p>
        </p:txBody>
      </p:sp>
      <p:pic>
        <p:nvPicPr>
          <p:cNvPr id="6" name="Picture 2" descr="SQLAlchemy - Wikipedia"/>
          <p:cNvPicPr>
            <a:picLocks noChangeAspect="1" noChangeArrowheads="1"/>
          </p:cNvPicPr>
          <p:nvPr/>
        </p:nvPicPr>
        <p:blipFill>
          <a:blip r:embed="rId3" cstate="print"/>
          <a:srcRect t="31818" b="31818"/>
          <a:stretch>
            <a:fillRect/>
          </a:stretch>
        </p:blipFill>
        <p:spPr bwMode="auto">
          <a:xfrm>
            <a:off x="4648200" y="4038600"/>
            <a:ext cx="1676398" cy="609600"/>
          </a:xfrm>
          <a:prstGeom prst="rect">
            <a:avLst/>
          </a:prstGeom>
          <a:noFill/>
        </p:spPr>
      </p:pic>
      <p:pic>
        <p:nvPicPr>
          <p:cNvPr id="8" name="Picture 4" descr="https://o.remove.bg/downloads/d88e8b80-2cb2-468a-acc0-d84adaabfbfc/image-removebg-preview.png"/>
          <p:cNvPicPr>
            <a:picLocks noChangeAspect="1" noChangeArrowheads="1"/>
          </p:cNvPicPr>
          <p:nvPr/>
        </p:nvPicPr>
        <p:blipFill>
          <a:blip r:embed="rId4" cstate="print"/>
          <a:srcRect l="21427" t="33505" r="22699" b="14376"/>
          <a:stretch>
            <a:fillRect/>
          </a:stretch>
        </p:blipFill>
        <p:spPr bwMode="auto">
          <a:xfrm>
            <a:off x="5486400" y="4495800"/>
            <a:ext cx="1524000" cy="1066800"/>
          </a:xfrm>
          <a:prstGeom prst="rect">
            <a:avLst/>
          </a:prstGeom>
          <a:noFill/>
        </p:spPr>
      </p:pic>
      <p:pic>
        <p:nvPicPr>
          <p:cNvPr id="13" name="Picture 12" descr="Hibernate Logo | lacienciadelcafe.com.ar"/>
          <p:cNvPicPr>
            <a:picLocks noChangeAspect="1" noChangeArrowheads="1"/>
          </p:cNvPicPr>
          <p:nvPr/>
        </p:nvPicPr>
        <p:blipFill>
          <a:blip r:embed="rId5" cstate="print"/>
          <a:srcRect l="33333" t="25408" r="33918" b="25469"/>
          <a:stretch>
            <a:fillRect/>
          </a:stretch>
        </p:blipFill>
        <p:spPr bwMode="auto">
          <a:xfrm>
            <a:off x="4648200" y="5257800"/>
            <a:ext cx="798787" cy="827315"/>
          </a:xfrm>
          <a:prstGeom prst="rect">
            <a:avLst/>
          </a:prstGeom>
          <a:noFill/>
        </p:spPr>
      </p:pic>
      <p:pic>
        <p:nvPicPr>
          <p:cNvPr id="32786" name="Picture 18" descr="https://o.remove.bg/downloads/920b39ab-742b-4ccb-9cd6-58cddfaba09e/image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6019800"/>
            <a:ext cx="3133725" cy="742951"/>
          </a:xfrm>
          <a:prstGeom prst="rect">
            <a:avLst/>
          </a:prstGeom>
          <a:noFill/>
        </p:spPr>
      </p:pic>
      <p:pic>
        <p:nvPicPr>
          <p:cNvPr id="32788" name="Picture 20" descr="https://o.remove.bg/downloads/c94316c5-f242-4ea0-afc6-2319232ad1b9/image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2514600"/>
            <a:ext cx="4719691" cy="2400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Работа с база данни чрез </a:t>
            </a:r>
            <a:r>
              <a:rPr lang="en-US" dirty="0" smtClean="0"/>
              <a:t>C# </a:t>
            </a:r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  <a:endParaRPr lang="en-US" dirty="0"/>
          </a:p>
        </p:txBody>
      </p:sp>
      <p:pic>
        <p:nvPicPr>
          <p:cNvPr id="34822" name="Picture 6" descr="Porting to Entity Framework Core - CodeOpi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5862" y="1447800"/>
            <a:ext cx="2200276" cy="2200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Core: </a:t>
            </a:r>
            <a:r>
              <a:rPr lang="bg-BG" dirty="0" smtClean="0"/>
              <a:t>Общ преглед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dirty="0" smtClean="0"/>
              <a:t>Стандартният </a:t>
            </a:r>
            <a:r>
              <a:rPr lang="ru-RU" b="1" dirty="0" smtClean="0">
                <a:solidFill>
                  <a:schemeClr val="bg1"/>
                </a:solidFill>
              </a:rPr>
              <a:t>ORM </a:t>
            </a:r>
            <a:r>
              <a:rPr lang="ru-RU" dirty="0" smtClean="0"/>
              <a:t>за</a:t>
            </a:r>
            <a:r>
              <a:rPr lang="ru-RU" b="1" dirty="0" smtClean="0">
                <a:solidFill>
                  <a:schemeClr val="bg1"/>
                </a:solidFill>
              </a:rPr>
              <a:t> .NET </a:t>
            </a:r>
            <a:r>
              <a:rPr lang="ru-RU" dirty="0" smtClean="0"/>
              <a:t>и</a:t>
            </a:r>
            <a:r>
              <a:rPr lang="ru-RU" b="1" dirty="0" smtClean="0">
                <a:solidFill>
                  <a:schemeClr val="bg1"/>
                </a:solidFill>
              </a:rPr>
              <a:t> .NET Core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ru-RU" dirty="0" smtClean="0"/>
              <a:t>Осигурява </a:t>
            </a:r>
            <a:r>
              <a:rPr lang="ru-RU" b="1" dirty="0" smtClean="0">
                <a:solidFill>
                  <a:schemeClr val="bg1"/>
                </a:solidFill>
              </a:rPr>
              <a:t>LINQ</a:t>
            </a:r>
            <a:r>
              <a:rPr lang="ru-RU" dirty="0" smtClean="0"/>
              <a:t> базирани </a:t>
            </a:r>
            <a:r>
              <a:rPr lang="ru-RU" b="1" dirty="0" smtClean="0">
                <a:solidFill>
                  <a:schemeClr val="bg1"/>
                </a:solidFill>
              </a:rPr>
              <a:t>заявки</a:t>
            </a:r>
            <a:r>
              <a:rPr lang="ru-RU" dirty="0" smtClean="0"/>
              <a:t> за данни и </a:t>
            </a:r>
            <a:r>
              <a:rPr lang="ru-RU" b="1" dirty="0" smtClean="0">
                <a:solidFill>
                  <a:schemeClr val="bg1"/>
                </a:solidFill>
              </a:rPr>
              <a:t>CRUD</a:t>
            </a:r>
            <a:r>
              <a:rPr lang="ru-RU" dirty="0" smtClean="0"/>
              <a:t> операции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ru-RU" dirty="0" smtClean="0"/>
              <a:t>Автоматично </a:t>
            </a:r>
            <a:r>
              <a:rPr lang="ru-RU" b="1" dirty="0" smtClean="0">
                <a:solidFill>
                  <a:schemeClr val="bg1"/>
                </a:solidFill>
              </a:rPr>
              <a:t>проследяване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промените</a:t>
            </a:r>
            <a:r>
              <a:rPr lang="ru-RU" dirty="0" smtClean="0"/>
              <a:t> на обекти в паметта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ru-RU" dirty="0" smtClean="0"/>
              <a:t>Работи с много релационни бази данни (с различни доставчици)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 smtClean="0"/>
              <a:t>Отворен код с независим цикъл на издаване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9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 </a:t>
            </a:r>
            <a:r>
              <a:rPr lang="ru-RU" b="1" dirty="0" smtClean="0">
                <a:solidFill>
                  <a:schemeClr val="bg1"/>
                </a:solidFill>
              </a:rPr>
              <a:t>EF Core </a:t>
            </a:r>
            <a:r>
              <a:rPr lang="ru-RU" dirty="0" smtClean="0"/>
              <a:t>достъпът до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се извършва с помощта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</a:p>
          <a:p>
            <a:pPr lvl="1"/>
            <a:r>
              <a:rPr lang="ru-RU" dirty="0" smtClean="0"/>
              <a:t>Състои се от </a:t>
            </a:r>
            <a:r>
              <a:rPr lang="ru-RU" b="1" dirty="0" smtClean="0">
                <a:solidFill>
                  <a:schemeClr val="bg1"/>
                </a:solidFill>
              </a:rPr>
              <a:t>класове обекти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bg1"/>
                </a:solidFill>
              </a:rPr>
              <a:t>контекстен обект</a:t>
            </a:r>
            <a:r>
              <a:rPr lang="ru-RU" dirty="0" smtClean="0"/>
              <a:t>, който представлява </a:t>
            </a:r>
            <a:r>
              <a:rPr lang="ru-RU" b="1" dirty="0" smtClean="0">
                <a:solidFill>
                  <a:schemeClr val="bg1"/>
                </a:solidFill>
              </a:rPr>
              <a:t>сесия с базата данни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Контекстният обект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DbContext</a:t>
            </a:r>
            <a:r>
              <a:rPr lang="en-US" dirty="0" smtClean="0"/>
              <a:t>)</a:t>
            </a:r>
            <a:r>
              <a:rPr lang="ru-RU" dirty="0" smtClean="0"/>
              <a:t> позволява </a:t>
            </a:r>
            <a:r>
              <a:rPr lang="ru-RU" b="1" dirty="0" smtClean="0">
                <a:solidFill>
                  <a:schemeClr val="bg1"/>
                </a:solidFill>
              </a:rPr>
              <a:t>заявки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записване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Моделът</a:t>
            </a:r>
            <a:r>
              <a:rPr lang="en-US" dirty="0" smtClean="0"/>
              <a:t>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EF</a:t>
            </a:r>
            <a:r>
              <a:rPr lang="bg-BG" dirty="0" smtClean="0"/>
              <a:t> поддържа следните </a:t>
            </a:r>
            <a:r>
              <a:rPr lang="bg-BG" b="1" dirty="0" smtClean="0">
                <a:solidFill>
                  <a:schemeClr val="bg1"/>
                </a:solidFill>
              </a:rPr>
              <a:t>подходи</a:t>
            </a:r>
            <a:r>
              <a:rPr lang="bg-BG" dirty="0" smtClean="0"/>
              <a:t> за разработване на </a:t>
            </a:r>
            <a:r>
              <a:rPr lang="bg-BG" b="1" dirty="0" smtClean="0">
                <a:solidFill>
                  <a:schemeClr val="bg1"/>
                </a:solidFill>
              </a:rPr>
              <a:t>модели</a:t>
            </a:r>
            <a:r>
              <a:rPr lang="bg-BG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Генериране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 от </a:t>
            </a:r>
            <a:r>
              <a:rPr lang="ru-RU" b="1" dirty="0" smtClean="0">
                <a:solidFill>
                  <a:schemeClr val="bg1"/>
                </a:solidFill>
              </a:rPr>
              <a:t>съществуваща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база данни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Ръчно</a:t>
            </a:r>
            <a:r>
              <a:rPr lang="ru-RU" dirty="0" smtClean="0"/>
              <a:t> създаване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, който да </a:t>
            </a:r>
            <a:r>
              <a:rPr lang="ru-RU" b="1" dirty="0" smtClean="0">
                <a:solidFill>
                  <a:schemeClr val="bg1"/>
                </a:solidFill>
              </a:rPr>
              <a:t>съответства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базата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След като бъде създаден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, можете да използвате </a:t>
            </a:r>
            <a:r>
              <a:rPr lang="ru-RU" b="1" dirty="0" smtClean="0">
                <a:solidFill>
                  <a:schemeClr val="bg1"/>
                </a:solidFill>
              </a:rPr>
              <a:t>EF миграции</a:t>
            </a:r>
            <a:r>
              <a:rPr lang="ru-RU" dirty="0" smtClean="0"/>
              <a:t>, за да </a:t>
            </a:r>
            <a:r>
              <a:rPr lang="ru-RU" b="1" dirty="0" smtClean="0">
                <a:solidFill>
                  <a:schemeClr val="bg1"/>
                </a:solidFill>
              </a:rPr>
              <a:t>създадете</a:t>
            </a:r>
            <a:r>
              <a:rPr lang="ru-RU" dirty="0" smtClean="0"/>
              <a:t> база данни от </a:t>
            </a:r>
            <a:r>
              <a:rPr lang="ru-RU" b="1" dirty="0" smtClean="0">
                <a:solidFill>
                  <a:schemeClr val="bg1"/>
                </a:solidFill>
              </a:rPr>
              <a:t>него</a:t>
            </a:r>
          </a:p>
          <a:p>
            <a:pPr lvl="2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Миграциите</a:t>
            </a:r>
            <a:r>
              <a:rPr lang="ru-RU" dirty="0" smtClean="0"/>
              <a:t> позволяват </a:t>
            </a:r>
            <a:r>
              <a:rPr lang="ru-RU" b="1" dirty="0" smtClean="0">
                <a:solidFill>
                  <a:schemeClr val="bg1"/>
                </a:solidFill>
              </a:rPr>
              <a:t>базата данни</a:t>
            </a:r>
            <a:r>
              <a:rPr lang="ru-RU" dirty="0" smtClean="0"/>
              <a:t> да се </a:t>
            </a:r>
            <a:r>
              <a:rPr lang="ru-RU" b="1" dirty="0" smtClean="0">
                <a:solidFill>
                  <a:schemeClr val="bg1"/>
                </a:solidFill>
              </a:rPr>
              <a:t>променя</a:t>
            </a:r>
            <a:r>
              <a:rPr lang="ru-RU" dirty="0" smtClean="0"/>
              <a:t> при </a:t>
            </a:r>
            <a:r>
              <a:rPr lang="ru-RU" b="1" dirty="0" smtClean="0">
                <a:solidFill>
                  <a:schemeClr val="bg1"/>
                </a:solidFill>
              </a:rPr>
              <a:t>модифициране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модела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Моделът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18199</TotalTime>
  <Words>977</Words>
  <Application>Microsoft Office PowerPoint</Application>
  <PresentationFormat>Custom</PresentationFormat>
  <Paragraphs>191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</vt:lpstr>
      <vt:lpstr>Връзка между C# и база данни</vt:lpstr>
      <vt:lpstr>Съдържание</vt:lpstr>
      <vt:lpstr>ORM технологии</vt:lpstr>
      <vt:lpstr>Какво е Object-Relational Mapping?</vt:lpstr>
      <vt:lpstr>ORM технологиите</vt:lpstr>
      <vt:lpstr>Entity Framework Core</vt:lpstr>
      <vt:lpstr>Entity Framework Core: Общ преглед</vt:lpstr>
      <vt:lpstr>Моделът (1)</vt:lpstr>
      <vt:lpstr>Моделът (2)</vt:lpstr>
      <vt:lpstr>Класове на домейни (модели)</vt:lpstr>
      <vt:lpstr>Типът DbSet</vt:lpstr>
      <vt:lpstr>Класът DbContext</vt:lpstr>
      <vt:lpstr>Дефиниране на DbContext клас – пример</vt:lpstr>
      <vt:lpstr>Заявки</vt:lpstr>
      <vt:lpstr>Запазване на данни</vt:lpstr>
      <vt:lpstr>Генериране на EF модел по SQL Server база данни </vt:lpstr>
      <vt:lpstr>Database First моделът</vt:lpstr>
      <vt:lpstr>Скафолдване (Scaffolding) (1)</vt:lpstr>
      <vt:lpstr>Скафолдване (Scaffolding) (2)</vt:lpstr>
      <vt:lpstr>CRUD операции върху EF DbContext</vt:lpstr>
      <vt:lpstr>CRUD операци</vt:lpstr>
      <vt:lpstr>TODO Slide</vt:lpstr>
      <vt:lpstr>Обобщение</vt:lpstr>
      <vt:lpstr>Slide 24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648</cp:revision>
  <dcterms:created xsi:type="dcterms:W3CDTF">2018-05-23T13:08:44Z</dcterms:created>
  <dcterms:modified xsi:type="dcterms:W3CDTF">2023-09-17T19:49:25Z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