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1" r:id="rId17"/>
    <p:sldId id="602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Настройки за отпечатване на таблица" id="{863BD062-3121-4220-9509-BD606D3C71EA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Отпечатване на таблица" id="{0513C316-E51D-48F6-894A-96DFD8A7CF1B}">
          <p14:sldIdLst>
            <p14:sldId id="595"/>
            <p14:sldId id="596"/>
            <p14:sldId id="597"/>
            <p14:sldId id="598"/>
            <p14:sldId id="599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8" d="100"/>
          <a:sy n="108" d="100"/>
        </p:scale>
        <p:origin x="64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Отпечатване на таблица и на отделни части от нея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The benefits of driverless printing and why PDF is the key | Adobe Blo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17277"/>
          <a:stretch/>
        </p:blipFill>
        <p:spPr bwMode="auto">
          <a:xfrm>
            <a:off x="6390123" y="3114001"/>
            <a:ext cx="524826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 smtClean="0"/>
              <a:t>С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Без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titles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062770"/>
            <a:ext cx="4442030" cy="3988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079000"/>
            <a:ext cx="4500000" cy="397229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64983"/>
              <a:gd name="adj2" fmla="val 87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-62209"/>
              <a:gd name="adj2" fmla="val 83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229000"/>
            <a:ext cx="10961783" cy="768084"/>
          </a:xfrm>
        </p:spPr>
        <p:txBody>
          <a:bodyPr/>
          <a:lstStyle/>
          <a:p>
            <a:r>
              <a:rPr lang="bg-BG" dirty="0" smtClean="0"/>
              <a:t>Отпечатване на таблица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6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Отпечатване на таблица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359000"/>
            <a:ext cx="8910000" cy="52405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721000" y="2439000"/>
            <a:ext cx="2114999" cy="1080000"/>
          </a:xfrm>
          <a:prstGeom prst="wedgeRoundRectCallout">
            <a:avLst>
              <a:gd name="adj1" fmla="val -76659"/>
              <a:gd name="adj2" fmla="val -98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82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61" y="1269000"/>
            <a:ext cx="8666279" cy="5398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261000" y="2259000"/>
            <a:ext cx="2925000" cy="1125000"/>
          </a:xfrm>
          <a:prstGeom prst="wedgeRoundRectCallout">
            <a:avLst>
              <a:gd name="adj1" fmla="val -79410"/>
              <a:gd name="adj2" fmla="val 53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8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8500" y="1404000"/>
            <a:ext cx="10575000" cy="5277904"/>
            <a:chOff x="808500" y="1404000"/>
            <a:chExt cx="10575000" cy="52779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500" y="1404000"/>
              <a:ext cx="10575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041" t="8164" r="74731" b="12387"/>
            <a:stretch/>
          </p:blipFill>
          <p:spPr>
            <a:xfrm>
              <a:off x="1596000" y="1404000"/>
              <a:ext cx="2160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8" name="Rounded Rectangular Callout 7"/>
          <p:cNvSpPr/>
          <p:nvPr/>
        </p:nvSpPr>
        <p:spPr bwMode="auto">
          <a:xfrm>
            <a:off x="7666735" y="1461000"/>
            <a:ext cx="4095000" cy="1035000"/>
          </a:xfrm>
          <a:prstGeom prst="wedgeRoundRectCallout">
            <a:avLst>
              <a:gd name="adj1" fmla="val -18740"/>
              <a:gd name="adj2" fmla="val 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за принтиране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83210" y="5000104"/>
            <a:ext cx="4307030" cy="1485000"/>
          </a:xfrm>
          <a:prstGeom prst="wedgeRoundRectCallout">
            <a:avLst>
              <a:gd name="adj1" fmla="val -25813"/>
              <a:gd name="adj2" fmla="val -32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Дясната част показва как ще изглежда таблицата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отпечатването ѝ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26000" y="1629000"/>
            <a:ext cx="2835000" cy="639596"/>
          </a:xfrm>
          <a:prstGeom prst="wedgeRoundRectCallout">
            <a:avLst>
              <a:gd name="adj1" fmla="val -65182"/>
              <a:gd name="adj2" fmla="val 1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 на копията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936000" y="2844000"/>
            <a:ext cx="3510000" cy="1035000"/>
          </a:xfrm>
          <a:prstGeom prst="wedgeRoundRectCallout">
            <a:avLst>
              <a:gd name="adj1" fmla="val -57039"/>
              <a:gd name="adj2" fmla="val -22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Принтерът, който ще отпечата таблицата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96000" y="3519000"/>
            <a:ext cx="2160000" cy="316290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185490" y="4454404"/>
            <a:ext cx="3326020" cy="646048"/>
          </a:xfrm>
          <a:prstGeom prst="wedgeRoundRectCallout">
            <a:avLst>
              <a:gd name="adj1" fmla="val -60189"/>
              <a:gd name="adj2" fmla="val 50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за печат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 smtClean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373428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040"/>
          <a:stretch/>
        </p:blipFill>
        <p:spPr>
          <a:xfrm>
            <a:off x="6186000" y="2934000"/>
            <a:ext cx="4095000" cy="2871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71475" y="1764000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1575" y="2522641"/>
            <a:ext cx="1684425" cy="996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 bwMode="auto">
          <a:xfrm>
            <a:off x="5325699" y="1378321"/>
            <a:ext cx="2745000" cy="1080000"/>
          </a:xfrm>
          <a:prstGeom prst="wedgeRoundRectCallout">
            <a:avLst>
              <a:gd name="adj1" fmla="val -8341"/>
              <a:gd name="adj2" fmla="val 90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активния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224241" y="1854000"/>
            <a:ext cx="3712496" cy="1014863"/>
          </a:xfrm>
          <a:prstGeom prst="wedgeRoundRectCallout">
            <a:avLst>
              <a:gd name="adj1" fmla="val 1927"/>
              <a:gd name="adj2" fmla="val 14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 на цялата работна книга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11000" y="5661150"/>
            <a:ext cx="5737496" cy="1052850"/>
          </a:xfrm>
          <a:prstGeom prst="wedgeRoundRectCallout">
            <a:avLst>
              <a:gd name="adj1" fmla="val 6416"/>
              <a:gd name="adj2" fmla="val -8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частта от работния лист, която е маркирана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31000" y="2934000"/>
            <a:ext cx="4050000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31000" y="3741373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31000" y="4509709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0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 smtClean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388971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7716000" y="1584000"/>
            <a:ext cx="4320000" cy="1890000"/>
          </a:xfrm>
          <a:prstGeom prst="wedgeRoundRectCallout">
            <a:avLst>
              <a:gd name="adj1" fmla="val -62959"/>
              <a:gd name="adj2" fmla="val 5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числовите кутии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US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Станици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можетеда изберете кои страници ще отпечатвате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38400" y="3204000"/>
            <a:ext cx="2277600" cy="702600"/>
          </a:xfrm>
          <a:prstGeom prst="wedgeRoundRectCallout">
            <a:avLst>
              <a:gd name="adj1" fmla="val 59058"/>
              <a:gd name="adj2" fmla="val 84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826899" y="3753018"/>
            <a:ext cx="1817616" cy="646656"/>
          </a:xfrm>
          <a:prstGeom prst="wedgeRoundRectCallout">
            <a:avLst>
              <a:gd name="adj1" fmla="val -71150"/>
              <a:gd name="adj2" fmla="val 95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417493" y="4403839"/>
            <a:ext cx="2587608" cy="990000"/>
          </a:xfrm>
          <a:prstGeom prst="wedgeRoundRectCallout">
            <a:avLst>
              <a:gd name="adj1" fmla="val 63272"/>
              <a:gd name="adj2" fmla="val 42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белите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7" y="2574892"/>
            <a:ext cx="3446764" cy="3522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за печат </a:t>
            </a:r>
            <a:r>
              <a:rPr lang="bg-BG" dirty="0" smtClean="0"/>
              <a:t>– мащабиране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8" y="1449000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711053" y="5611365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36565" y="5184000"/>
            <a:ext cx="540628" cy="557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 bwMode="auto">
          <a:xfrm>
            <a:off x="3942409" y="1179000"/>
            <a:ext cx="3537591" cy="1017485"/>
          </a:xfrm>
          <a:prstGeom prst="wedgeRoundRectCallout">
            <a:avLst>
              <a:gd name="adj1" fmla="val -17970"/>
              <a:gd name="adj2" fmla="val 8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таблицата в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43556" y="1318188"/>
            <a:ext cx="4269444" cy="1038506"/>
          </a:xfrm>
          <a:prstGeom prst="wedgeRoundRectCallout">
            <a:avLst>
              <a:gd name="adj1" fmla="val -41748"/>
              <a:gd name="adj2" fmla="val 1562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Свива таблицата така, че да се събере в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86765" y="3471562"/>
            <a:ext cx="4044444" cy="1662148"/>
          </a:xfrm>
          <a:prstGeom prst="wedgeRoundRectCallout">
            <a:avLst>
              <a:gd name="adj1" fmla="val -52987"/>
              <a:gd name="adj2" fmla="val 12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широчина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1000" y="2574000"/>
            <a:ext cx="3473081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31000" y="3381373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1000" y="4149709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31000" y="4917336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01388" y="5720152"/>
            <a:ext cx="5745889" cy="1042425"/>
          </a:xfrm>
          <a:prstGeom prst="wedgeRoundRectCallout">
            <a:avLst>
              <a:gd name="adj1" fmla="val -58021"/>
              <a:gd name="adj2" fmla="val -4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височина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Настройки</a:t>
            </a:r>
            <a:r>
              <a:rPr lang="bg-BG" sz="2600" dirty="0" smtClean="0">
                <a:solidFill>
                  <a:schemeClr val="bg2"/>
                </a:solidFill>
              </a:rPr>
              <a:t> за отпечатване</a:t>
            </a:r>
            <a:r>
              <a:rPr lang="bg-BG" sz="2600" b="1" dirty="0" smtClean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Ориентация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Мащабиране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Размер на хартията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Margins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 smtClean="0">
                <a:solidFill>
                  <a:schemeClr val="bg2"/>
                </a:solidFill>
              </a:rPr>
              <a:t>Top, Bottom, Left, Right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Sheet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area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titles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2558058"/>
            <a:ext cx="5305712" cy="16152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Качество на печат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Номер на първата </a:t>
            </a:r>
            <a:r>
              <a:rPr lang="ru-RU" sz="2200" b="1" dirty="0" smtClean="0">
                <a:solidFill>
                  <a:schemeClr val="bg2"/>
                </a:solidFill>
              </a:rPr>
              <a:t>страница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5528058"/>
            <a:ext cx="5305712" cy="8259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 smtClean="0">
                <a:solidFill>
                  <a:schemeClr val="bg2"/>
                </a:solidFill>
              </a:rPr>
              <a:t>Page order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за отпечатване на таблица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Отпечатване</a:t>
            </a:r>
            <a:r>
              <a:rPr lang="bg-BG" dirty="0" smtClean="0"/>
              <a:t> на таблица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͏Настройки за отпечатване на таблица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490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25000" cy="5528766"/>
          </a:xfrm>
        </p:spPr>
        <p:txBody>
          <a:bodyPr/>
          <a:lstStyle/>
          <a:p>
            <a:r>
              <a:rPr lang="bg-BG" dirty="0" smtClean="0"/>
              <a:t>Електронните таблици могат да бъдат </a:t>
            </a:r>
            <a:r>
              <a:rPr lang="bg-BG" b="1" dirty="0" smtClean="0"/>
              <a:t>отпечатвани</a:t>
            </a:r>
            <a:r>
              <a:rPr lang="bg-BG" dirty="0" smtClean="0"/>
              <a:t> на </a:t>
            </a:r>
            <a:r>
              <a:rPr lang="bg-BG" b="1" dirty="0" smtClean="0"/>
              <a:t>хартия</a:t>
            </a:r>
          </a:p>
          <a:p>
            <a:r>
              <a:rPr lang="bg-BG" b="1" dirty="0" smtClean="0"/>
              <a:t>Настройките</a:t>
            </a:r>
            <a:r>
              <a:rPr lang="bg-BG" dirty="0" smtClean="0"/>
              <a:t> за отпечатването могат да се задават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Page Layout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Друг вариант е от диалоговия прозорец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Той се отваря от стрелката в </a:t>
            </a:r>
            <a:r>
              <a:rPr lang="bg-BG" b="1" dirty="0" smtClean="0"/>
              <a:t>долния десен ъгъл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19" b="3704"/>
          <a:stretch/>
        </p:blipFill>
        <p:spPr>
          <a:xfrm>
            <a:off x="3216000" y="4689000"/>
            <a:ext cx="5703214" cy="1842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8886000" y="5589000"/>
            <a:ext cx="990000" cy="7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Page</a:t>
            </a:r>
            <a:r>
              <a:rPr lang="en-US" dirty="0" smtClean="0"/>
              <a:t> </a:t>
            </a:r>
            <a:r>
              <a:rPr lang="bg-BG" dirty="0" smtClean="0"/>
              <a:t>(Страница) се задават </a:t>
            </a:r>
            <a:r>
              <a:rPr lang="bg-BG" b="1" dirty="0" smtClean="0"/>
              <a:t>общите характеристики</a:t>
            </a:r>
            <a:r>
              <a:rPr lang="bg-BG" dirty="0" smtClean="0"/>
              <a:t> на страницата</a:t>
            </a:r>
          </a:p>
          <a:p>
            <a:pPr lvl="1"/>
            <a:r>
              <a:rPr lang="bg-BG" dirty="0" smtClean="0"/>
              <a:t>Ориентация</a:t>
            </a:r>
          </a:p>
          <a:p>
            <a:pPr lvl="1"/>
            <a:r>
              <a:rPr lang="bg-BG" dirty="0" smtClean="0"/>
              <a:t>Мащабиране</a:t>
            </a:r>
          </a:p>
          <a:p>
            <a:pPr lvl="1"/>
            <a:r>
              <a:rPr lang="bg-BG" dirty="0" smtClean="0"/>
              <a:t>Размер на хартията</a:t>
            </a:r>
          </a:p>
          <a:p>
            <a:pPr lvl="1"/>
            <a:r>
              <a:rPr lang="bg-BG" dirty="0" smtClean="0"/>
              <a:t>Качество на печат</a:t>
            </a:r>
          </a:p>
          <a:p>
            <a:pPr lvl="1"/>
            <a:r>
              <a:rPr lang="bg-BG" dirty="0" smtClean="0"/>
              <a:t>Номер на първата страница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1962163"/>
            <a:ext cx="4590000" cy="4747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1000" y="2664000"/>
            <a:ext cx="3240000" cy="6869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70154" y="3350929"/>
            <a:ext cx="3510845" cy="8430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71000" y="4187342"/>
            <a:ext cx="4365000" cy="456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71000" y="4637342"/>
            <a:ext cx="4365000" cy="24358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71000" y="4878525"/>
            <a:ext cx="1665000" cy="395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243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Margins</a:t>
            </a:r>
            <a:r>
              <a:rPr lang="en-US" dirty="0" smtClean="0"/>
              <a:t> (</a:t>
            </a:r>
            <a:r>
              <a:rPr lang="bg-BG" dirty="0" smtClean="0"/>
              <a:t>Полета</a:t>
            </a:r>
            <a:r>
              <a:rPr lang="en-US" dirty="0" smtClean="0"/>
              <a:t>)</a:t>
            </a:r>
            <a:r>
              <a:rPr lang="bg-BG" dirty="0" smtClean="0"/>
              <a:t> се задава </a:t>
            </a:r>
            <a:r>
              <a:rPr lang="bg-BG" b="1" dirty="0" smtClean="0"/>
              <a:t>размера</a:t>
            </a:r>
            <a:r>
              <a:rPr lang="bg-BG" dirty="0" smtClean="0"/>
              <a:t> на </a:t>
            </a:r>
            <a:r>
              <a:rPr lang="bg-BG" b="1" dirty="0" smtClean="0"/>
              <a:t>белите полета </a:t>
            </a:r>
            <a:r>
              <a:rPr lang="bg-BG" dirty="0" smtClean="0"/>
              <a:t>на листа</a:t>
            </a:r>
          </a:p>
          <a:p>
            <a:pPr lvl="1"/>
            <a:r>
              <a:rPr lang="en-US" dirty="0" smtClean="0"/>
              <a:t>Top, Bottom, Left, Right</a:t>
            </a:r>
            <a:endParaRPr lang="bg-BG" dirty="0" smtClean="0"/>
          </a:p>
          <a:p>
            <a:r>
              <a:rPr lang="bg-BG" dirty="0" smtClean="0"/>
              <a:t>От секциата </a:t>
            </a:r>
            <a:r>
              <a:rPr lang="en-US" b="1" dirty="0" smtClean="0"/>
              <a:t>Center page </a:t>
            </a:r>
            <a:r>
              <a:rPr lang="bg-BG" dirty="0" smtClean="0"/>
              <a:t>(Центриране в страницата) може да изберете таблицата да се </a:t>
            </a:r>
            <a:r>
              <a:rPr lang="bg-BG" b="1" dirty="0" smtClean="0"/>
              <a:t>центрира</a:t>
            </a:r>
            <a:r>
              <a:rPr lang="bg-BG" dirty="0" smtClean="0"/>
              <a:t> по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Хоризонтала</a:t>
            </a:r>
            <a:endParaRPr lang="en-US" dirty="0" smtClean="0"/>
          </a:p>
          <a:p>
            <a:pPr lvl="1"/>
            <a:r>
              <a:rPr lang="bg-BG" dirty="0" smtClean="0"/>
              <a:t>Вертикала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2" y="1447258"/>
            <a:ext cx="4860059" cy="502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51000" y="2169000"/>
            <a:ext cx="3240000" cy="261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7519" y="4778999"/>
            <a:ext cx="2068481" cy="675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6000" y="5094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31000" y="530089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>
                <a:solidFill>
                  <a:schemeClr val="bg1"/>
                </a:solidFill>
              </a:rPr>
              <a:t>Sheet</a:t>
            </a:r>
            <a:r>
              <a:rPr lang="en-US" dirty="0" smtClean="0"/>
              <a:t> </a:t>
            </a:r>
            <a:r>
              <a:rPr lang="bg-BG" dirty="0" smtClean="0"/>
              <a:t>(Лист) се задава областта за печат и печатане на заглавия</a:t>
            </a:r>
          </a:p>
          <a:p>
            <a:r>
              <a:rPr lang="en-US" b="1" dirty="0" smtClean="0"/>
              <a:t>Print area </a:t>
            </a:r>
            <a:r>
              <a:rPr lang="en-US" dirty="0" smtClean="0"/>
              <a:t>(</a:t>
            </a:r>
            <a:r>
              <a:rPr lang="bg-BG" dirty="0" smtClean="0"/>
              <a:t>Област за печат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Задавате областта на работния лист, която искате да се отпечата</a:t>
            </a:r>
            <a:endParaRPr lang="en-US" dirty="0" smtClean="0"/>
          </a:p>
          <a:p>
            <a:r>
              <a:rPr lang="en-US" b="1" dirty="0" smtClean="0"/>
              <a:t>Print titles </a:t>
            </a:r>
            <a:r>
              <a:rPr lang="bg-BG" dirty="0" smtClean="0"/>
              <a:t>(Заглавия за печат)</a:t>
            </a:r>
            <a:endParaRPr lang="en-US" dirty="0" smtClean="0"/>
          </a:p>
          <a:p>
            <a:r>
              <a:rPr lang="en-US" b="1" dirty="0" smtClean="0"/>
              <a:t>Page Order </a:t>
            </a:r>
            <a:r>
              <a:rPr lang="bg-BG" dirty="0" smtClean="0"/>
              <a:t>(Ред на страниците)</a:t>
            </a:r>
          </a:p>
          <a:p>
            <a:pPr lvl="1"/>
            <a:r>
              <a:rPr lang="bg-BG" dirty="0" smtClean="0"/>
              <a:t>Избирате </a:t>
            </a:r>
            <a:r>
              <a:rPr lang="bg-BG" b="1" dirty="0" smtClean="0"/>
              <a:t>последователността</a:t>
            </a:r>
            <a:r>
              <a:rPr lang="bg-BG" dirty="0" smtClean="0"/>
              <a:t> на </a:t>
            </a:r>
            <a:r>
              <a:rPr lang="bg-BG" b="1" dirty="0" smtClean="0"/>
              <a:t>печатане</a:t>
            </a:r>
            <a:r>
              <a:rPr lang="bg-BG" dirty="0" smtClean="0"/>
              <a:t> на страниците</a:t>
            </a:r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26" y="1854000"/>
            <a:ext cx="4281378" cy="44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742246" y="2439000"/>
            <a:ext cx="4113754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2246" y="4374000"/>
            <a:ext cx="2223754" cy="85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4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dirty="0"/>
              <a:t>Когато </a:t>
            </a:r>
            <a:r>
              <a:rPr lang="bg-BG" dirty="0" smtClean="0"/>
              <a:t>таблицата </a:t>
            </a:r>
            <a:r>
              <a:rPr lang="bg-BG" b="1" dirty="0" smtClean="0"/>
              <a:t>голяма</a:t>
            </a:r>
            <a:r>
              <a:rPr lang="bg-BG" dirty="0" smtClean="0"/>
              <a:t>, се </a:t>
            </a:r>
            <a:r>
              <a:rPr lang="bg-BG" dirty="0"/>
              <a:t>отпечатва на </a:t>
            </a:r>
            <a:r>
              <a:rPr lang="bg-BG" b="1" dirty="0"/>
              <a:t>няколко </a:t>
            </a:r>
            <a:r>
              <a:rPr lang="bg-BG" b="1" dirty="0" smtClean="0"/>
              <a:t>страници</a:t>
            </a:r>
          </a:p>
          <a:p>
            <a:pPr lvl="1"/>
            <a:r>
              <a:rPr lang="bg-BG" dirty="0" smtClean="0"/>
              <a:t>Редовете </a:t>
            </a:r>
            <a:r>
              <a:rPr lang="bg-BG" dirty="0"/>
              <a:t>и колоните, които са </a:t>
            </a:r>
            <a:r>
              <a:rPr lang="bg-BG" b="1" dirty="0"/>
              <a:t>заглавни</a:t>
            </a:r>
            <a:r>
              <a:rPr lang="bg-BG" dirty="0"/>
              <a:t> се отпечатват </a:t>
            </a:r>
            <a:r>
              <a:rPr lang="bg-BG" b="1" dirty="0"/>
              <a:t>само</a:t>
            </a:r>
            <a:r>
              <a:rPr lang="bg-BG" dirty="0"/>
              <a:t> на </a:t>
            </a:r>
            <a:r>
              <a:rPr lang="bg-BG" b="1" dirty="0"/>
              <a:t>първата </a:t>
            </a:r>
            <a:r>
              <a:rPr lang="bg-BG" b="1" dirty="0" smtClean="0"/>
              <a:t>страница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titles (1)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3273289"/>
            <a:ext cx="3966216" cy="3434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9" y="3228450"/>
            <a:ext cx="4005741" cy="353599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219604" y="5517000"/>
            <a:ext cx="1754259" cy="990000"/>
          </a:xfrm>
          <a:prstGeom prst="wedgeRoundRectCallout">
            <a:avLst>
              <a:gd name="adj1" fmla="val 37935"/>
              <a:gd name="adj2" fmla="val -97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0215422" y="4734000"/>
            <a:ext cx="1754259" cy="990000"/>
          </a:xfrm>
          <a:prstGeom prst="wedgeRoundRectCallout">
            <a:avLst>
              <a:gd name="adj1" fmla="val -41274"/>
              <a:gd name="adj2" fmla="val -69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Текстовите </a:t>
            </a:r>
            <a:r>
              <a:rPr lang="bg-BG" dirty="0" smtClean="0"/>
              <a:t>кутии:</a:t>
            </a:r>
          </a:p>
          <a:p>
            <a:pPr lvl="1"/>
            <a:r>
              <a:rPr lang="en-US" b="1" dirty="0" smtClean="0"/>
              <a:t>Rows </a:t>
            </a:r>
            <a:r>
              <a:rPr lang="en-US" b="1" dirty="0"/>
              <a:t>to repeat at top </a:t>
            </a:r>
            <a:r>
              <a:rPr lang="en-US" dirty="0"/>
              <a:t>(</a:t>
            </a:r>
            <a:r>
              <a:rPr lang="bg-BG" dirty="0"/>
              <a:t>Повтаряни редове отгоре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b="1" dirty="0" smtClean="0"/>
              <a:t>Columns </a:t>
            </a:r>
            <a:r>
              <a:rPr lang="en-US" b="1" dirty="0"/>
              <a:t>to repeat at left </a:t>
            </a:r>
            <a:r>
              <a:rPr lang="en-US" dirty="0"/>
              <a:t>(</a:t>
            </a:r>
            <a:r>
              <a:rPr lang="bg-BG" dirty="0"/>
              <a:t>Повтаряни колони </a:t>
            </a:r>
            <a:r>
              <a:rPr lang="bg-BG" dirty="0" smtClean="0"/>
              <a:t>отляво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r>
              <a:rPr lang="bg-BG" dirty="0" smtClean="0"/>
              <a:t>позволяват отпечатването на </a:t>
            </a:r>
            <a:r>
              <a:rPr lang="bg-BG" b="1" dirty="0"/>
              <a:t>заглавните редове </a:t>
            </a:r>
            <a:r>
              <a:rPr lang="bg-BG" dirty="0"/>
              <a:t>и </a:t>
            </a:r>
            <a:r>
              <a:rPr lang="bg-BG" b="1" dirty="0"/>
              <a:t>колони</a:t>
            </a:r>
            <a:r>
              <a:rPr lang="bg-BG" dirty="0"/>
              <a:t> на </a:t>
            </a:r>
            <a:r>
              <a:rPr lang="bg-BG" b="1" dirty="0"/>
              <a:t>всяка страница</a:t>
            </a:r>
          </a:p>
          <a:p>
            <a:pPr>
              <a:spcBef>
                <a:spcPts val="0"/>
              </a:spcBef>
            </a:pPr>
            <a:r>
              <a:rPr lang="bg-BG" dirty="0"/>
              <a:t>За целта </a:t>
            </a:r>
            <a:r>
              <a:rPr lang="bg-BG" b="1" dirty="0"/>
              <a:t>маркирайте</a:t>
            </a:r>
            <a:r>
              <a:rPr lang="bg-BG" dirty="0"/>
              <a:t> редовете и колоните, които искате да се отпечатват на всяка страница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smtClean="0"/>
              <a:t>titles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72"/>
          <a:stretch/>
        </p:blipFill>
        <p:spPr>
          <a:xfrm>
            <a:off x="2759278" y="5591935"/>
            <a:ext cx="6673445" cy="11329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5520</TotalTime>
  <Words>668</Words>
  <Application>Microsoft Office PowerPoint</Application>
  <PresentationFormat>Widescreen</PresentationFormat>
  <Paragraphs>122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Отпечатване на таблица и на отделни части от нея</vt:lpstr>
      <vt:lpstr>Съдържание</vt:lpstr>
      <vt:lpstr>͏Настройки за отпечатване на таблица</vt:lpstr>
      <vt:lpstr>Настройки</vt:lpstr>
      <vt:lpstr>Page</vt:lpstr>
      <vt:lpstr>Margins</vt:lpstr>
      <vt:lpstr>Sheet</vt:lpstr>
      <vt:lpstr>Print titles (1)</vt:lpstr>
      <vt:lpstr>Print titles (2)</vt:lpstr>
      <vt:lpstr>Print titles (3)</vt:lpstr>
      <vt:lpstr>Отпечатване на таблица</vt:lpstr>
      <vt:lpstr>Отпечатване на таблица</vt:lpstr>
      <vt:lpstr>Отпечатване на таблица</vt:lpstr>
      <vt:lpstr>Отпечатване на таблица</vt:lpstr>
      <vt:lpstr>Настройки за печат </vt:lpstr>
      <vt:lpstr>Настройки за печат </vt:lpstr>
      <vt:lpstr>Настройки за печат – мащабиране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Отпечатване на таблица и на отделни части от нея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888</cp:revision>
  <dcterms:created xsi:type="dcterms:W3CDTF">2018-05-23T13:08:44Z</dcterms:created>
  <dcterms:modified xsi:type="dcterms:W3CDTF">2024-05-23T19:16:48Z</dcterms:modified>
  <cp:category/>
</cp:coreProperties>
</file>